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58" r:id="rId3"/>
    <p:sldId id="259" r:id="rId4"/>
    <p:sldId id="260" r:id="rId5"/>
    <p:sldId id="261" r:id="rId6"/>
    <p:sldId id="262" r:id="rId7"/>
    <p:sldId id="263" r:id="rId8"/>
    <p:sldId id="264" r:id="rId9"/>
    <p:sldId id="265"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9" r:id="rId27"/>
    <p:sldId id="293" r:id="rId28"/>
    <p:sldId id="290" r:id="rId29"/>
    <p:sldId id="291" r:id="rId30"/>
    <p:sldId id="292" r:id="rId31"/>
    <p:sldId id="286" r:id="rId32"/>
    <p:sldId id="294" r:id="rId33"/>
    <p:sldId id="287" r:id="rId34"/>
    <p:sldId id="28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B62F95-362A-4B68-8176-78BFA847A049}" type="datetimeFigureOut">
              <a:rPr lang="en-IN" smtClean="0"/>
              <a:t>27-05-2020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AFFFB60-04D3-4F09-BC9C-649EFFF453DC}" type="slidenum">
              <a:rPr lang="en-IN" smtClean="0"/>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62F95-362A-4B68-8176-78BFA847A049}" type="datetimeFigureOut">
              <a:rPr lang="en-IN" smtClean="0"/>
              <a:t>27-05-2020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AFFFB60-04D3-4F09-BC9C-649EFFF453DC}"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62F95-362A-4B68-8176-78BFA847A049}" type="datetimeFigureOut">
              <a:rPr lang="en-IN" smtClean="0"/>
              <a:t>27-05-2020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AFFFB60-04D3-4F09-BC9C-649EFFF453DC}" type="slidenum">
              <a:rPr lang="en-IN" smtClean="0"/>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B62F95-362A-4B68-8176-78BFA847A049}" type="datetimeFigureOut">
              <a:rPr lang="en-IN" smtClean="0"/>
              <a:t>27-05-2020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AFFFB60-04D3-4F09-BC9C-649EFFF453DC}" type="slidenum">
              <a:rPr lang="en-IN" smtClean="0"/>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BAB62F95-362A-4B68-8176-78BFA847A049}" type="datetimeFigureOut">
              <a:rPr lang="en-IN" smtClean="0"/>
              <a:t>27-05-2020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AFFFB60-04D3-4F09-BC9C-649EFFF453DC}" type="slidenum">
              <a:rPr lang="en-IN" smtClean="0"/>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B62F95-362A-4B68-8176-78BFA847A049}" type="datetimeFigureOut">
              <a:rPr lang="en-IN" smtClean="0"/>
              <a:t>27-05-2020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AFFFB60-04D3-4F09-BC9C-649EFFF453DC}" type="slidenum">
              <a:rPr lang="en-IN" smtClean="0"/>
              <a:t>‹#›</a:t>
            </a:fld>
            <a:endParaRPr lang="en-IN"/>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B62F95-362A-4B68-8176-78BFA847A049}" type="datetimeFigureOut">
              <a:rPr lang="en-IN" smtClean="0"/>
              <a:t>27-05-2020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AFFFB60-04D3-4F09-BC9C-649EFFF453DC}"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B62F95-362A-4B68-8176-78BFA847A049}" type="datetimeFigureOut">
              <a:rPr lang="en-IN" smtClean="0"/>
              <a:t>27-05-2020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AFFFB60-04D3-4F09-BC9C-649EFFF453DC}"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62F95-362A-4B68-8176-78BFA847A049}" type="datetimeFigureOut">
              <a:rPr lang="en-IN" smtClean="0"/>
              <a:t>27-05-2020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AFFFB60-04D3-4F09-BC9C-649EFFF453DC}"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BAB62F95-362A-4B68-8176-78BFA847A049}" type="datetimeFigureOut">
              <a:rPr lang="en-IN" smtClean="0"/>
              <a:t>27-05-2020</a:t>
            </a:fld>
            <a:endParaRPr lang="en-IN"/>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IN"/>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0AFFFB60-04D3-4F09-BC9C-649EFFF453DC}"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B62F95-362A-4B68-8176-78BFA847A049}" type="datetimeFigureOut">
              <a:rPr lang="en-IN" smtClean="0"/>
              <a:t>27-05-2020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AFFFB60-04D3-4F09-BC9C-649EFFF453DC}"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BAB62F95-362A-4B68-8176-78BFA847A049}" type="datetimeFigureOut">
              <a:rPr lang="en-IN" smtClean="0"/>
              <a:t>27-05-2020</a:t>
            </a:fld>
            <a:endParaRPr lang="en-IN"/>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IN"/>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0AFFFB60-04D3-4F09-BC9C-649EFFF453DC}"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1484784"/>
            <a:ext cx="6259674" cy="400110"/>
          </a:xfrm>
          <a:prstGeom prst="rect">
            <a:avLst/>
          </a:prstGeom>
          <a:noFill/>
        </p:spPr>
        <p:txBody>
          <a:bodyPr wrap="square" rtlCol="0">
            <a:spAutoFit/>
          </a:bodyPr>
          <a:lstStyle/>
          <a:p>
            <a:r>
              <a:rPr lang="en-US" sz="2000" b="1" dirty="0" smtClean="0">
                <a:solidFill>
                  <a:schemeClr val="tx2"/>
                </a:solidFill>
                <a:latin typeface="Algerian" pitchFamily="82" charset="0"/>
              </a:rPr>
              <a:t>PHARMACOTHERAPY FOR BRONCHIAL ASTHMA</a:t>
            </a:r>
            <a:endParaRPr lang="en-IN" sz="2000" b="1" dirty="0">
              <a:solidFill>
                <a:schemeClr val="tx2"/>
              </a:solidFill>
              <a:latin typeface="Algerian" pitchFamily="82" charset="0"/>
            </a:endParaRPr>
          </a:p>
        </p:txBody>
      </p:sp>
      <p:sp>
        <p:nvSpPr>
          <p:cNvPr id="3" name="TextBox 2"/>
          <p:cNvSpPr txBox="1"/>
          <p:nvPr/>
        </p:nvSpPr>
        <p:spPr>
          <a:xfrm>
            <a:off x="4355976" y="4365104"/>
            <a:ext cx="4248472" cy="1477328"/>
          </a:xfrm>
          <a:prstGeom prst="rect">
            <a:avLst/>
          </a:prstGeom>
          <a:noFill/>
        </p:spPr>
        <p:txBody>
          <a:bodyPr wrap="square" rtlCol="0">
            <a:spAutoFit/>
          </a:bodyPr>
          <a:lstStyle/>
          <a:p>
            <a:pPr algn="just"/>
            <a:r>
              <a:rPr lang="en-US" b="1" dirty="0" err="1" smtClean="0">
                <a:solidFill>
                  <a:srgbClr val="FF0000"/>
                </a:solidFill>
                <a:latin typeface="Bahnschrift SemiBold SemiConden" pitchFamily="34" charset="0"/>
              </a:rPr>
              <a:t>Dr.Pankaj</a:t>
            </a:r>
            <a:r>
              <a:rPr lang="en-US" b="1" dirty="0" smtClean="0">
                <a:solidFill>
                  <a:srgbClr val="FF0000"/>
                </a:solidFill>
                <a:latin typeface="Bahnschrift SemiBold SemiConden" pitchFamily="34" charset="0"/>
              </a:rPr>
              <a:t> </a:t>
            </a:r>
            <a:r>
              <a:rPr lang="en-US" b="1" dirty="0" err="1" smtClean="0">
                <a:solidFill>
                  <a:srgbClr val="FF0000"/>
                </a:solidFill>
                <a:latin typeface="Bahnschrift SemiBold SemiConden" pitchFamily="34" charset="0"/>
              </a:rPr>
              <a:t>kumar</a:t>
            </a:r>
            <a:endParaRPr lang="en-US" b="1" dirty="0" smtClean="0">
              <a:solidFill>
                <a:srgbClr val="FF0000"/>
              </a:solidFill>
              <a:latin typeface="Bahnschrift SemiBold SemiConden" pitchFamily="34" charset="0"/>
            </a:endParaRPr>
          </a:p>
          <a:p>
            <a:pPr algn="just"/>
            <a:r>
              <a:rPr lang="en-US" b="1" dirty="0" smtClean="0">
                <a:solidFill>
                  <a:srgbClr val="FF0000"/>
                </a:solidFill>
                <a:latin typeface="Bahnschrift SemiBold SemiConden" pitchFamily="34" charset="0"/>
              </a:rPr>
              <a:t>MBBS,MD,DTCD</a:t>
            </a:r>
          </a:p>
          <a:p>
            <a:pPr algn="just"/>
            <a:r>
              <a:rPr lang="en-US" b="1" dirty="0" smtClean="0">
                <a:solidFill>
                  <a:srgbClr val="FF0000"/>
                </a:solidFill>
                <a:latin typeface="Bahnschrift SemiBold SemiConden" pitchFamily="34" charset="0"/>
              </a:rPr>
              <a:t>Tutor</a:t>
            </a:r>
          </a:p>
          <a:p>
            <a:pPr algn="just"/>
            <a:r>
              <a:rPr lang="en-US" b="1" dirty="0" smtClean="0">
                <a:solidFill>
                  <a:srgbClr val="FF0000"/>
                </a:solidFill>
                <a:latin typeface="Bahnschrift SemiBold SemiConden" pitchFamily="34" charset="0"/>
              </a:rPr>
              <a:t>Dept. of Pharmacology</a:t>
            </a:r>
          </a:p>
          <a:p>
            <a:pPr algn="just"/>
            <a:r>
              <a:rPr lang="en-US" b="1" dirty="0" err="1" smtClean="0">
                <a:solidFill>
                  <a:srgbClr val="FF0000"/>
                </a:solidFill>
                <a:latin typeface="Bahnschrift SemiBold SemiConden" pitchFamily="34" charset="0"/>
              </a:rPr>
              <a:t>SKMC,Muzaffarpur</a:t>
            </a:r>
            <a:r>
              <a:rPr lang="en-US" b="1" dirty="0" smtClean="0">
                <a:solidFill>
                  <a:srgbClr val="FF0000"/>
                </a:solidFill>
                <a:latin typeface="Bahnschrift SemiBold SemiConden" pitchFamily="34" charset="0"/>
              </a:rPr>
              <a:t>.</a:t>
            </a:r>
            <a:endParaRPr lang="en-IN" b="1" dirty="0">
              <a:solidFill>
                <a:srgbClr val="FF0000"/>
              </a:solidFill>
              <a:latin typeface="Bahnschrift SemiBold SemiConden"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6344803"/>
      </p:ext>
    </p:extLst>
  </p:cSld>
  <p:clrMapOvr>
    <a:masterClrMapping/>
  </p:clrMapOvr>
  <mc:AlternateContent xmlns:mc="http://schemas.openxmlformats.org/markup-compatibility/2006" xmlns:p14="http://schemas.microsoft.com/office/powerpoint/2010/main">
    <mc:Choice Requires="p14">
      <p:transition spd="slow" p14:dur="2000" advTm="16083"/>
    </mc:Choice>
    <mc:Fallback xmlns="">
      <p:transition spd="slow" advTm="1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313" y="980728"/>
            <a:ext cx="2856862"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t>Relievers</a:t>
            </a:r>
          </a:p>
        </p:txBody>
      </p:sp>
      <p:sp>
        <p:nvSpPr>
          <p:cNvPr id="3" name="Right Arrow 2"/>
          <p:cNvSpPr/>
          <p:nvPr/>
        </p:nvSpPr>
        <p:spPr>
          <a:xfrm>
            <a:off x="4321562" y="332656"/>
            <a:ext cx="4606538" cy="2808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t>Beta 2 agonists </a:t>
            </a:r>
          </a:p>
          <a:p>
            <a:pPr algn="just"/>
            <a:r>
              <a:rPr lang="en-US" sz="2000" b="1" dirty="0" err="1" smtClean="0"/>
              <a:t>Anticholinergics</a:t>
            </a:r>
            <a:r>
              <a:rPr lang="en-US" sz="2000" b="1" dirty="0" smtClean="0"/>
              <a:t> </a:t>
            </a:r>
          </a:p>
          <a:p>
            <a:pPr algn="just"/>
            <a:r>
              <a:rPr lang="en-US" sz="2000" b="1" dirty="0" err="1" smtClean="0"/>
              <a:t>Methylxanthines</a:t>
            </a:r>
            <a:endParaRPr lang="en-IN" sz="2000" b="1" dirty="0"/>
          </a:p>
        </p:txBody>
      </p:sp>
      <p:sp>
        <p:nvSpPr>
          <p:cNvPr id="4" name="Rectangle 3"/>
          <p:cNvSpPr/>
          <p:nvPr/>
        </p:nvSpPr>
        <p:spPr>
          <a:xfrm>
            <a:off x="839312" y="3884445"/>
            <a:ext cx="3084616" cy="1272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t>Controller</a:t>
            </a:r>
          </a:p>
        </p:txBody>
      </p:sp>
      <p:sp>
        <p:nvSpPr>
          <p:cNvPr id="5" name="Right Arrow 4"/>
          <p:cNvSpPr/>
          <p:nvPr/>
        </p:nvSpPr>
        <p:spPr>
          <a:xfrm>
            <a:off x="4355977" y="3140968"/>
            <a:ext cx="4572123" cy="2736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2000" b="1" dirty="0"/>
              <a:t>Corticosteroids </a:t>
            </a:r>
            <a:endParaRPr lang="en-IN" sz="2000" b="1" dirty="0" smtClean="0"/>
          </a:p>
          <a:p>
            <a:pPr algn="just"/>
            <a:r>
              <a:rPr lang="en-IN" sz="2000" b="1" dirty="0" smtClean="0"/>
              <a:t>Mast </a:t>
            </a:r>
            <a:r>
              <a:rPr lang="en-IN" sz="2000" b="1" dirty="0"/>
              <a:t>cell stabilizers </a:t>
            </a:r>
            <a:endParaRPr lang="en-IN" sz="2000" b="1" dirty="0" smtClean="0"/>
          </a:p>
          <a:p>
            <a:pPr algn="just"/>
            <a:r>
              <a:rPr lang="en-IN" sz="2000" b="1" dirty="0" smtClean="0"/>
              <a:t>Anti </a:t>
            </a:r>
            <a:r>
              <a:rPr lang="en-IN" sz="2000" b="1" dirty="0" err="1"/>
              <a:t>Leukotriens</a:t>
            </a:r>
            <a:r>
              <a:rPr lang="en-IN" sz="2000" b="1" dirty="0"/>
              <a:t> </a:t>
            </a:r>
            <a:r>
              <a:rPr lang="en-IN" sz="2000" b="1" dirty="0" smtClean="0"/>
              <a:t> </a:t>
            </a:r>
          </a:p>
          <a:p>
            <a:pPr algn="just"/>
            <a:r>
              <a:rPr lang="en-IN" sz="2000" b="1" dirty="0" smtClean="0"/>
              <a:t>Biological </a:t>
            </a:r>
            <a:r>
              <a:rPr lang="en-IN" sz="2000" b="1" dirty="0"/>
              <a:t>Agents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6914907"/>
      </p:ext>
    </p:extLst>
  </p:cSld>
  <p:clrMapOvr>
    <a:masterClrMapping/>
  </p:clrMapOvr>
  <mc:AlternateContent xmlns:mc="http://schemas.openxmlformats.org/markup-compatibility/2006" xmlns:p14="http://schemas.microsoft.com/office/powerpoint/2010/main">
    <mc:Choice Requires="p14">
      <p:transition spd="slow" p14:dur="2000" advTm="38295"/>
    </mc:Choice>
    <mc:Fallback xmlns="">
      <p:transition spd="slow" advTm="38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268760"/>
            <a:ext cx="7520940" cy="576064"/>
          </a:xfrm>
        </p:spPr>
        <p:txBody>
          <a:bodyPr/>
          <a:lstStyle/>
          <a:p>
            <a:r>
              <a:rPr lang="el-GR" b="1" dirty="0">
                <a:solidFill>
                  <a:srgbClr val="FF0000"/>
                </a:solidFill>
              </a:rPr>
              <a:t>β</a:t>
            </a:r>
            <a:r>
              <a:rPr lang="en-IN" b="1" dirty="0">
                <a:solidFill>
                  <a:srgbClr val="FF0000"/>
                </a:solidFill>
              </a:rPr>
              <a:t>eta-2 Agonists </a:t>
            </a:r>
          </a:p>
        </p:txBody>
      </p:sp>
      <p:sp>
        <p:nvSpPr>
          <p:cNvPr id="3" name="TextBox 2"/>
          <p:cNvSpPr txBox="1"/>
          <p:nvPr/>
        </p:nvSpPr>
        <p:spPr>
          <a:xfrm>
            <a:off x="827584" y="2564904"/>
            <a:ext cx="7416824" cy="2246769"/>
          </a:xfrm>
          <a:prstGeom prst="rect">
            <a:avLst/>
          </a:prstGeom>
          <a:noFill/>
        </p:spPr>
        <p:txBody>
          <a:bodyPr wrap="square" rtlCol="0">
            <a:spAutoFit/>
          </a:bodyPr>
          <a:lstStyle/>
          <a:p>
            <a:pPr algn="just"/>
            <a:r>
              <a:rPr lang="en-US" sz="2000" dirty="0"/>
              <a:t>• Usually given by inhalation route. </a:t>
            </a:r>
            <a:endParaRPr lang="en-US" sz="2000" dirty="0" smtClean="0"/>
          </a:p>
          <a:p>
            <a:pPr algn="just"/>
            <a:r>
              <a:rPr lang="en-US" sz="2000" dirty="0" smtClean="0"/>
              <a:t>• </a:t>
            </a:r>
            <a:r>
              <a:rPr lang="en-US" sz="2000" dirty="0"/>
              <a:t>Most effective bronchodilator with minimal side effects. </a:t>
            </a:r>
            <a:endParaRPr lang="en-US" sz="2000" dirty="0" smtClean="0"/>
          </a:p>
          <a:p>
            <a:pPr algn="just"/>
            <a:r>
              <a:rPr lang="en-US" sz="2000" dirty="0" smtClean="0"/>
              <a:t>• </a:t>
            </a:r>
            <a:r>
              <a:rPr lang="en-US" sz="2000" dirty="0"/>
              <a:t>No effect on airway inflammation and AHR. </a:t>
            </a:r>
            <a:endParaRPr lang="en-US" sz="2000" dirty="0" smtClean="0"/>
          </a:p>
          <a:p>
            <a:pPr algn="just"/>
            <a:r>
              <a:rPr lang="en-US" sz="2000" b="1" dirty="0" smtClean="0">
                <a:solidFill>
                  <a:schemeClr val="accent2">
                    <a:lumMod val="50000"/>
                  </a:schemeClr>
                </a:solidFill>
                <a:effectLst>
                  <a:outerShdw blurRad="38100" dist="38100" dir="2700000" algn="tl">
                    <a:srgbClr val="000000">
                      <a:alpha val="43137"/>
                    </a:srgbClr>
                  </a:outerShdw>
                </a:effectLst>
              </a:rPr>
              <a:t>Mechanism </a:t>
            </a:r>
            <a:r>
              <a:rPr lang="en-US" sz="2000" b="1" dirty="0">
                <a:solidFill>
                  <a:schemeClr val="accent2">
                    <a:lumMod val="50000"/>
                  </a:schemeClr>
                </a:solidFill>
                <a:effectLst>
                  <a:outerShdw blurRad="38100" dist="38100" dir="2700000" algn="tl">
                    <a:srgbClr val="000000">
                      <a:alpha val="43137"/>
                    </a:srgbClr>
                  </a:outerShdw>
                </a:effectLst>
              </a:rPr>
              <a:t>of action </a:t>
            </a:r>
            <a:endParaRPr lang="en-US" sz="2000" b="1" dirty="0" smtClean="0">
              <a:solidFill>
                <a:schemeClr val="accent2">
                  <a:lumMod val="50000"/>
                </a:schemeClr>
              </a:solidFill>
              <a:effectLst>
                <a:outerShdw blurRad="38100" dist="38100" dir="2700000" algn="tl">
                  <a:srgbClr val="000000">
                    <a:alpha val="43137"/>
                  </a:srgbClr>
                </a:outerShdw>
              </a:effectLst>
            </a:endParaRPr>
          </a:p>
          <a:p>
            <a:pPr algn="just"/>
            <a:r>
              <a:rPr lang="en-US" sz="2000" dirty="0" smtClean="0"/>
              <a:t>• </a:t>
            </a:r>
            <a:r>
              <a:rPr lang="en-US" sz="2000" dirty="0"/>
              <a:t>Relaxation of airway smooth muscle </a:t>
            </a:r>
            <a:endParaRPr lang="en-US" sz="2000" dirty="0" smtClean="0"/>
          </a:p>
          <a:p>
            <a:pPr algn="just"/>
            <a:r>
              <a:rPr lang="en-US" sz="2000" dirty="0" smtClean="0"/>
              <a:t>• </a:t>
            </a:r>
            <a:r>
              <a:rPr lang="en-US" sz="2000" dirty="0"/>
              <a:t>Inhibition of mediator release from mast cells. </a:t>
            </a:r>
            <a:endParaRPr lang="en-US" sz="2000" dirty="0" smtClean="0"/>
          </a:p>
          <a:p>
            <a:pPr algn="just"/>
            <a:r>
              <a:rPr lang="en-US" sz="2000" dirty="0" smtClean="0"/>
              <a:t>• </a:t>
            </a:r>
            <a:r>
              <a:rPr lang="en-US" sz="2000" dirty="0"/>
              <a:t>Inhibits </a:t>
            </a:r>
            <a:r>
              <a:rPr lang="en-US" sz="2000" dirty="0" err="1" smtClean="0"/>
              <a:t>microvascular</a:t>
            </a:r>
            <a:r>
              <a:rPr lang="en-US" sz="2000" dirty="0" smtClean="0"/>
              <a:t> leakage.</a:t>
            </a:r>
            <a:r>
              <a:rPr lang="en-IN" sz="2000" dirty="0"/>
              <a:t> Enhanced </a:t>
            </a:r>
            <a:r>
              <a:rPr lang="en-IN" sz="2000" dirty="0" err="1"/>
              <a:t>mucociliary</a:t>
            </a:r>
            <a:r>
              <a:rPr lang="en-IN" sz="2000" dirty="0"/>
              <a:t> clearance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8249761"/>
      </p:ext>
    </p:extLst>
  </p:cSld>
  <p:clrMapOvr>
    <a:masterClrMapping/>
  </p:clrMapOvr>
  <mc:AlternateContent xmlns:mc="http://schemas.openxmlformats.org/markup-compatibility/2006" xmlns:p14="http://schemas.microsoft.com/office/powerpoint/2010/main">
    <mc:Choice Requires="p14">
      <p:transition spd="slow" p14:dur="2000" advTm="53815"/>
    </mc:Choice>
    <mc:Fallback xmlns="">
      <p:transition spd="slow" advTm="53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620688"/>
            <a:ext cx="7520940" cy="936104"/>
          </a:xfrm>
        </p:spPr>
        <p:txBody>
          <a:bodyPr>
            <a:normAutofit fontScale="90000"/>
          </a:bodyPr>
          <a:lstStyle/>
          <a:p>
            <a:r>
              <a:rPr lang="en-US" sz="3200" b="1" dirty="0">
                <a:solidFill>
                  <a:srgbClr val="00B0F0"/>
                </a:solidFill>
              </a:rPr>
              <a:t>1.Short acting beta -2 agonists(SABA)</a:t>
            </a:r>
            <a:endParaRPr lang="en-IN" sz="3200" b="1" dirty="0">
              <a:solidFill>
                <a:srgbClr val="00B0F0"/>
              </a:solidFill>
            </a:endParaRPr>
          </a:p>
        </p:txBody>
      </p:sp>
      <p:sp>
        <p:nvSpPr>
          <p:cNvPr id="3" name="TextBox 2"/>
          <p:cNvSpPr txBox="1"/>
          <p:nvPr/>
        </p:nvSpPr>
        <p:spPr>
          <a:xfrm>
            <a:off x="827584" y="2132856"/>
            <a:ext cx="7560840" cy="3170099"/>
          </a:xfrm>
          <a:prstGeom prst="rect">
            <a:avLst/>
          </a:prstGeom>
          <a:noFill/>
        </p:spPr>
        <p:txBody>
          <a:bodyPr wrap="square" rtlCol="0">
            <a:spAutoFit/>
          </a:bodyPr>
          <a:lstStyle/>
          <a:p>
            <a:pPr algn="just"/>
            <a:r>
              <a:rPr lang="en-US" sz="2000" dirty="0"/>
              <a:t>-</a:t>
            </a:r>
            <a:r>
              <a:rPr lang="en-US" sz="2000" dirty="0" smtClean="0"/>
              <a:t> </a:t>
            </a:r>
            <a:r>
              <a:rPr lang="en-US" sz="2000" dirty="0"/>
              <a:t>Inhaled SABA are most widely used and effective bronchodilators. </a:t>
            </a:r>
            <a:endParaRPr lang="en-US" sz="2000" dirty="0" smtClean="0"/>
          </a:p>
          <a:p>
            <a:pPr algn="just"/>
            <a:endParaRPr lang="en-US" sz="2000" dirty="0" smtClean="0"/>
          </a:p>
          <a:p>
            <a:pPr algn="just"/>
            <a:r>
              <a:rPr lang="en-US" sz="2000" dirty="0" smtClean="0"/>
              <a:t>- Effective </a:t>
            </a:r>
            <a:r>
              <a:rPr lang="en-US" sz="2000" dirty="0"/>
              <a:t>in protecting against various challenges, such as exercise, </a:t>
            </a:r>
            <a:r>
              <a:rPr lang="en-US" sz="2000" dirty="0" smtClean="0"/>
              <a:t>    cold </a:t>
            </a:r>
            <a:r>
              <a:rPr lang="en-US" sz="2000" dirty="0"/>
              <a:t>air, and allergens. </a:t>
            </a:r>
            <a:endParaRPr lang="en-US" sz="2000" dirty="0" smtClean="0"/>
          </a:p>
          <a:p>
            <a:pPr algn="just"/>
            <a:endParaRPr lang="en-US" sz="2000" dirty="0" smtClean="0"/>
          </a:p>
          <a:p>
            <a:pPr algn="just"/>
            <a:r>
              <a:rPr lang="en-US" sz="2000" dirty="0" smtClean="0"/>
              <a:t>- Bronchodilators </a:t>
            </a:r>
            <a:r>
              <a:rPr lang="en-US" sz="2000" dirty="0"/>
              <a:t>of choice in treating acute severe asthma</a:t>
            </a:r>
            <a:r>
              <a:rPr lang="en-US" sz="2000" dirty="0" smtClean="0"/>
              <a:t>. </a:t>
            </a:r>
          </a:p>
          <a:p>
            <a:pPr algn="just"/>
            <a:endParaRPr lang="en-US" sz="2000" dirty="0" smtClean="0"/>
          </a:p>
          <a:p>
            <a:pPr algn="just"/>
            <a:r>
              <a:rPr lang="en-US" sz="2000" dirty="0" smtClean="0"/>
              <a:t>- Duration </a:t>
            </a:r>
            <a:r>
              <a:rPr lang="en-US" sz="2000" dirty="0"/>
              <a:t>of action - 3-6hrs</a:t>
            </a:r>
            <a:r>
              <a:rPr lang="en-US" sz="2000" dirty="0" smtClean="0"/>
              <a:t>.</a:t>
            </a:r>
          </a:p>
          <a:p>
            <a:pPr algn="just"/>
            <a:endParaRPr lang="en-US" sz="2000" dirty="0" smtClean="0"/>
          </a:p>
          <a:p>
            <a:pPr algn="just"/>
            <a:r>
              <a:rPr lang="en-US" sz="2000" dirty="0" smtClean="0"/>
              <a:t>- </a:t>
            </a:r>
            <a:r>
              <a:rPr lang="en-US" sz="2000" dirty="0"/>
              <a:t>Used for symptomatic relief </a:t>
            </a:r>
            <a:r>
              <a:rPr lang="en-US" sz="2000" dirty="0" smtClean="0"/>
              <a:t>on as </a:t>
            </a:r>
            <a:r>
              <a:rPr lang="en-US" sz="2000" dirty="0"/>
              <a:t>n</a:t>
            </a:r>
            <a:r>
              <a:rPr lang="en-US" sz="2000" dirty="0" smtClean="0"/>
              <a:t>eeded basis (4-6 times a day) </a:t>
            </a:r>
            <a:endParaRPr lang="en-IN"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3491709"/>
      </p:ext>
    </p:extLst>
  </p:cSld>
  <p:clrMapOvr>
    <a:masterClrMapping/>
  </p:clrMapOvr>
  <mc:AlternateContent xmlns:mc="http://schemas.openxmlformats.org/markup-compatibility/2006" xmlns:p14="http://schemas.microsoft.com/office/powerpoint/2010/main">
    <mc:Choice Requires="p14">
      <p:transition spd="slow" p14:dur="2000" advTm="67302"/>
    </mc:Choice>
    <mc:Fallback xmlns="">
      <p:transition spd="slow" advTm="67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980728"/>
            <a:ext cx="7128792" cy="4708981"/>
          </a:xfrm>
          <a:prstGeom prst="rect">
            <a:avLst/>
          </a:prstGeom>
          <a:noFill/>
        </p:spPr>
        <p:txBody>
          <a:bodyPr wrap="square" rtlCol="0">
            <a:spAutoFit/>
          </a:bodyPr>
          <a:lstStyle/>
          <a:p>
            <a:pPr algn="just"/>
            <a:r>
              <a:rPr lang="en-IN" sz="2000" dirty="0" smtClean="0">
                <a:solidFill>
                  <a:srgbClr val="00B0F0"/>
                </a:solidFill>
              </a:rPr>
              <a:t>.</a:t>
            </a:r>
            <a:r>
              <a:rPr lang="en-IN" sz="2000" dirty="0" err="1" smtClean="0">
                <a:solidFill>
                  <a:srgbClr val="00B0F0"/>
                </a:solidFill>
              </a:rPr>
              <a:t>Albuterol</a:t>
            </a:r>
            <a:r>
              <a:rPr lang="en-IN" sz="2000" dirty="0" smtClean="0">
                <a:solidFill>
                  <a:srgbClr val="00B0F0"/>
                </a:solidFill>
              </a:rPr>
              <a:t> </a:t>
            </a:r>
            <a:r>
              <a:rPr lang="en-IN" sz="2000" dirty="0">
                <a:solidFill>
                  <a:srgbClr val="00B0F0"/>
                </a:solidFill>
              </a:rPr>
              <a:t>/salbutamol </a:t>
            </a:r>
            <a:endParaRPr lang="en-IN" sz="2000" dirty="0" smtClean="0">
              <a:solidFill>
                <a:srgbClr val="00B0F0"/>
              </a:solidFill>
            </a:endParaRPr>
          </a:p>
          <a:p>
            <a:pPr algn="just"/>
            <a:r>
              <a:rPr lang="en-IN" sz="2000" dirty="0" smtClean="0"/>
              <a:t>100 </a:t>
            </a:r>
            <a:r>
              <a:rPr lang="en-IN" sz="2000" dirty="0"/>
              <a:t>µg in single dose/ 2-4mg </a:t>
            </a:r>
            <a:r>
              <a:rPr lang="en-IN" sz="2000" dirty="0" err="1"/>
              <a:t>tds</a:t>
            </a:r>
            <a:r>
              <a:rPr lang="en-IN" sz="2000" dirty="0"/>
              <a:t> orally </a:t>
            </a:r>
            <a:endParaRPr lang="en-IN" sz="2000" dirty="0" smtClean="0"/>
          </a:p>
          <a:p>
            <a:pPr algn="just"/>
            <a:endParaRPr lang="en-IN" sz="2000" dirty="0" smtClean="0">
              <a:solidFill>
                <a:srgbClr val="00B0F0"/>
              </a:solidFill>
            </a:endParaRPr>
          </a:p>
          <a:p>
            <a:pPr algn="just"/>
            <a:r>
              <a:rPr lang="en-IN" sz="2000" dirty="0" smtClean="0">
                <a:solidFill>
                  <a:srgbClr val="00B0F0"/>
                </a:solidFill>
              </a:rPr>
              <a:t>• </a:t>
            </a:r>
            <a:r>
              <a:rPr lang="en-IN" sz="2000" dirty="0" err="1">
                <a:solidFill>
                  <a:srgbClr val="00B0F0"/>
                </a:solidFill>
              </a:rPr>
              <a:t>Terbutaline</a:t>
            </a:r>
            <a:r>
              <a:rPr lang="en-IN" sz="2000" dirty="0">
                <a:solidFill>
                  <a:srgbClr val="00B0F0"/>
                </a:solidFill>
              </a:rPr>
              <a:t> </a:t>
            </a:r>
            <a:r>
              <a:rPr lang="en-IN" sz="2000" dirty="0" smtClean="0">
                <a:solidFill>
                  <a:srgbClr val="00B0F0"/>
                </a:solidFill>
              </a:rPr>
              <a:t>–</a:t>
            </a:r>
          </a:p>
          <a:p>
            <a:pPr algn="just"/>
            <a:r>
              <a:rPr lang="en-IN" sz="2000" dirty="0" smtClean="0"/>
              <a:t>-oral </a:t>
            </a:r>
            <a:r>
              <a:rPr lang="en-IN" sz="2000" dirty="0"/>
              <a:t>inhalation causes tooth enamel erosion </a:t>
            </a:r>
            <a:endParaRPr lang="en-IN" sz="2000" dirty="0" smtClean="0"/>
          </a:p>
          <a:p>
            <a:pPr algn="just"/>
            <a:r>
              <a:rPr lang="en-IN" sz="2000" dirty="0" smtClean="0"/>
              <a:t>-250µg, 2.5-5 </a:t>
            </a:r>
            <a:r>
              <a:rPr lang="en-IN" sz="2000" dirty="0"/>
              <a:t>mg BD or TDS orally </a:t>
            </a:r>
            <a:endParaRPr lang="en-IN" sz="2000" dirty="0" smtClean="0"/>
          </a:p>
          <a:p>
            <a:pPr algn="just"/>
            <a:r>
              <a:rPr lang="en-IN" sz="2000" dirty="0" smtClean="0"/>
              <a:t>-</a:t>
            </a:r>
            <a:r>
              <a:rPr lang="en-IN" sz="2000" dirty="0"/>
              <a:t>Only bronchodilator safe in pregnancy. </a:t>
            </a:r>
            <a:endParaRPr lang="en-IN" sz="2000" dirty="0" smtClean="0"/>
          </a:p>
          <a:p>
            <a:pPr algn="just"/>
            <a:endParaRPr lang="en-IN" sz="2000" dirty="0" smtClean="0">
              <a:solidFill>
                <a:srgbClr val="00B0F0"/>
              </a:solidFill>
            </a:endParaRPr>
          </a:p>
          <a:p>
            <a:pPr algn="just"/>
            <a:r>
              <a:rPr lang="en-IN" sz="2000" dirty="0" smtClean="0">
                <a:solidFill>
                  <a:srgbClr val="00B0F0"/>
                </a:solidFill>
              </a:rPr>
              <a:t>• </a:t>
            </a:r>
            <a:r>
              <a:rPr lang="en-IN" sz="2000" dirty="0" err="1">
                <a:solidFill>
                  <a:srgbClr val="00B0F0"/>
                </a:solidFill>
              </a:rPr>
              <a:t>Bambuterol</a:t>
            </a:r>
            <a:r>
              <a:rPr lang="en-IN" sz="2000" dirty="0">
                <a:solidFill>
                  <a:srgbClr val="00B0F0"/>
                </a:solidFill>
              </a:rPr>
              <a:t>- </a:t>
            </a:r>
            <a:endParaRPr lang="en-IN" sz="2000" dirty="0" smtClean="0">
              <a:solidFill>
                <a:srgbClr val="00B0F0"/>
              </a:solidFill>
            </a:endParaRPr>
          </a:p>
          <a:p>
            <a:pPr algn="just"/>
            <a:r>
              <a:rPr lang="en-IN" sz="2000" dirty="0" smtClean="0"/>
              <a:t>only </a:t>
            </a:r>
            <a:r>
              <a:rPr lang="en-IN" sz="2000" dirty="0"/>
              <a:t>in chronic asthma, </a:t>
            </a:r>
            <a:endParaRPr lang="en-IN" sz="2000" dirty="0" smtClean="0"/>
          </a:p>
          <a:p>
            <a:pPr algn="just"/>
            <a:r>
              <a:rPr lang="en-IN" sz="2000" dirty="0" smtClean="0"/>
              <a:t>10-20 </a:t>
            </a:r>
            <a:r>
              <a:rPr lang="en-IN" sz="2000" dirty="0"/>
              <a:t>mg orally </a:t>
            </a:r>
            <a:r>
              <a:rPr lang="en-IN" sz="2000" dirty="0" smtClean="0"/>
              <a:t>OD </a:t>
            </a:r>
            <a:endParaRPr lang="en-IN" sz="2000" dirty="0"/>
          </a:p>
          <a:p>
            <a:pPr algn="just"/>
            <a:endParaRPr lang="en-US" sz="2000" dirty="0" smtClean="0">
              <a:solidFill>
                <a:srgbClr val="00B0F0"/>
              </a:solidFill>
            </a:endParaRPr>
          </a:p>
          <a:p>
            <a:pPr algn="just"/>
            <a:r>
              <a:rPr lang="en-US" sz="2000" dirty="0" smtClean="0">
                <a:solidFill>
                  <a:srgbClr val="00B0F0"/>
                </a:solidFill>
              </a:rPr>
              <a:t>• </a:t>
            </a:r>
            <a:r>
              <a:rPr lang="en-US" sz="2000" dirty="0" err="1">
                <a:solidFill>
                  <a:srgbClr val="00B0F0"/>
                </a:solidFill>
              </a:rPr>
              <a:t>Levalbuterol</a:t>
            </a:r>
            <a:r>
              <a:rPr lang="en-US" sz="2000" dirty="0"/>
              <a:t>, </a:t>
            </a:r>
            <a:r>
              <a:rPr lang="en-US" sz="2000" dirty="0" smtClean="0"/>
              <a:t>  the </a:t>
            </a:r>
            <a:r>
              <a:rPr lang="en-US" sz="2000" dirty="0"/>
              <a:t>(R)-enantiomer of </a:t>
            </a:r>
            <a:r>
              <a:rPr lang="en-US" sz="2000" dirty="0" smtClean="0"/>
              <a:t>albuterol</a:t>
            </a:r>
          </a:p>
          <a:p>
            <a:pPr algn="just"/>
            <a:r>
              <a:rPr lang="en-US" sz="2000" dirty="0" smtClean="0"/>
              <a:t> </a:t>
            </a:r>
          </a:p>
          <a:p>
            <a:pPr algn="just"/>
            <a:r>
              <a:rPr lang="en-US" sz="2000" dirty="0" smtClean="0">
                <a:solidFill>
                  <a:srgbClr val="00B0F0"/>
                </a:solidFill>
              </a:rPr>
              <a:t>• </a:t>
            </a:r>
            <a:r>
              <a:rPr lang="en-US" sz="2000" dirty="0" err="1">
                <a:solidFill>
                  <a:srgbClr val="00B0F0"/>
                </a:solidFill>
              </a:rPr>
              <a:t>Metaproterenol</a:t>
            </a:r>
            <a:r>
              <a:rPr lang="en-US" sz="2000" dirty="0">
                <a:solidFill>
                  <a:srgbClr val="00B0F0"/>
                </a:solidFill>
              </a:rPr>
              <a:t> </a:t>
            </a:r>
            <a:r>
              <a:rPr lang="en-US" sz="2000" dirty="0"/>
              <a:t>– </a:t>
            </a:r>
            <a:r>
              <a:rPr lang="en-US" sz="2000" dirty="0" smtClean="0"/>
              <a:t> lesser </a:t>
            </a:r>
            <a:r>
              <a:rPr lang="en-US" sz="2000" dirty="0"/>
              <a:t>beta-2 selectivity</a:t>
            </a:r>
            <a:endParaRPr lang="en-IN"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9053089"/>
      </p:ext>
    </p:extLst>
  </p:cSld>
  <p:clrMapOvr>
    <a:masterClrMapping/>
  </p:clrMapOvr>
  <mc:AlternateContent xmlns:mc="http://schemas.openxmlformats.org/markup-compatibility/2006" xmlns:p14="http://schemas.microsoft.com/office/powerpoint/2010/main">
    <mc:Choice Requires="p14">
      <p:transition spd="slow" p14:dur="2000" advTm="99929"/>
    </mc:Choice>
    <mc:Fallback xmlns="">
      <p:transition spd="slow" advTm="99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908720"/>
            <a:ext cx="7416824" cy="584775"/>
          </a:xfrm>
          <a:prstGeom prst="rect">
            <a:avLst/>
          </a:prstGeom>
          <a:noFill/>
        </p:spPr>
        <p:txBody>
          <a:bodyPr wrap="square" rtlCol="0">
            <a:spAutoFit/>
          </a:bodyPr>
          <a:lstStyle/>
          <a:p>
            <a:r>
              <a:rPr lang="en-IN" sz="3200" b="1" dirty="0">
                <a:solidFill>
                  <a:srgbClr val="00B0F0"/>
                </a:solidFill>
              </a:rPr>
              <a:t>2.Long-Acting </a:t>
            </a:r>
            <a:r>
              <a:rPr lang="el-GR" sz="3200" b="1" dirty="0">
                <a:solidFill>
                  <a:srgbClr val="00B0F0"/>
                </a:solidFill>
              </a:rPr>
              <a:t>β2</a:t>
            </a:r>
            <a:r>
              <a:rPr lang="en-IN" sz="3200" b="1" dirty="0">
                <a:solidFill>
                  <a:srgbClr val="00B0F0"/>
                </a:solidFill>
              </a:rPr>
              <a:t>Agonists</a:t>
            </a:r>
          </a:p>
        </p:txBody>
      </p:sp>
      <p:sp>
        <p:nvSpPr>
          <p:cNvPr id="3" name="TextBox 2"/>
          <p:cNvSpPr txBox="1"/>
          <p:nvPr/>
        </p:nvSpPr>
        <p:spPr>
          <a:xfrm>
            <a:off x="611560" y="2132856"/>
            <a:ext cx="7704856" cy="1631216"/>
          </a:xfrm>
          <a:prstGeom prst="rect">
            <a:avLst/>
          </a:prstGeom>
          <a:noFill/>
        </p:spPr>
        <p:txBody>
          <a:bodyPr wrap="square" rtlCol="0">
            <a:spAutoFit/>
          </a:bodyPr>
          <a:lstStyle/>
          <a:p>
            <a:pPr algn="just"/>
            <a:r>
              <a:rPr lang="en-US" sz="2000" dirty="0"/>
              <a:t>• Improve asthma control and reduce frequency of exacerbations. </a:t>
            </a:r>
            <a:endParaRPr lang="en-US" sz="2000" dirty="0" smtClean="0"/>
          </a:p>
          <a:p>
            <a:pPr algn="just"/>
            <a:endParaRPr lang="en-US" sz="2000" dirty="0" smtClean="0"/>
          </a:p>
          <a:p>
            <a:pPr algn="just"/>
            <a:r>
              <a:rPr lang="en-US" sz="2000" dirty="0" smtClean="0"/>
              <a:t>• </a:t>
            </a:r>
            <a:r>
              <a:rPr lang="en-US" sz="2000" dirty="0"/>
              <a:t>Always used in combination with inhaled corticosteroid (ICS)therapy. </a:t>
            </a:r>
            <a:endParaRPr lang="en-US" sz="2000" dirty="0" smtClean="0"/>
          </a:p>
          <a:p>
            <a:pPr algn="just"/>
            <a:endParaRPr lang="en-US" sz="2000" dirty="0" smtClean="0"/>
          </a:p>
          <a:p>
            <a:pPr algn="just"/>
            <a:r>
              <a:rPr lang="en-US" sz="2000" dirty="0" smtClean="0"/>
              <a:t>• </a:t>
            </a:r>
            <a:r>
              <a:rPr lang="en-US" sz="2000" dirty="0"/>
              <a:t>Allow asthma to be controlled at lower dose of ICS.</a:t>
            </a:r>
            <a:endParaRPr lang="en-IN" sz="2000" dirty="0"/>
          </a:p>
        </p:txBody>
      </p:sp>
      <p:sp>
        <p:nvSpPr>
          <p:cNvPr id="4" name="TextBox 3"/>
          <p:cNvSpPr txBox="1"/>
          <p:nvPr/>
        </p:nvSpPr>
        <p:spPr>
          <a:xfrm>
            <a:off x="683568" y="4077072"/>
            <a:ext cx="5470097" cy="400110"/>
          </a:xfrm>
          <a:prstGeom prst="rect">
            <a:avLst/>
          </a:prstGeom>
          <a:noFill/>
        </p:spPr>
        <p:txBody>
          <a:bodyPr wrap="square" rtlCol="0">
            <a:spAutoFit/>
          </a:bodyPr>
          <a:lstStyle/>
          <a:p>
            <a:r>
              <a:rPr lang="en-IN" sz="2000" b="1" dirty="0" err="1">
                <a:solidFill>
                  <a:srgbClr val="00B0F0"/>
                </a:solidFill>
              </a:rPr>
              <a:t>Salmeterol</a:t>
            </a:r>
            <a:endParaRPr lang="en-IN" sz="2000" b="1" dirty="0">
              <a:solidFill>
                <a:srgbClr val="00B0F0"/>
              </a:solidFill>
            </a:endParaRPr>
          </a:p>
        </p:txBody>
      </p:sp>
      <p:sp>
        <p:nvSpPr>
          <p:cNvPr id="5" name="TextBox 4"/>
          <p:cNvSpPr txBox="1"/>
          <p:nvPr/>
        </p:nvSpPr>
        <p:spPr>
          <a:xfrm>
            <a:off x="899592" y="5229200"/>
            <a:ext cx="7128792" cy="1015663"/>
          </a:xfrm>
          <a:prstGeom prst="rect">
            <a:avLst/>
          </a:prstGeom>
          <a:noFill/>
        </p:spPr>
        <p:txBody>
          <a:bodyPr wrap="square" rtlCol="0">
            <a:spAutoFit/>
          </a:bodyPr>
          <a:lstStyle/>
          <a:p>
            <a:pPr algn="just"/>
            <a:r>
              <a:rPr lang="en-US" sz="2000" dirty="0" smtClean="0"/>
              <a:t>.Slow </a:t>
            </a:r>
            <a:r>
              <a:rPr lang="en-US" sz="2000" dirty="0"/>
              <a:t>onset of action, duration of action-12 </a:t>
            </a:r>
            <a:r>
              <a:rPr lang="en-US" sz="2000" dirty="0" err="1"/>
              <a:t>hrs</a:t>
            </a:r>
            <a:r>
              <a:rPr lang="en-US" sz="2000" dirty="0"/>
              <a:t> </a:t>
            </a:r>
            <a:endParaRPr lang="en-US" sz="2000" dirty="0" smtClean="0"/>
          </a:p>
          <a:p>
            <a:pPr algn="just"/>
            <a:endParaRPr lang="en-US" sz="2000" dirty="0" smtClean="0"/>
          </a:p>
          <a:p>
            <a:pPr algn="just"/>
            <a:r>
              <a:rPr lang="en-US" sz="2000" dirty="0" smtClean="0"/>
              <a:t>• </a:t>
            </a:r>
            <a:r>
              <a:rPr lang="en-US" sz="2000" dirty="0"/>
              <a:t>Dose- 25-100µg inhalation BD</a:t>
            </a:r>
            <a:endParaRPr lang="en-IN" sz="2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8469555"/>
      </p:ext>
    </p:extLst>
  </p:cSld>
  <p:clrMapOvr>
    <a:masterClrMapping/>
  </p:clrMapOvr>
  <mc:AlternateContent xmlns:mc="http://schemas.openxmlformats.org/markup-compatibility/2006" xmlns:p14="http://schemas.microsoft.com/office/powerpoint/2010/main">
    <mc:Choice Requires="p14">
      <p:transition spd="slow" p14:dur="2000" advTm="57391"/>
    </mc:Choice>
    <mc:Fallback xmlns="">
      <p:transition spd="slow" advTm="5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052736"/>
            <a:ext cx="8496944" cy="5601533"/>
          </a:xfrm>
          <a:prstGeom prst="rect">
            <a:avLst/>
          </a:prstGeom>
          <a:noFill/>
        </p:spPr>
        <p:txBody>
          <a:bodyPr wrap="square" rtlCol="0">
            <a:spAutoFit/>
          </a:bodyPr>
          <a:lstStyle/>
          <a:p>
            <a:r>
              <a:rPr lang="en-US" sz="2000" b="1" dirty="0" smtClean="0">
                <a:solidFill>
                  <a:srgbClr val="00B0F0"/>
                </a:solidFill>
              </a:rPr>
              <a:t>.</a:t>
            </a:r>
            <a:r>
              <a:rPr lang="en-US" sz="2000" b="1" dirty="0" err="1" smtClean="0">
                <a:solidFill>
                  <a:srgbClr val="00B0F0"/>
                </a:solidFill>
              </a:rPr>
              <a:t>Formeterol</a:t>
            </a:r>
            <a:r>
              <a:rPr lang="en-US" dirty="0" smtClean="0"/>
              <a:t> </a:t>
            </a:r>
          </a:p>
          <a:p>
            <a:pPr algn="just"/>
            <a:endParaRPr lang="en-US" sz="2000" dirty="0" smtClean="0"/>
          </a:p>
          <a:p>
            <a:pPr algn="just"/>
            <a:r>
              <a:rPr lang="en-US" sz="2000" dirty="0" smtClean="0"/>
              <a:t>•Faster </a:t>
            </a:r>
            <a:r>
              <a:rPr lang="en-US" sz="2000" dirty="0"/>
              <a:t>onset of action </a:t>
            </a:r>
            <a:endParaRPr lang="en-US" sz="2000" dirty="0" smtClean="0"/>
          </a:p>
          <a:p>
            <a:pPr algn="just"/>
            <a:endParaRPr lang="en-US" sz="2000" dirty="0" smtClean="0"/>
          </a:p>
          <a:p>
            <a:pPr algn="just"/>
            <a:r>
              <a:rPr lang="en-US" sz="2000" dirty="0" smtClean="0"/>
              <a:t>• </a:t>
            </a:r>
            <a:r>
              <a:rPr lang="en-US" sz="2000" dirty="0"/>
              <a:t>Used for acute attacks of nocturnal asthma, prophylaxis of exercise induced bronchospasm. </a:t>
            </a:r>
            <a:endParaRPr lang="en-US" sz="2000" dirty="0" smtClean="0"/>
          </a:p>
          <a:p>
            <a:pPr algn="just"/>
            <a:endParaRPr lang="en-US" sz="2000" dirty="0" smtClean="0"/>
          </a:p>
          <a:p>
            <a:pPr algn="just"/>
            <a:r>
              <a:rPr lang="en-US" sz="2000" dirty="0" smtClean="0"/>
              <a:t>• </a:t>
            </a:r>
            <a:r>
              <a:rPr lang="en-US" sz="2000" dirty="0"/>
              <a:t>Dose-12-24µg inhalation </a:t>
            </a:r>
            <a:r>
              <a:rPr lang="en-US" sz="2000" dirty="0" smtClean="0"/>
              <a:t>BD</a:t>
            </a:r>
          </a:p>
          <a:p>
            <a:pPr algn="just"/>
            <a:endParaRPr lang="en-US" sz="2000" dirty="0"/>
          </a:p>
          <a:p>
            <a:r>
              <a:rPr lang="en-US" sz="2000" b="1" dirty="0" smtClean="0">
                <a:solidFill>
                  <a:srgbClr val="00B0F0"/>
                </a:solidFill>
              </a:rPr>
              <a:t>.</a:t>
            </a:r>
            <a:r>
              <a:rPr lang="en-US" sz="2000" b="1" dirty="0" err="1" smtClean="0">
                <a:solidFill>
                  <a:srgbClr val="00B0F0"/>
                </a:solidFill>
              </a:rPr>
              <a:t>Pirbuterol</a:t>
            </a:r>
            <a:r>
              <a:rPr lang="en-US" b="1" dirty="0" smtClean="0"/>
              <a:t> </a:t>
            </a:r>
          </a:p>
          <a:p>
            <a:pPr algn="just"/>
            <a:endParaRPr lang="en-US" sz="2000" dirty="0" smtClean="0"/>
          </a:p>
          <a:p>
            <a:pPr algn="just"/>
            <a:r>
              <a:rPr lang="en-US" sz="2000" dirty="0" smtClean="0"/>
              <a:t>• </a:t>
            </a:r>
            <a:r>
              <a:rPr lang="en-US" sz="2000" dirty="0"/>
              <a:t>onset of action-10 min, lasts for 5 hrs. </a:t>
            </a:r>
            <a:endParaRPr lang="en-US" sz="2000" dirty="0" smtClean="0"/>
          </a:p>
          <a:p>
            <a:pPr algn="just"/>
            <a:endParaRPr lang="en-US" sz="2000" dirty="0" smtClean="0"/>
          </a:p>
          <a:p>
            <a:pPr algn="just"/>
            <a:r>
              <a:rPr lang="en-US" sz="2000" dirty="0" smtClean="0"/>
              <a:t>.Tolerance </a:t>
            </a:r>
            <a:r>
              <a:rPr lang="en-US" sz="2000" dirty="0"/>
              <a:t>to the drug develops over time- not progressive, doubtful clinical significance. </a:t>
            </a:r>
            <a:endParaRPr lang="en-US" sz="2000" dirty="0" smtClean="0"/>
          </a:p>
          <a:p>
            <a:pPr algn="just"/>
            <a:endParaRPr lang="en-US" sz="2000" b="1" dirty="0" smtClean="0">
              <a:solidFill>
                <a:srgbClr val="00B0F0"/>
              </a:solidFill>
            </a:endParaRPr>
          </a:p>
          <a:p>
            <a:pPr algn="just"/>
            <a:endParaRPr lang="en-US" sz="2000"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1828404"/>
      </p:ext>
    </p:extLst>
  </p:cSld>
  <p:clrMapOvr>
    <a:masterClrMapping/>
  </p:clrMapOvr>
  <mc:AlternateContent xmlns:mc="http://schemas.openxmlformats.org/markup-compatibility/2006" xmlns:p14="http://schemas.microsoft.com/office/powerpoint/2010/main">
    <mc:Choice Requires="p14">
      <p:transition spd="slow" p14:dur="2000" advTm="64136"/>
    </mc:Choice>
    <mc:Fallback xmlns="">
      <p:transition spd="slow" advTm="64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980728"/>
            <a:ext cx="7632848" cy="4401205"/>
          </a:xfrm>
          <a:prstGeom prst="rect">
            <a:avLst/>
          </a:prstGeom>
          <a:noFill/>
        </p:spPr>
        <p:txBody>
          <a:bodyPr wrap="square" rtlCol="0">
            <a:spAutoFit/>
          </a:bodyPr>
          <a:lstStyle/>
          <a:p>
            <a:pPr algn="just"/>
            <a:r>
              <a:rPr lang="en-IN" sz="2000" b="1" dirty="0">
                <a:solidFill>
                  <a:schemeClr val="accent2">
                    <a:lumMod val="50000"/>
                  </a:schemeClr>
                </a:solidFill>
                <a:latin typeface="Arial Rounded MT Bold" pitchFamily="34" charset="0"/>
              </a:rPr>
              <a:t>Side effects of beta-2 agonists</a:t>
            </a:r>
            <a:r>
              <a:rPr lang="en-IN" sz="2000" b="1" dirty="0">
                <a:solidFill>
                  <a:schemeClr val="accent2">
                    <a:lumMod val="50000"/>
                  </a:schemeClr>
                </a:solidFill>
                <a:latin typeface="Agency FB" pitchFamily="34" charset="0"/>
              </a:rPr>
              <a:t>: </a:t>
            </a:r>
            <a:endParaRPr lang="en-IN" sz="2000" b="1" dirty="0" smtClean="0">
              <a:solidFill>
                <a:schemeClr val="accent2">
                  <a:lumMod val="50000"/>
                </a:schemeClr>
              </a:solidFill>
              <a:latin typeface="Agency FB" pitchFamily="34" charset="0"/>
            </a:endParaRPr>
          </a:p>
          <a:p>
            <a:pPr algn="just"/>
            <a:endParaRPr lang="en-IN" sz="2000" dirty="0" smtClean="0"/>
          </a:p>
          <a:p>
            <a:pPr algn="just"/>
            <a:r>
              <a:rPr lang="en-IN" sz="2000" dirty="0" smtClean="0"/>
              <a:t>• </a:t>
            </a:r>
            <a:r>
              <a:rPr lang="en-IN" sz="2000" dirty="0"/>
              <a:t>Muscle tremor </a:t>
            </a:r>
            <a:endParaRPr lang="en-IN" sz="2000" dirty="0" smtClean="0"/>
          </a:p>
          <a:p>
            <a:pPr algn="just"/>
            <a:endParaRPr lang="en-IN" sz="2000" dirty="0" smtClean="0"/>
          </a:p>
          <a:p>
            <a:pPr algn="just"/>
            <a:r>
              <a:rPr lang="en-IN" sz="2000" dirty="0" smtClean="0"/>
              <a:t>• </a:t>
            </a:r>
            <a:r>
              <a:rPr lang="en-IN" sz="2000" dirty="0"/>
              <a:t>Tachycardia </a:t>
            </a:r>
            <a:endParaRPr lang="en-IN" sz="2000" dirty="0" smtClean="0"/>
          </a:p>
          <a:p>
            <a:pPr algn="just"/>
            <a:endParaRPr lang="en-IN" sz="2000" dirty="0" smtClean="0"/>
          </a:p>
          <a:p>
            <a:pPr algn="just"/>
            <a:r>
              <a:rPr lang="en-IN" sz="2000" dirty="0" smtClean="0"/>
              <a:t>• </a:t>
            </a:r>
            <a:r>
              <a:rPr lang="en-IN" sz="2000" dirty="0" err="1"/>
              <a:t>Hypokalemia</a:t>
            </a:r>
            <a:r>
              <a:rPr lang="en-IN" sz="2000" dirty="0"/>
              <a:t>( concurrent use of GC or </a:t>
            </a:r>
            <a:r>
              <a:rPr lang="en-IN" sz="2000" dirty="0" err="1"/>
              <a:t>methylxanthines</a:t>
            </a:r>
            <a:r>
              <a:rPr lang="en-IN" sz="2000" dirty="0"/>
              <a:t>). </a:t>
            </a:r>
            <a:endParaRPr lang="en-IN" sz="2000" dirty="0" smtClean="0"/>
          </a:p>
          <a:p>
            <a:pPr algn="just"/>
            <a:endParaRPr lang="en-IN" sz="2000" dirty="0" smtClean="0"/>
          </a:p>
          <a:p>
            <a:pPr algn="just"/>
            <a:r>
              <a:rPr lang="en-IN" sz="2000" dirty="0" smtClean="0"/>
              <a:t>• </a:t>
            </a:r>
            <a:r>
              <a:rPr lang="en-IN" sz="2000" dirty="0" err="1"/>
              <a:t>Restlesness</a:t>
            </a:r>
            <a:r>
              <a:rPr lang="en-IN" sz="2000" dirty="0"/>
              <a:t> </a:t>
            </a:r>
            <a:endParaRPr lang="en-IN" sz="2000" dirty="0" smtClean="0"/>
          </a:p>
          <a:p>
            <a:endParaRPr lang="en-IN" sz="2000" dirty="0" smtClean="0"/>
          </a:p>
          <a:p>
            <a:r>
              <a:rPr lang="en-IN" sz="2000" dirty="0" smtClean="0"/>
              <a:t>• </a:t>
            </a:r>
            <a:r>
              <a:rPr lang="en-IN" sz="2000" dirty="0"/>
              <a:t>Hypoxemia </a:t>
            </a:r>
            <a:endParaRPr lang="en-IN" sz="2000" dirty="0" smtClean="0"/>
          </a:p>
          <a:p>
            <a:endParaRPr lang="en-IN" sz="2000" dirty="0" smtClean="0"/>
          </a:p>
          <a:p>
            <a:r>
              <a:rPr lang="en-IN" sz="2000" dirty="0" smtClean="0"/>
              <a:t>• </a:t>
            </a:r>
            <a:r>
              <a:rPr lang="en-IN" sz="2000" dirty="0"/>
              <a:t>Continued use can lead to rapid </a:t>
            </a:r>
            <a:r>
              <a:rPr lang="en-IN" sz="2000" dirty="0" err="1"/>
              <a:t>downregulation</a:t>
            </a:r>
            <a:r>
              <a:rPr lang="en-IN" sz="2000" dirty="0"/>
              <a:t> /desensitization of </a:t>
            </a:r>
            <a:r>
              <a:rPr lang="el-GR" sz="2000" dirty="0"/>
              <a:t>β2 </a:t>
            </a:r>
            <a:r>
              <a:rPr lang="en-IN" sz="2000" dirty="0"/>
              <a:t>receptors on inflammatory cells.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4333088"/>
      </p:ext>
    </p:extLst>
  </p:cSld>
  <p:clrMapOvr>
    <a:masterClrMapping/>
  </p:clrMapOvr>
  <mc:AlternateContent xmlns:mc="http://schemas.openxmlformats.org/markup-compatibility/2006" xmlns:p14="http://schemas.microsoft.com/office/powerpoint/2010/main">
    <mc:Choice Requires="p14">
      <p:transition spd="slow" p14:dur="2000" advTm="41353"/>
    </mc:Choice>
    <mc:Fallback xmlns="">
      <p:transition spd="slow" advTm="4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980728"/>
            <a:ext cx="7272808" cy="3877985"/>
          </a:xfrm>
          <a:prstGeom prst="rect">
            <a:avLst/>
          </a:prstGeom>
          <a:noFill/>
        </p:spPr>
        <p:txBody>
          <a:bodyPr wrap="square" rtlCol="0">
            <a:spAutoFit/>
          </a:bodyPr>
          <a:lstStyle/>
          <a:p>
            <a:r>
              <a:rPr lang="en-IN" dirty="0" smtClean="0"/>
              <a:t>                                       </a:t>
            </a:r>
            <a:r>
              <a:rPr lang="en-IN" sz="2400" b="1" dirty="0" smtClean="0">
                <a:solidFill>
                  <a:srgbClr val="FF0000"/>
                </a:solidFill>
              </a:rPr>
              <a:t>Anticholinergic agents</a:t>
            </a:r>
          </a:p>
          <a:p>
            <a:endParaRPr lang="en-IN" sz="2400" b="1" dirty="0" smtClean="0">
              <a:solidFill>
                <a:srgbClr val="FF0000"/>
              </a:solidFill>
            </a:endParaRPr>
          </a:p>
          <a:p>
            <a:pPr algn="just"/>
            <a:r>
              <a:rPr lang="en-IN" dirty="0" smtClean="0"/>
              <a:t> </a:t>
            </a:r>
          </a:p>
          <a:p>
            <a:pPr marL="457200" indent="-457200" algn="just">
              <a:buFont typeface="+mj-lt"/>
              <a:buAutoNum type="arabicPeriod"/>
            </a:pPr>
            <a:r>
              <a:rPr lang="en-IN" sz="2000" dirty="0" smtClean="0"/>
              <a:t>Ipratropium </a:t>
            </a:r>
            <a:r>
              <a:rPr lang="en-IN" sz="2000" dirty="0"/>
              <a:t>, </a:t>
            </a:r>
            <a:endParaRPr lang="en-IN" sz="2000" dirty="0" smtClean="0"/>
          </a:p>
          <a:p>
            <a:pPr marL="457200" indent="-457200" algn="just">
              <a:buFont typeface="+mj-lt"/>
              <a:buAutoNum type="arabicPeriod"/>
            </a:pPr>
            <a:r>
              <a:rPr lang="en-IN" sz="2000" dirty="0" err="1" smtClean="0"/>
              <a:t>Tiotropium</a:t>
            </a:r>
            <a:r>
              <a:rPr lang="en-IN" sz="2000" dirty="0"/>
              <a:t>. </a:t>
            </a:r>
            <a:endParaRPr lang="en-IN" sz="2000" dirty="0" smtClean="0"/>
          </a:p>
          <a:p>
            <a:pPr algn="just"/>
            <a:endParaRPr lang="en-IN" sz="2000" dirty="0" smtClean="0"/>
          </a:p>
          <a:p>
            <a:pPr algn="just"/>
            <a:endParaRPr lang="en-IN" sz="2000" dirty="0" smtClean="0"/>
          </a:p>
          <a:p>
            <a:pPr algn="just"/>
            <a:r>
              <a:rPr lang="en-IN" sz="2000" dirty="0" smtClean="0"/>
              <a:t>• </a:t>
            </a:r>
            <a:r>
              <a:rPr lang="en-IN" sz="2000" dirty="0"/>
              <a:t>Prevent cholinergic nerve induced bronchoconstriction. </a:t>
            </a:r>
            <a:endParaRPr lang="en-IN" sz="2000" dirty="0" smtClean="0"/>
          </a:p>
          <a:p>
            <a:pPr algn="just"/>
            <a:endParaRPr lang="en-IN" sz="2000" dirty="0" smtClean="0"/>
          </a:p>
          <a:p>
            <a:pPr algn="just"/>
            <a:r>
              <a:rPr lang="en-IN" sz="2000" dirty="0" smtClean="0"/>
              <a:t>• </a:t>
            </a:r>
            <a:r>
              <a:rPr lang="en-IN" sz="2000" dirty="0"/>
              <a:t>Less effective than </a:t>
            </a:r>
            <a:r>
              <a:rPr lang="el-GR" sz="2000" dirty="0"/>
              <a:t>β2 </a:t>
            </a:r>
            <a:r>
              <a:rPr lang="en-IN" sz="2000" dirty="0"/>
              <a:t>agonists. </a:t>
            </a:r>
            <a:endParaRPr lang="en-IN" sz="2000" dirty="0" smtClean="0"/>
          </a:p>
          <a:p>
            <a:pPr algn="just"/>
            <a:endParaRPr lang="en-IN" sz="2000" dirty="0" smtClean="0"/>
          </a:p>
          <a:p>
            <a:pPr algn="just"/>
            <a:r>
              <a:rPr lang="en-IN" sz="2000" dirty="0" smtClean="0"/>
              <a:t>• </a:t>
            </a:r>
            <a:r>
              <a:rPr lang="en-IN" sz="2000" dirty="0"/>
              <a:t>Response varies with existing vagal tone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6031403"/>
      </p:ext>
    </p:extLst>
  </p:cSld>
  <p:clrMapOvr>
    <a:masterClrMapping/>
  </p:clrMapOvr>
  <mc:AlternateContent xmlns:mc="http://schemas.openxmlformats.org/markup-compatibility/2006" xmlns:p14="http://schemas.microsoft.com/office/powerpoint/2010/main">
    <mc:Choice Requires="p14">
      <p:transition spd="slow" p14:dur="2000" advTm="30103"/>
    </mc:Choice>
    <mc:Fallback xmlns="">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196752"/>
            <a:ext cx="8208912" cy="5324535"/>
          </a:xfrm>
          <a:prstGeom prst="rect">
            <a:avLst/>
          </a:prstGeom>
          <a:noFill/>
        </p:spPr>
        <p:txBody>
          <a:bodyPr wrap="square" rtlCol="0">
            <a:spAutoFit/>
          </a:bodyPr>
          <a:lstStyle/>
          <a:p>
            <a:r>
              <a:rPr lang="en-US" sz="2000" b="1" dirty="0">
                <a:latin typeface="Arial Rounded MT Bold" pitchFamily="34" charset="0"/>
              </a:rPr>
              <a:t>Use in Asthma </a:t>
            </a:r>
            <a:r>
              <a:rPr lang="en-US" dirty="0" smtClean="0">
                <a:latin typeface="Arial Rounded MT Bold" pitchFamily="34" charset="0"/>
              </a:rPr>
              <a:t>–</a:t>
            </a:r>
          </a:p>
          <a:p>
            <a:pPr algn="just"/>
            <a:endParaRPr lang="en-US" sz="2000" dirty="0" smtClean="0"/>
          </a:p>
          <a:p>
            <a:pPr algn="just"/>
            <a:r>
              <a:rPr lang="en-US" sz="2000" dirty="0"/>
              <a:t>-</a:t>
            </a:r>
            <a:r>
              <a:rPr lang="en-US" sz="2000" dirty="0" smtClean="0"/>
              <a:t>Intolerance </a:t>
            </a:r>
            <a:r>
              <a:rPr lang="en-US" sz="2000" dirty="0"/>
              <a:t>to beta-2 agonists </a:t>
            </a:r>
            <a:endParaRPr lang="en-US" sz="2000" dirty="0" smtClean="0"/>
          </a:p>
          <a:p>
            <a:pPr algn="just"/>
            <a:r>
              <a:rPr lang="en-US" sz="2000" dirty="0" smtClean="0"/>
              <a:t>-</a:t>
            </a:r>
            <a:r>
              <a:rPr lang="en-US" sz="2000" dirty="0"/>
              <a:t>As additional therapy to LABA in acute and chronic asthma </a:t>
            </a:r>
            <a:endParaRPr lang="en-US" sz="2000" dirty="0" smtClean="0"/>
          </a:p>
          <a:p>
            <a:pPr algn="just"/>
            <a:r>
              <a:rPr lang="en-US" sz="2000" dirty="0" smtClean="0"/>
              <a:t>-</a:t>
            </a:r>
            <a:r>
              <a:rPr lang="en-US" sz="2000" dirty="0"/>
              <a:t>Status </a:t>
            </a:r>
            <a:r>
              <a:rPr lang="en-US" sz="2000" dirty="0" err="1"/>
              <a:t>asthmaticus</a:t>
            </a:r>
            <a:r>
              <a:rPr lang="en-US" sz="2000" dirty="0"/>
              <a:t> –additive effect with β2 agonist. </a:t>
            </a:r>
            <a:endParaRPr lang="en-US" sz="2000" dirty="0" smtClean="0"/>
          </a:p>
          <a:p>
            <a:pPr algn="just"/>
            <a:r>
              <a:rPr lang="en-US" sz="2000" b="1" dirty="0" smtClean="0">
                <a:latin typeface="Arial Rounded MT Bold" pitchFamily="34" charset="0"/>
              </a:rPr>
              <a:t>Side </a:t>
            </a:r>
            <a:r>
              <a:rPr lang="en-US" sz="2000" b="1" dirty="0">
                <a:latin typeface="Arial Rounded MT Bold" pitchFamily="34" charset="0"/>
              </a:rPr>
              <a:t>effects </a:t>
            </a:r>
            <a:endParaRPr lang="en-US" sz="2000" b="1" dirty="0" smtClean="0">
              <a:latin typeface="Arial Rounded MT Bold" pitchFamily="34" charset="0"/>
            </a:endParaRPr>
          </a:p>
          <a:p>
            <a:pPr algn="just"/>
            <a:endParaRPr lang="en-US" sz="2000" dirty="0" smtClean="0"/>
          </a:p>
          <a:p>
            <a:pPr algn="just"/>
            <a:r>
              <a:rPr lang="en-US" sz="2000" dirty="0" smtClean="0"/>
              <a:t>-</a:t>
            </a:r>
            <a:r>
              <a:rPr lang="en-US" sz="2000" dirty="0"/>
              <a:t>Bad taste </a:t>
            </a:r>
            <a:endParaRPr lang="en-US" sz="2000" dirty="0" smtClean="0"/>
          </a:p>
          <a:p>
            <a:pPr algn="just"/>
            <a:r>
              <a:rPr lang="en-US" sz="2000" dirty="0" smtClean="0"/>
              <a:t>-</a:t>
            </a:r>
            <a:r>
              <a:rPr lang="en-US" sz="2000" dirty="0"/>
              <a:t>Dryness of </a:t>
            </a:r>
            <a:r>
              <a:rPr lang="en-US" sz="2000" dirty="0" smtClean="0"/>
              <a:t>mouth</a:t>
            </a:r>
          </a:p>
          <a:p>
            <a:pPr algn="just"/>
            <a:endParaRPr lang="en-US" sz="2000" dirty="0" smtClean="0"/>
          </a:p>
          <a:p>
            <a:pPr algn="just"/>
            <a:endParaRPr lang="en-US" sz="2000" dirty="0" smtClean="0"/>
          </a:p>
          <a:p>
            <a:pPr algn="just"/>
            <a:r>
              <a:rPr lang="en-US" sz="2000" dirty="0" smtClean="0"/>
              <a:t>• </a:t>
            </a:r>
            <a:r>
              <a:rPr lang="en-US" sz="2000" dirty="0"/>
              <a:t>Acute attack precipitated by </a:t>
            </a:r>
            <a:r>
              <a:rPr lang="en-US" sz="2000" dirty="0" err="1"/>
              <a:t>Sulphur</a:t>
            </a:r>
            <a:r>
              <a:rPr lang="en-US" sz="2000" dirty="0"/>
              <a:t> di-oxide, inert dust, cold air and emotional factors respond to these agents. </a:t>
            </a:r>
            <a:endParaRPr lang="en-US" sz="2000" dirty="0" smtClean="0"/>
          </a:p>
          <a:p>
            <a:pPr algn="just"/>
            <a:r>
              <a:rPr lang="en-US" sz="2000" dirty="0" smtClean="0"/>
              <a:t>• </a:t>
            </a:r>
            <a:r>
              <a:rPr lang="en-US" sz="2000" dirty="0"/>
              <a:t>Devoid of systemic side effects due to poor absorption from lungs mucosa. </a:t>
            </a:r>
            <a:endParaRPr lang="en-US" sz="2000" dirty="0" smtClean="0"/>
          </a:p>
          <a:p>
            <a:pPr algn="just"/>
            <a:endParaRPr lang="en-US" sz="2000" dirty="0"/>
          </a:p>
          <a:p>
            <a:pPr algn="just"/>
            <a:endParaRPr lang="en-IN"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1609354"/>
      </p:ext>
    </p:extLst>
  </p:cSld>
  <p:clrMapOvr>
    <a:masterClrMapping/>
  </p:clrMapOvr>
  <mc:AlternateContent xmlns:mc="http://schemas.openxmlformats.org/markup-compatibility/2006" xmlns:p14="http://schemas.microsoft.com/office/powerpoint/2010/main">
    <mc:Choice Requires="p14">
      <p:transition spd="slow" p14:dur="2000" advTm="77498"/>
    </mc:Choice>
    <mc:Fallback xmlns="">
      <p:transition spd="slow" advTm="7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980728"/>
            <a:ext cx="5112568" cy="461665"/>
          </a:xfrm>
          <a:prstGeom prst="rect">
            <a:avLst/>
          </a:prstGeom>
          <a:noFill/>
        </p:spPr>
        <p:txBody>
          <a:bodyPr wrap="square" rtlCol="0">
            <a:spAutoFit/>
          </a:bodyPr>
          <a:lstStyle/>
          <a:p>
            <a:r>
              <a:rPr lang="en-IN" dirty="0" smtClean="0"/>
              <a:t>                       </a:t>
            </a:r>
            <a:r>
              <a:rPr lang="en-IN" sz="2400" b="1" dirty="0" err="1" smtClean="0">
                <a:solidFill>
                  <a:srgbClr val="FF0000"/>
                </a:solidFill>
              </a:rPr>
              <a:t>Methylxanthines</a:t>
            </a:r>
            <a:endParaRPr lang="en-IN" sz="2400" b="1" dirty="0">
              <a:solidFill>
                <a:srgbClr val="FF0000"/>
              </a:solidFill>
            </a:endParaRPr>
          </a:p>
        </p:txBody>
      </p:sp>
      <p:sp>
        <p:nvSpPr>
          <p:cNvPr id="3" name="TextBox 2"/>
          <p:cNvSpPr txBox="1"/>
          <p:nvPr/>
        </p:nvSpPr>
        <p:spPr>
          <a:xfrm>
            <a:off x="827584" y="2420888"/>
            <a:ext cx="7416824" cy="1323439"/>
          </a:xfrm>
          <a:prstGeom prst="rect">
            <a:avLst/>
          </a:prstGeom>
          <a:noFill/>
        </p:spPr>
        <p:txBody>
          <a:bodyPr wrap="square" rtlCol="0">
            <a:spAutoFit/>
          </a:bodyPr>
          <a:lstStyle/>
          <a:p>
            <a:pPr algn="just"/>
            <a:r>
              <a:rPr lang="en-IN" sz="2000" dirty="0"/>
              <a:t>• Theophylline, </a:t>
            </a:r>
            <a:endParaRPr lang="en-IN" sz="2000" dirty="0" smtClean="0"/>
          </a:p>
          <a:p>
            <a:pPr algn="just"/>
            <a:r>
              <a:rPr lang="en-IN" sz="2000" dirty="0" smtClean="0"/>
              <a:t>• </a:t>
            </a:r>
            <a:r>
              <a:rPr lang="en-IN" sz="2000" dirty="0"/>
              <a:t>Aminophylline, </a:t>
            </a:r>
            <a:endParaRPr lang="en-IN" sz="2000" dirty="0" smtClean="0"/>
          </a:p>
          <a:p>
            <a:pPr algn="just"/>
            <a:r>
              <a:rPr lang="en-IN" sz="2000" dirty="0" smtClean="0"/>
              <a:t>• </a:t>
            </a:r>
            <a:r>
              <a:rPr lang="en-IN" sz="2000" dirty="0" err="1"/>
              <a:t>Diprophylline</a:t>
            </a:r>
            <a:r>
              <a:rPr lang="en-IN" sz="2000" dirty="0"/>
              <a:t> </a:t>
            </a:r>
            <a:endParaRPr lang="en-IN" sz="2000" dirty="0" smtClean="0"/>
          </a:p>
          <a:p>
            <a:pPr algn="just"/>
            <a:r>
              <a:rPr lang="en-IN" sz="2000" dirty="0" smtClean="0"/>
              <a:t>• </a:t>
            </a:r>
            <a:r>
              <a:rPr lang="en-IN" sz="2000" dirty="0" err="1"/>
              <a:t>Doxophylline</a:t>
            </a:r>
            <a:endParaRPr lang="en-IN" sz="2000" dirty="0"/>
          </a:p>
        </p:txBody>
      </p:sp>
      <p:sp>
        <p:nvSpPr>
          <p:cNvPr id="4" name="TextBox 3"/>
          <p:cNvSpPr txBox="1"/>
          <p:nvPr/>
        </p:nvSpPr>
        <p:spPr>
          <a:xfrm>
            <a:off x="971600" y="3717032"/>
            <a:ext cx="6768752" cy="1600438"/>
          </a:xfrm>
          <a:prstGeom prst="rect">
            <a:avLst/>
          </a:prstGeom>
          <a:noFill/>
        </p:spPr>
        <p:txBody>
          <a:bodyPr wrap="square" rtlCol="0">
            <a:spAutoFit/>
          </a:bodyPr>
          <a:lstStyle/>
          <a:p>
            <a:endParaRPr lang="en-US" dirty="0" smtClean="0"/>
          </a:p>
          <a:p>
            <a:pPr algn="just"/>
            <a:endParaRPr lang="en-US" sz="2000" dirty="0" smtClean="0"/>
          </a:p>
          <a:p>
            <a:pPr algn="just"/>
            <a:r>
              <a:rPr lang="en-US" sz="2000" dirty="0" smtClean="0"/>
              <a:t>• </a:t>
            </a:r>
            <a:r>
              <a:rPr lang="en-US" sz="2000" dirty="0"/>
              <a:t>Bronchodilator, anti-inflammatory and </a:t>
            </a:r>
            <a:r>
              <a:rPr lang="en-US" sz="2000" dirty="0" err="1"/>
              <a:t>immunomodulatory</a:t>
            </a:r>
            <a:r>
              <a:rPr lang="en-US" sz="2000" dirty="0"/>
              <a:t> effect </a:t>
            </a:r>
            <a:endParaRPr lang="en-US" sz="2000" dirty="0" smtClean="0"/>
          </a:p>
          <a:p>
            <a:pPr algn="just"/>
            <a:r>
              <a:rPr lang="en-US" sz="2000" dirty="0" smtClean="0"/>
              <a:t>• </a:t>
            </a:r>
            <a:r>
              <a:rPr lang="en-US" sz="2000" dirty="0"/>
              <a:t>Used in combination with beta agonists for control of asthma.</a:t>
            </a:r>
            <a:endParaRPr lang="en-IN"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16473451"/>
      </p:ext>
    </p:extLst>
  </p:cSld>
  <p:clrMapOvr>
    <a:masterClrMapping/>
  </p:clrMapOvr>
  <mc:AlternateContent xmlns:mc="http://schemas.openxmlformats.org/markup-compatibility/2006" xmlns:p14="http://schemas.microsoft.com/office/powerpoint/2010/main">
    <mc:Choice Requires="p14">
      <p:transition spd="slow" p14:dur="2000" advTm="38898"/>
    </mc:Choice>
    <mc:Fallback xmlns="">
      <p:transition spd="slow" advTm="38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124744"/>
            <a:ext cx="7344816" cy="5970865"/>
          </a:xfrm>
          <a:prstGeom prst="rect">
            <a:avLst/>
          </a:prstGeom>
          <a:noFill/>
        </p:spPr>
        <p:txBody>
          <a:bodyPr wrap="square" rtlCol="0">
            <a:spAutoFit/>
          </a:bodyPr>
          <a:lstStyle/>
          <a:p>
            <a:pPr algn="just"/>
            <a:r>
              <a:rPr lang="en-US" sz="2400" dirty="0" smtClean="0">
                <a:solidFill>
                  <a:srgbClr val="C00000"/>
                </a:solidFill>
                <a:latin typeface="Arial Black" pitchFamily="34" charset="0"/>
              </a:rPr>
              <a:t>Definition-</a:t>
            </a:r>
            <a:r>
              <a:rPr lang="en-US" sz="2000" dirty="0" smtClean="0"/>
              <a:t>Bronchial </a:t>
            </a:r>
            <a:r>
              <a:rPr lang="en-US" sz="2000" dirty="0"/>
              <a:t>asthma is </a:t>
            </a:r>
            <a:r>
              <a:rPr lang="en-US" sz="2000" dirty="0" err="1"/>
              <a:t>characterised</a:t>
            </a:r>
            <a:r>
              <a:rPr lang="en-US" sz="2000" dirty="0"/>
              <a:t> by </a:t>
            </a:r>
            <a:r>
              <a:rPr lang="en-US" sz="2000" dirty="0" err="1"/>
              <a:t>hyperresponsiveness</a:t>
            </a:r>
            <a:r>
              <a:rPr lang="en-US" sz="2000" dirty="0"/>
              <a:t> of tracheobronchial smooth muscle to a variety of stimuli, resulting in narrowing of air tubes, often accompanied by increased secretion, mucosal edema and mucus plugging. </a:t>
            </a:r>
            <a:endParaRPr lang="en-US" sz="2000" dirty="0" smtClean="0"/>
          </a:p>
          <a:p>
            <a:pPr algn="just"/>
            <a:r>
              <a:rPr lang="en-US" b="1" dirty="0" smtClean="0">
                <a:solidFill>
                  <a:srgbClr val="C00000"/>
                </a:solidFill>
              </a:rPr>
              <a:t>Symptoms  :-</a:t>
            </a:r>
            <a:r>
              <a:rPr lang="en-US" dirty="0" smtClean="0">
                <a:solidFill>
                  <a:srgbClr val="C00000"/>
                </a:solidFill>
              </a:rPr>
              <a:t> </a:t>
            </a:r>
            <a:endParaRPr lang="en-US" dirty="0">
              <a:solidFill>
                <a:srgbClr val="C00000"/>
              </a:solidFill>
            </a:endParaRPr>
          </a:p>
          <a:p>
            <a:pPr marL="342900" indent="-342900" algn="just">
              <a:lnSpc>
                <a:spcPct val="150000"/>
              </a:lnSpc>
              <a:buFont typeface="Wingdings" pitchFamily="2" charset="2"/>
              <a:buChar char="v"/>
            </a:pPr>
            <a:r>
              <a:rPr lang="en-US" sz="2000" dirty="0" smtClean="0"/>
              <a:t> </a:t>
            </a:r>
            <a:r>
              <a:rPr lang="en-US" sz="2000" dirty="0" err="1" smtClean="0"/>
              <a:t>dyspnoea</a:t>
            </a:r>
            <a:r>
              <a:rPr lang="en-US" sz="2000" dirty="0"/>
              <a:t>, </a:t>
            </a:r>
            <a:endParaRPr lang="en-US" sz="2000" dirty="0" smtClean="0"/>
          </a:p>
          <a:p>
            <a:pPr marL="342900" indent="-342900" algn="just">
              <a:lnSpc>
                <a:spcPct val="150000"/>
              </a:lnSpc>
              <a:buFont typeface="Wingdings" pitchFamily="2" charset="2"/>
              <a:buChar char="v"/>
            </a:pPr>
            <a:r>
              <a:rPr lang="en-US" sz="2000" dirty="0" smtClean="0"/>
              <a:t> wheezing</a:t>
            </a:r>
            <a:r>
              <a:rPr lang="en-US" sz="2000" dirty="0"/>
              <a:t>, </a:t>
            </a:r>
            <a:endParaRPr lang="en-US" sz="2000" dirty="0" smtClean="0"/>
          </a:p>
          <a:p>
            <a:pPr marL="342900" indent="-342900" algn="just">
              <a:lnSpc>
                <a:spcPct val="150000"/>
              </a:lnSpc>
              <a:buFont typeface="Wingdings" pitchFamily="2" charset="2"/>
              <a:buChar char="v"/>
            </a:pPr>
            <a:r>
              <a:rPr lang="en-US" sz="2000" dirty="0" smtClean="0"/>
              <a:t> cough </a:t>
            </a:r>
            <a:r>
              <a:rPr lang="en-US" sz="2000" dirty="0"/>
              <a:t>and </a:t>
            </a:r>
            <a:endParaRPr lang="en-US" sz="2000" dirty="0" smtClean="0"/>
          </a:p>
          <a:p>
            <a:pPr marL="342900" indent="-342900" algn="just">
              <a:lnSpc>
                <a:spcPct val="150000"/>
              </a:lnSpc>
              <a:buFont typeface="Wingdings" pitchFamily="2" charset="2"/>
              <a:buChar char="v"/>
            </a:pPr>
            <a:r>
              <a:rPr lang="en-US" sz="2000" smtClean="0"/>
              <a:t> may </a:t>
            </a:r>
            <a:r>
              <a:rPr lang="en-US" sz="2000" dirty="0"/>
              <a:t>be limitation of activity. </a:t>
            </a:r>
            <a:endParaRPr lang="en-US" sz="2000" dirty="0" smtClean="0"/>
          </a:p>
          <a:p>
            <a:pPr algn="just"/>
            <a:r>
              <a:rPr lang="en-US" sz="2000" dirty="0" smtClean="0"/>
              <a:t>Asthma </a:t>
            </a:r>
            <a:r>
              <a:rPr lang="en-US" sz="2000" dirty="0"/>
              <a:t>is now recognized to be a primarily inflammatory condition: inflammation underlying </a:t>
            </a:r>
            <a:r>
              <a:rPr lang="en-US" sz="2000" dirty="0" err="1"/>
              <a:t>hyperreactivity</a:t>
            </a:r>
            <a:r>
              <a:rPr lang="en-US" sz="2000" dirty="0"/>
              <a:t>. </a:t>
            </a:r>
            <a:endParaRPr lang="en-IN" sz="2000" dirty="0"/>
          </a:p>
          <a:p>
            <a:pPr algn="just"/>
            <a:endParaRPr lang="en-US" sz="2000" dirty="0" smtClean="0"/>
          </a:p>
          <a:p>
            <a:pPr algn="just"/>
            <a:endParaRPr lang="en-US" sz="2000" dirty="0" smtClean="0"/>
          </a:p>
          <a:p>
            <a:pPr algn="just"/>
            <a:endParaRPr lang="en-US" sz="2000" dirty="0" smtClean="0"/>
          </a:p>
          <a:p>
            <a:pPr algn="just"/>
            <a:endParaRPr lang="en-US" sz="2000" dirty="0"/>
          </a:p>
          <a:p>
            <a:pPr algn="just"/>
            <a:endParaRPr lang="en-IN"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2953840"/>
      </p:ext>
    </p:extLst>
  </p:cSld>
  <p:clrMapOvr>
    <a:masterClrMapping/>
  </p:clrMapOvr>
  <mc:AlternateContent xmlns:mc="http://schemas.openxmlformats.org/markup-compatibility/2006" xmlns:p14="http://schemas.microsoft.com/office/powerpoint/2010/main">
    <mc:Choice Requires="p14">
      <p:transition spd="slow" p14:dur="2000" advTm="51911"/>
    </mc:Choice>
    <mc:Fallback xmlns="">
      <p:transition spd="slow" advTm="51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484784"/>
            <a:ext cx="7776864" cy="4093428"/>
          </a:xfrm>
          <a:prstGeom prst="rect">
            <a:avLst/>
          </a:prstGeom>
          <a:noFill/>
        </p:spPr>
        <p:txBody>
          <a:bodyPr wrap="square" rtlCol="0">
            <a:spAutoFit/>
          </a:bodyPr>
          <a:lstStyle/>
          <a:p>
            <a:r>
              <a:rPr lang="en-US" sz="2000" b="1" dirty="0">
                <a:solidFill>
                  <a:srgbClr val="00B0F0"/>
                </a:solidFill>
              </a:rPr>
              <a:t>Mechanism of action: </a:t>
            </a:r>
            <a:endParaRPr lang="en-US" sz="2000" b="1" dirty="0" smtClean="0">
              <a:solidFill>
                <a:srgbClr val="00B0F0"/>
              </a:solidFill>
            </a:endParaRPr>
          </a:p>
          <a:p>
            <a:pPr algn="just"/>
            <a:endParaRPr lang="en-US" sz="2000" dirty="0" smtClean="0"/>
          </a:p>
          <a:p>
            <a:pPr algn="just"/>
            <a:endParaRPr lang="en-US" sz="2000" dirty="0" smtClean="0"/>
          </a:p>
          <a:p>
            <a:pPr algn="just"/>
            <a:r>
              <a:rPr lang="en-US" sz="2000" dirty="0" smtClean="0"/>
              <a:t>• </a:t>
            </a:r>
            <a:r>
              <a:rPr lang="en-US" sz="2000" dirty="0"/>
              <a:t>Inhibition of PDE III(present in airway smooth muscles), PDE IV (present in eosinophil and mast cells) </a:t>
            </a:r>
            <a:endParaRPr lang="en-US" sz="2000" dirty="0" smtClean="0"/>
          </a:p>
          <a:p>
            <a:pPr algn="just"/>
            <a:endParaRPr lang="en-US" sz="2000" dirty="0" smtClean="0"/>
          </a:p>
          <a:p>
            <a:pPr algn="just"/>
            <a:r>
              <a:rPr lang="en-US" sz="2000" dirty="0" smtClean="0"/>
              <a:t>• </a:t>
            </a:r>
            <a:r>
              <a:rPr lang="en-US" sz="2000" dirty="0"/>
              <a:t>Adenosine receptor antagonism (A-1and A-3) </a:t>
            </a:r>
            <a:endParaRPr lang="en-US" sz="2000" dirty="0" smtClean="0"/>
          </a:p>
          <a:p>
            <a:pPr algn="just"/>
            <a:endParaRPr lang="en-US" sz="2000" dirty="0" smtClean="0"/>
          </a:p>
          <a:p>
            <a:pPr algn="just"/>
            <a:r>
              <a:rPr lang="en-US" sz="2000" dirty="0" smtClean="0"/>
              <a:t>• </a:t>
            </a:r>
            <a:r>
              <a:rPr lang="en-US" sz="2000" dirty="0"/>
              <a:t>IL-10 release </a:t>
            </a:r>
            <a:endParaRPr lang="en-US" sz="2000" dirty="0" smtClean="0"/>
          </a:p>
          <a:p>
            <a:pPr algn="just"/>
            <a:endParaRPr lang="en-US" sz="2000" dirty="0" smtClean="0"/>
          </a:p>
          <a:p>
            <a:pPr algn="just"/>
            <a:r>
              <a:rPr lang="en-US" sz="2000" dirty="0" smtClean="0"/>
              <a:t>• </a:t>
            </a:r>
            <a:r>
              <a:rPr lang="en-US" sz="2000" dirty="0"/>
              <a:t>Effect on gene transcription. </a:t>
            </a:r>
            <a:endParaRPr lang="en-US" sz="2000" dirty="0" smtClean="0"/>
          </a:p>
          <a:p>
            <a:pPr algn="just"/>
            <a:endParaRPr lang="en-US" sz="2000" dirty="0" smtClean="0"/>
          </a:p>
          <a:p>
            <a:pPr algn="just"/>
            <a:r>
              <a:rPr lang="en-US" sz="2000" dirty="0" smtClean="0"/>
              <a:t>• </a:t>
            </a:r>
            <a:r>
              <a:rPr lang="en-US" sz="2000" dirty="0"/>
              <a:t>Effects on apoptosis of </a:t>
            </a:r>
            <a:r>
              <a:rPr lang="en-US" sz="2000" dirty="0" err="1"/>
              <a:t>eosinophils</a:t>
            </a:r>
            <a:r>
              <a:rPr lang="en-US" dirty="0"/>
              <a:t>.</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3260401"/>
      </p:ext>
    </p:extLst>
  </p:cSld>
  <p:clrMapOvr>
    <a:masterClrMapping/>
  </p:clrMapOvr>
  <mc:AlternateContent xmlns:mc="http://schemas.openxmlformats.org/markup-compatibility/2006" xmlns:p14="http://schemas.microsoft.com/office/powerpoint/2010/main">
    <mc:Choice Requires="p14">
      <p:transition spd="slow" p14:dur="2000" advTm="55702"/>
    </mc:Choice>
    <mc:Fallback xmlns="">
      <p:transition spd="slow" advTm="5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484784"/>
            <a:ext cx="8856984" cy="5293757"/>
          </a:xfrm>
          <a:prstGeom prst="rect">
            <a:avLst/>
          </a:prstGeom>
          <a:noFill/>
        </p:spPr>
        <p:txBody>
          <a:bodyPr wrap="square" rtlCol="0">
            <a:spAutoFit/>
          </a:bodyPr>
          <a:lstStyle/>
          <a:p>
            <a:pPr algn="just"/>
            <a:r>
              <a:rPr lang="en-IN" sz="2000" dirty="0"/>
              <a:t>• Narrow therapeutic window </a:t>
            </a:r>
            <a:endParaRPr lang="en-IN" sz="2000" dirty="0" smtClean="0"/>
          </a:p>
          <a:p>
            <a:pPr algn="just"/>
            <a:r>
              <a:rPr lang="en-IN" sz="2000" dirty="0" smtClean="0"/>
              <a:t>• </a:t>
            </a:r>
            <a:r>
              <a:rPr lang="en-IN" sz="2000" dirty="0"/>
              <a:t>Therapeutic range 5–15 mg/L </a:t>
            </a:r>
            <a:endParaRPr lang="en-IN" sz="2000" dirty="0" smtClean="0"/>
          </a:p>
          <a:p>
            <a:pPr algn="just"/>
            <a:r>
              <a:rPr lang="en-IN" sz="2000" dirty="0" smtClean="0"/>
              <a:t>• </a:t>
            </a:r>
            <a:r>
              <a:rPr lang="en-IN" sz="2000" dirty="0"/>
              <a:t>Dose-6mg/kg IV over20-30 minutes f/b 0.5mg/kg per hour </a:t>
            </a:r>
            <a:endParaRPr lang="en-IN" sz="2000" dirty="0" smtClean="0"/>
          </a:p>
          <a:p>
            <a:pPr algn="just"/>
            <a:endParaRPr lang="en-IN" sz="2000" b="1" dirty="0" smtClean="0"/>
          </a:p>
          <a:p>
            <a:pPr algn="just"/>
            <a:r>
              <a:rPr lang="en-IN" b="1" dirty="0" smtClean="0">
                <a:solidFill>
                  <a:srgbClr val="C00000"/>
                </a:solidFill>
                <a:latin typeface="Arial Black" pitchFamily="34" charset="0"/>
              </a:rPr>
              <a:t>SIDE </a:t>
            </a:r>
            <a:r>
              <a:rPr lang="en-IN" b="1" dirty="0">
                <a:solidFill>
                  <a:srgbClr val="C00000"/>
                </a:solidFill>
                <a:latin typeface="Arial Black" pitchFamily="34" charset="0"/>
              </a:rPr>
              <a:t>EFFECTS </a:t>
            </a:r>
            <a:endParaRPr lang="en-IN" b="1" dirty="0" smtClean="0">
              <a:solidFill>
                <a:srgbClr val="C00000"/>
              </a:solidFill>
              <a:latin typeface="Arial Black" pitchFamily="34" charset="0"/>
            </a:endParaRPr>
          </a:p>
          <a:p>
            <a:pPr algn="just"/>
            <a:r>
              <a:rPr lang="en-IN" sz="2000" dirty="0" smtClean="0"/>
              <a:t>• </a:t>
            </a:r>
            <a:r>
              <a:rPr lang="en-IN" sz="2000" dirty="0"/>
              <a:t>Anorexia, nausea, vomiting, abdominal discomfort, headache, and anxiety – start at &gt;20 mg/L. </a:t>
            </a:r>
            <a:endParaRPr lang="en-IN" sz="2000" dirty="0" smtClean="0"/>
          </a:p>
          <a:p>
            <a:pPr algn="just"/>
            <a:r>
              <a:rPr lang="en-IN" sz="2000" dirty="0" smtClean="0"/>
              <a:t>• </a:t>
            </a:r>
            <a:r>
              <a:rPr lang="en-IN" sz="2000" dirty="0"/>
              <a:t>Seizures or arrhythmias at conc.&gt;40 mg/L </a:t>
            </a:r>
            <a:endParaRPr lang="en-IN" sz="2000" dirty="0" smtClean="0"/>
          </a:p>
          <a:p>
            <a:pPr algn="just"/>
            <a:endParaRPr lang="en-IN" sz="2000" b="1" dirty="0" smtClean="0"/>
          </a:p>
          <a:p>
            <a:pPr algn="just"/>
            <a:r>
              <a:rPr lang="en-IN" b="1" dirty="0" smtClean="0">
                <a:solidFill>
                  <a:srgbClr val="C00000"/>
                </a:solidFill>
                <a:latin typeface="Arial Black" pitchFamily="34" charset="0"/>
              </a:rPr>
              <a:t>Metabolism- </a:t>
            </a:r>
            <a:r>
              <a:rPr lang="en-IN" b="1" dirty="0">
                <a:solidFill>
                  <a:srgbClr val="C00000"/>
                </a:solidFill>
                <a:latin typeface="Arial Black" pitchFamily="34" charset="0"/>
              </a:rPr>
              <a:t>Hepatic(CYP1A2</a:t>
            </a:r>
            <a:r>
              <a:rPr lang="en-IN" sz="2000" b="1" dirty="0"/>
              <a:t>) </a:t>
            </a:r>
            <a:endParaRPr lang="en-IN" sz="2000" b="1" dirty="0" smtClean="0"/>
          </a:p>
          <a:p>
            <a:pPr algn="just"/>
            <a:r>
              <a:rPr lang="en-IN" sz="2000" dirty="0" smtClean="0"/>
              <a:t>• </a:t>
            </a:r>
            <a:r>
              <a:rPr lang="en-IN" sz="2000" dirty="0"/>
              <a:t>Increased clearance-Children, smokers, enzyme inducers. </a:t>
            </a:r>
            <a:endParaRPr lang="en-IN" sz="2000" dirty="0" smtClean="0"/>
          </a:p>
          <a:p>
            <a:pPr algn="just"/>
            <a:r>
              <a:rPr lang="en-IN" sz="2000" dirty="0" smtClean="0"/>
              <a:t>• </a:t>
            </a:r>
            <a:r>
              <a:rPr lang="en-IN" sz="2000" dirty="0"/>
              <a:t>Reduced clearance-liver disease, certain drugs( erythromycin, ciprofloxacin, </a:t>
            </a:r>
            <a:r>
              <a:rPr lang="en-IN" sz="2000" dirty="0" err="1"/>
              <a:t>cimetidine,zileuton</a:t>
            </a:r>
            <a:r>
              <a:rPr lang="en-IN" sz="2000" dirty="0"/>
              <a:t>, </a:t>
            </a:r>
            <a:r>
              <a:rPr lang="en-IN" sz="2000" dirty="0" err="1"/>
              <a:t>zafirlukast</a:t>
            </a:r>
            <a:r>
              <a:rPr lang="en-IN" sz="2000" dirty="0"/>
              <a:t>),vaccination, viral infection</a:t>
            </a:r>
            <a:r>
              <a:rPr lang="en-IN" sz="2000" dirty="0" smtClean="0"/>
              <a:t>.</a:t>
            </a:r>
          </a:p>
          <a:p>
            <a:pPr algn="just"/>
            <a:endParaRPr lang="en-US" sz="2000" dirty="0" smtClean="0"/>
          </a:p>
          <a:p>
            <a:pPr algn="just"/>
            <a:r>
              <a:rPr lang="en-US" sz="2000" dirty="0" smtClean="0"/>
              <a:t>.Use </a:t>
            </a:r>
            <a:r>
              <a:rPr lang="en-US" sz="2000" dirty="0"/>
              <a:t>of these drugs has been decreased (</a:t>
            </a:r>
            <a:r>
              <a:rPr lang="en-US" sz="2000" dirty="0" smtClean="0"/>
              <a:t>Side effects,  </a:t>
            </a:r>
            <a:r>
              <a:rPr lang="en-US" sz="2000" dirty="0"/>
              <a:t>Need for plasma drug </a:t>
            </a:r>
            <a:r>
              <a:rPr lang="en-US" sz="2000" dirty="0" smtClean="0"/>
              <a:t>levels</a:t>
            </a:r>
            <a:r>
              <a:rPr lang="en-US" sz="2000" dirty="0"/>
              <a:t>,</a:t>
            </a:r>
            <a:r>
              <a:rPr lang="en-US" sz="2000" dirty="0" smtClean="0"/>
              <a:t> </a:t>
            </a:r>
            <a:r>
              <a:rPr lang="en-US" sz="2000" dirty="0"/>
              <a:t>Availability of other effective </a:t>
            </a:r>
            <a:r>
              <a:rPr lang="en-US" sz="2000" dirty="0" smtClean="0"/>
              <a:t>drugs).</a:t>
            </a:r>
            <a:endParaRPr lang="en-IN" sz="2000" dirty="0" smtClean="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0844572"/>
      </p:ext>
    </p:extLst>
  </p:cSld>
  <p:clrMapOvr>
    <a:masterClrMapping/>
  </p:clrMapOvr>
  <mc:AlternateContent xmlns:mc="http://schemas.openxmlformats.org/markup-compatibility/2006" xmlns:p14="http://schemas.microsoft.com/office/powerpoint/2010/main">
    <mc:Choice Requires="p14">
      <p:transition spd="slow" p14:dur="2000" advTm="145956"/>
    </mc:Choice>
    <mc:Fallback xmlns="">
      <p:transition spd="slow" advTm="14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3" y="980728"/>
            <a:ext cx="8073106" cy="4770537"/>
          </a:xfrm>
          <a:prstGeom prst="rect">
            <a:avLst/>
          </a:prstGeom>
          <a:noFill/>
        </p:spPr>
        <p:txBody>
          <a:bodyPr wrap="square" rtlCol="0">
            <a:spAutoFit/>
          </a:bodyPr>
          <a:lstStyle/>
          <a:p>
            <a:r>
              <a:rPr lang="en-IN" dirty="0" smtClean="0"/>
              <a:t>                                          </a:t>
            </a:r>
            <a:r>
              <a:rPr lang="en-IN" sz="2400" b="1" dirty="0" smtClean="0">
                <a:solidFill>
                  <a:srgbClr val="FF0000"/>
                </a:solidFill>
              </a:rPr>
              <a:t>CORTICOSTEROIDS</a:t>
            </a:r>
          </a:p>
          <a:p>
            <a:pPr algn="just"/>
            <a:endParaRPr lang="en-IN" sz="2000" dirty="0" smtClean="0"/>
          </a:p>
          <a:p>
            <a:pPr algn="just"/>
            <a:endParaRPr lang="en-IN" sz="2000" dirty="0" smtClean="0">
              <a:solidFill>
                <a:srgbClr val="00B0F0"/>
              </a:solidFill>
            </a:endParaRPr>
          </a:p>
          <a:p>
            <a:pPr algn="just"/>
            <a:endParaRPr lang="en-IN" sz="2000" dirty="0">
              <a:solidFill>
                <a:srgbClr val="00B0F0"/>
              </a:solidFill>
            </a:endParaRPr>
          </a:p>
          <a:p>
            <a:pPr algn="just"/>
            <a:r>
              <a:rPr lang="en-IN" sz="2000" dirty="0" smtClean="0">
                <a:solidFill>
                  <a:srgbClr val="00B0F0"/>
                </a:solidFill>
              </a:rPr>
              <a:t>MECHANISM </a:t>
            </a:r>
            <a:r>
              <a:rPr lang="en-IN" sz="2000" dirty="0">
                <a:solidFill>
                  <a:srgbClr val="00B0F0"/>
                </a:solidFill>
              </a:rPr>
              <a:t>OF </a:t>
            </a:r>
            <a:r>
              <a:rPr lang="en-IN" sz="2000" dirty="0" smtClean="0">
                <a:solidFill>
                  <a:srgbClr val="00B0F0"/>
                </a:solidFill>
              </a:rPr>
              <a:t>ACTION</a:t>
            </a:r>
          </a:p>
          <a:p>
            <a:pPr algn="just"/>
            <a:endParaRPr lang="en-IN" sz="2000" dirty="0" smtClean="0"/>
          </a:p>
          <a:p>
            <a:pPr algn="just"/>
            <a:r>
              <a:rPr lang="en-IN" sz="2000" dirty="0" smtClean="0"/>
              <a:t>Glucocorticoids </a:t>
            </a:r>
            <a:r>
              <a:rPr lang="en-IN" sz="2000" dirty="0"/>
              <a:t>are not bronchodilators. </a:t>
            </a:r>
            <a:endParaRPr lang="en-IN" sz="2000" dirty="0" smtClean="0"/>
          </a:p>
          <a:p>
            <a:pPr algn="just"/>
            <a:endParaRPr lang="en-US" sz="2000" dirty="0" smtClean="0"/>
          </a:p>
          <a:p>
            <a:pPr algn="just"/>
            <a:r>
              <a:rPr lang="en-US" sz="2000" dirty="0" smtClean="0"/>
              <a:t>They </a:t>
            </a:r>
            <a:r>
              <a:rPr lang="en-US" sz="2000" dirty="0"/>
              <a:t>act by </a:t>
            </a:r>
            <a:r>
              <a:rPr lang="en-US" sz="2000" dirty="0" smtClean="0"/>
              <a:t>reducing</a:t>
            </a:r>
          </a:p>
          <a:p>
            <a:pPr marL="342900" indent="-342900" algn="just">
              <a:buAutoNum type="arabicPeriod"/>
            </a:pPr>
            <a:r>
              <a:rPr lang="en-US" sz="2000" dirty="0" smtClean="0"/>
              <a:t>Bronchial </a:t>
            </a:r>
            <a:r>
              <a:rPr lang="en-US" sz="2000" dirty="0"/>
              <a:t>hypersensitivity</a:t>
            </a:r>
            <a:r>
              <a:rPr lang="en-US" sz="2000" dirty="0" smtClean="0"/>
              <a:t>.</a:t>
            </a:r>
          </a:p>
          <a:p>
            <a:pPr marL="342900" indent="-342900" algn="just">
              <a:buAutoNum type="arabicPeriod"/>
            </a:pPr>
            <a:r>
              <a:rPr lang="en-US" sz="2000" dirty="0" smtClean="0"/>
              <a:t>Mucosal </a:t>
            </a:r>
            <a:r>
              <a:rPr lang="en-US" sz="2000" dirty="0"/>
              <a:t>edema. </a:t>
            </a:r>
          </a:p>
          <a:p>
            <a:pPr marL="342900" indent="-342900" algn="just">
              <a:buAutoNum type="arabicPeriod"/>
            </a:pPr>
            <a:r>
              <a:rPr lang="en-US" sz="2000" dirty="0" smtClean="0"/>
              <a:t>Inflammatory </a:t>
            </a:r>
            <a:r>
              <a:rPr lang="en-US" sz="2000" dirty="0"/>
              <a:t>response to AG-AB reaction. • </a:t>
            </a:r>
            <a:endParaRPr lang="en-US" sz="2000" dirty="0" smtClean="0"/>
          </a:p>
          <a:p>
            <a:pPr algn="just"/>
            <a:endParaRPr lang="en-US" sz="2000" dirty="0" smtClean="0"/>
          </a:p>
          <a:p>
            <a:pPr algn="just"/>
            <a:r>
              <a:rPr lang="en-US" sz="2000" dirty="0" smtClean="0"/>
              <a:t>Corticosteroids </a:t>
            </a:r>
            <a:r>
              <a:rPr lang="en-US" sz="2000" dirty="0"/>
              <a:t>produce more complete and sustained symptomatic relief than bronchodilators and </a:t>
            </a:r>
            <a:r>
              <a:rPr lang="en-US" sz="2000" dirty="0" err="1"/>
              <a:t>cromoglycates</a:t>
            </a:r>
            <a:r>
              <a:rPr lang="en-US" sz="2000" dirty="0"/>
              <a:t>.</a:t>
            </a:r>
            <a:endParaRPr lang="en-IN"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9653188"/>
      </p:ext>
    </p:extLst>
  </p:cSld>
  <p:clrMapOvr>
    <a:masterClrMapping/>
  </p:clrMapOvr>
  <mc:AlternateContent xmlns:mc="http://schemas.openxmlformats.org/markup-compatibility/2006" xmlns:p14="http://schemas.microsoft.com/office/powerpoint/2010/main">
    <mc:Choice Requires="p14">
      <p:transition spd="slow" p14:dur="2000" advTm="37977"/>
    </mc:Choice>
    <mc:Fallback xmlns="">
      <p:transition spd="slow" advTm="3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980728"/>
            <a:ext cx="6264696" cy="461665"/>
          </a:xfrm>
          <a:prstGeom prst="rect">
            <a:avLst/>
          </a:prstGeom>
          <a:noFill/>
        </p:spPr>
        <p:txBody>
          <a:bodyPr wrap="square" rtlCol="0">
            <a:spAutoFit/>
          </a:bodyPr>
          <a:lstStyle/>
          <a:p>
            <a:r>
              <a:rPr lang="en-IN" sz="2400" b="1" dirty="0">
                <a:solidFill>
                  <a:srgbClr val="00B0F0"/>
                </a:solidFill>
              </a:rPr>
              <a:t>SYSTEMIC STEROID THERAPY</a:t>
            </a:r>
          </a:p>
        </p:txBody>
      </p:sp>
      <p:sp>
        <p:nvSpPr>
          <p:cNvPr id="3" name="TextBox 2"/>
          <p:cNvSpPr txBox="1"/>
          <p:nvPr/>
        </p:nvSpPr>
        <p:spPr>
          <a:xfrm>
            <a:off x="1187624" y="2060848"/>
            <a:ext cx="7128792" cy="4031873"/>
          </a:xfrm>
          <a:prstGeom prst="rect">
            <a:avLst/>
          </a:prstGeom>
          <a:noFill/>
        </p:spPr>
        <p:txBody>
          <a:bodyPr wrap="square" rtlCol="0">
            <a:spAutoFit/>
          </a:bodyPr>
          <a:lstStyle/>
          <a:p>
            <a:pPr algn="just"/>
            <a:r>
              <a:rPr lang="en-US" sz="2000" dirty="0"/>
              <a:t>Systemic steroid therapy is applied in two following cases: </a:t>
            </a:r>
            <a:endParaRPr lang="en-US" sz="2000" dirty="0" smtClean="0"/>
          </a:p>
          <a:p>
            <a:pPr marL="457200" indent="-457200" algn="just">
              <a:buAutoNum type="arabicPeriod"/>
            </a:pPr>
            <a:r>
              <a:rPr lang="en-US" sz="2000" b="1" dirty="0" smtClean="0"/>
              <a:t>Severe </a:t>
            </a:r>
            <a:r>
              <a:rPr lang="en-US" sz="2000" b="1" dirty="0"/>
              <a:t>chronic asthma: </a:t>
            </a:r>
            <a:r>
              <a:rPr lang="en-US" sz="2000" dirty="0"/>
              <a:t>When it is not controlled by bronchodilator and inhaled steroids or when recurrences or severities occur. *In these cases start with prednisolone 20-60 mg daily. *Then reduce the dose after 1-2 weeks of good control. *Finally try shifting the patient onto an inhaled </a:t>
            </a:r>
            <a:r>
              <a:rPr lang="en-US" sz="2000" dirty="0" err="1" smtClean="0"/>
              <a:t>steroides</a:t>
            </a:r>
            <a:endParaRPr lang="en-US" sz="2000" dirty="0" smtClean="0"/>
          </a:p>
          <a:p>
            <a:pPr marL="457200" indent="-457200" algn="just">
              <a:buAutoNum type="arabicPeriod"/>
            </a:pPr>
            <a:r>
              <a:rPr lang="en-US" sz="2000" b="1" dirty="0" smtClean="0"/>
              <a:t>Status </a:t>
            </a:r>
            <a:r>
              <a:rPr lang="en-US" sz="2000" b="1" dirty="0" err="1"/>
              <a:t>asthmaticus</a:t>
            </a:r>
            <a:r>
              <a:rPr lang="en-US" sz="2000" b="1" dirty="0"/>
              <a:t>: </a:t>
            </a:r>
            <a:r>
              <a:rPr lang="en-US" sz="2000" dirty="0"/>
              <a:t>When it is not controlled by intensive bronchodilator therapy. * Start with a high dose of rapidly acting glucocorticoid therapy. * Then reduce the dose after 5-7 days of good control. * Then discontinue suddenly.</a:t>
            </a:r>
          </a:p>
          <a:p>
            <a:endParaRPr lang="en-US" dirty="0" smtClean="0"/>
          </a:p>
          <a:p>
            <a:endParaRPr lang="en-IN"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70900"/>
      </p:ext>
    </p:extLst>
  </p:cSld>
  <p:clrMapOvr>
    <a:masterClrMapping/>
  </p:clrMapOvr>
  <mc:AlternateContent xmlns:mc="http://schemas.openxmlformats.org/markup-compatibility/2006" xmlns:p14="http://schemas.microsoft.com/office/powerpoint/2010/main">
    <mc:Choice Requires="p14">
      <p:transition spd="slow" p14:dur="2000" advTm="102906"/>
    </mc:Choice>
    <mc:Fallback xmlns="">
      <p:transition spd="slow" advTm="10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980728"/>
            <a:ext cx="7056784" cy="461665"/>
          </a:xfrm>
          <a:prstGeom prst="rect">
            <a:avLst/>
          </a:prstGeom>
          <a:noFill/>
        </p:spPr>
        <p:txBody>
          <a:bodyPr wrap="square" rtlCol="0">
            <a:spAutoFit/>
          </a:bodyPr>
          <a:lstStyle/>
          <a:p>
            <a:r>
              <a:rPr lang="en-IN" sz="2400" b="1" dirty="0" smtClean="0">
                <a:solidFill>
                  <a:srgbClr val="00B0F0"/>
                </a:solidFill>
              </a:rPr>
              <a:t>                           INHALED </a:t>
            </a:r>
            <a:r>
              <a:rPr lang="en-IN" sz="2400" b="1" dirty="0">
                <a:solidFill>
                  <a:srgbClr val="00B0F0"/>
                </a:solidFill>
              </a:rPr>
              <a:t>STEROIDS</a:t>
            </a:r>
          </a:p>
        </p:txBody>
      </p:sp>
      <p:sp>
        <p:nvSpPr>
          <p:cNvPr id="3" name="TextBox 2"/>
          <p:cNvSpPr txBox="1"/>
          <p:nvPr/>
        </p:nvSpPr>
        <p:spPr>
          <a:xfrm>
            <a:off x="755576" y="1916832"/>
            <a:ext cx="7704856" cy="4093428"/>
          </a:xfrm>
          <a:prstGeom prst="rect">
            <a:avLst/>
          </a:prstGeom>
          <a:noFill/>
        </p:spPr>
        <p:txBody>
          <a:bodyPr wrap="square" rtlCol="0">
            <a:spAutoFit/>
          </a:bodyPr>
          <a:lstStyle/>
          <a:p>
            <a:pPr algn="just"/>
            <a:r>
              <a:rPr lang="en-US" sz="2000" dirty="0"/>
              <a:t>The drugs are: </a:t>
            </a:r>
            <a:endParaRPr lang="en-US" sz="2000" dirty="0" smtClean="0"/>
          </a:p>
          <a:p>
            <a:pPr algn="just"/>
            <a:endParaRPr lang="en-US" sz="2000" dirty="0" smtClean="0"/>
          </a:p>
          <a:p>
            <a:pPr marL="457200" indent="-457200" algn="just">
              <a:buAutoNum type="arabicPeriod"/>
            </a:pPr>
            <a:r>
              <a:rPr lang="en-US" sz="2000" dirty="0" err="1" smtClean="0"/>
              <a:t>Beclomethasone</a:t>
            </a:r>
            <a:r>
              <a:rPr lang="en-US" sz="2000" dirty="0" smtClean="0"/>
              <a:t> </a:t>
            </a:r>
            <a:r>
              <a:rPr lang="en-US" sz="2000" dirty="0" err="1"/>
              <a:t>dipropionate</a:t>
            </a:r>
            <a:r>
              <a:rPr lang="en-US" sz="2000" dirty="0"/>
              <a:t> </a:t>
            </a:r>
            <a:endParaRPr lang="en-US" sz="2000" dirty="0" smtClean="0"/>
          </a:p>
          <a:p>
            <a:pPr marL="457200" indent="-457200" algn="just">
              <a:buAutoNum type="arabicPeriod"/>
            </a:pPr>
            <a:r>
              <a:rPr lang="en-US" sz="2000" dirty="0" smtClean="0"/>
              <a:t>Budesonide </a:t>
            </a:r>
          </a:p>
          <a:p>
            <a:pPr marL="457200" indent="-457200" algn="just">
              <a:buAutoNum type="arabicPeriod"/>
            </a:pPr>
            <a:r>
              <a:rPr lang="en-US" sz="2000" dirty="0" smtClean="0"/>
              <a:t>Fluticasone </a:t>
            </a:r>
          </a:p>
          <a:p>
            <a:pPr marL="457200" indent="-457200" algn="just">
              <a:buAutoNum type="arabicPeriod"/>
            </a:pPr>
            <a:r>
              <a:rPr lang="en-US" sz="2000" dirty="0" err="1" smtClean="0"/>
              <a:t>Ciclesonide</a:t>
            </a:r>
            <a:endParaRPr lang="en-US" sz="2000" dirty="0" smtClean="0"/>
          </a:p>
          <a:p>
            <a:pPr algn="just"/>
            <a:endParaRPr lang="en-US" sz="2000" dirty="0" smtClean="0"/>
          </a:p>
          <a:p>
            <a:pPr algn="just"/>
            <a:r>
              <a:rPr lang="en-US" sz="2000" dirty="0" smtClean="0"/>
              <a:t>It </a:t>
            </a:r>
            <a:r>
              <a:rPr lang="en-US" sz="2000" dirty="0"/>
              <a:t>has been suggested that inhaled steroids should be the STEP 1 drug for all asthma patients because airway inflammation and bronchial development starts from the beginning. </a:t>
            </a:r>
            <a:endParaRPr lang="en-US" sz="2000" dirty="0" smtClean="0"/>
          </a:p>
          <a:p>
            <a:pPr algn="just"/>
            <a:endParaRPr lang="en-US" sz="2000" dirty="0" smtClean="0"/>
          </a:p>
          <a:p>
            <a:pPr algn="just"/>
            <a:r>
              <a:rPr lang="en-US" sz="2000" dirty="0" smtClean="0"/>
              <a:t>• </a:t>
            </a:r>
            <a:r>
              <a:rPr lang="en-US" sz="2000" dirty="0"/>
              <a:t>But practically they are introduced only when the disease is not only episodic and inhaled β2 agonists are required daily.</a:t>
            </a:r>
            <a:endParaRPr lang="en-IN"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86931345"/>
      </p:ext>
    </p:extLst>
  </p:cSld>
  <p:clrMapOvr>
    <a:masterClrMapping/>
  </p:clrMapOvr>
  <mc:AlternateContent xmlns:mc="http://schemas.openxmlformats.org/markup-compatibility/2006" xmlns:p14="http://schemas.microsoft.com/office/powerpoint/2010/main">
    <mc:Choice Requires="p14">
      <p:transition spd="slow" p14:dur="2000" advTm="50022"/>
    </mc:Choice>
    <mc:Fallback xmlns="">
      <p:transition spd="slow" advTm="50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836712"/>
            <a:ext cx="7344816" cy="400110"/>
          </a:xfrm>
          <a:prstGeom prst="rect">
            <a:avLst/>
          </a:prstGeom>
          <a:noFill/>
        </p:spPr>
        <p:txBody>
          <a:bodyPr wrap="square" rtlCol="0">
            <a:spAutoFit/>
          </a:bodyPr>
          <a:lstStyle/>
          <a:p>
            <a:r>
              <a:rPr lang="en-US" sz="2000" dirty="0" smtClean="0">
                <a:solidFill>
                  <a:srgbClr val="FF0000"/>
                </a:solidFill>
                <a:latin typeface="Algerian" pitchFamily="82" charset="0"/>
              </a:rPr>
              <a:t>              </a:t>
            </a:r>
            <a:r>
              <a:rPr lang="en-US" sz="2000" dirty="0" smtClean="0">
                <a:solidFill>
                  <a:srgbClr val="FF0000"/>
                </a:solidFill>
                <a:latin typeface="Algerian" pitchFamily="82" charset="0"/>
              </a:rPr>
              <a:t> </a:t>
            </a:r>
            <a:r>
              <a:rPr lang="en-US" sz="2000" b="1" dirty="0" smtClean="0">
                <a:solidFill>
                  <a:srgbClr val="FF0000"/>
                </a:solidFill>
                <a:latin typeface="Algerian" pitchFamily="82" charset="0"/>
              </a:rPr>
              <a:t>INDIVIDUAL </a:t>
            </a:r>
            <a:r>
              <a:rPr lang="en-US" sz="2000" b="1" dirty="0">
                <a:solidFill>
                  <a:srgbClr val="FF0000"/>
                </a:solidFill>
                <a:latin typeface="Algerian" pitchFamily="82" charset="0"/>
              </a:rPr>
              <a:t>DISCUSSION ON INHALED STEROIDS </a:t>
            </a:r>
            <a:endParaRPr lang="en-IN" sz="2000" b="1" dirty="0">
              <a:solidFill>
                <a:srgbClr val="FF0000"/>
              </a:solidFill>
              <a:latin typeface="Algerian" pitchFamily="82"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2168080"/>
              </p:ext>
            </p:extLst>
          </p:nvPr>
        </p:nvGraphicFramePr>
        <p:xfrm>
          <a:off x="323528" y="1340768"/>
          <a:ext cx="8664624" cy="5334000"/>
        </p:xfrm>
        <a:graphic>
          <a:graphicData uri="http://schemas.openxmlformats.org/drawingml/2006/table">
            <a:tbl>
              <a:tblPr firstRow="1" bandRow="1">
                <a:tableStyleId>{5C22544A-7EE6-4342-B048-85BDC9FD1C3A}</a:tableStyleId>
              </a:tblPr>
              <a:tblGrid>
                <a:gridCol w="2166156"/>
                <a:gridCol w="2166156"/>
                <a:gridCol w="2166156"/>
                <a:gridCol w="2166156"/>
              </a:tblGrid>
              <a:tr h="370840">
                <a:tc>
                  <a:txBody>
                    <a:bodyPr/>
                    <a:lstStyle/>
                    <a:p>
                      <a:r>
                        <a:rPr lang="en-IN" sz="2000" dirty="0" smtClean="0"/>
                        <a:t>STEROIDS</a:t>
                      </a:r>
                      <a:endParaRPr lang="en-IN" sz="2000" dirty="0"/>
                    </a:p>
                  </a:txBody>
                  <a:tcPr/>
                </a:tc>
                <a:tc>
                  <a:txBody>
                    <a:bodyPr/>
                    <a:lstStyle/>
                    <a:p>
                      <a:r>
                        <a:rPr lang="en-IN" sz="2000" dirty="0" smtClean="0"/>
                        <a:t>FEATURES</a:t>
                      </a:r>
                      <a:endParaRPr lang="en-IN" sz="2000" dirty="0"/>
                    </a:p>
                  </a:txBody>
                  <a:tcPr/>
                </a:tc>
                <a:tc>
                  <a:txBody>
                    <a:bodyPr/>
                    <a:lstStyle/>
                    <a:p>
                      <a:r>
                        <a:rPr lang="en-IN" sz="2000" dirty="0" smtClean="0"/>
                        <a:t>USES</a:t>
                      </a:r>
                      <a:endParaRPr lang="en-IN" sz="2000" dirty="0"/>
                    </a:p>
                  </a:txBody>
                  <a:tcPr/>
                </a:tc>
                <a:tc>
                  <a:txBody>
                    <a:bodyPr/>
                    <a:lstStyle/>
                    <a:p>
                      <a:r>
                        <a:rPr lang="en-IN" sz="2000" dirty="0" smtClean="0"/>
                        <a:t>DOSAGE</a:t>
                      </a:r>
                      <a:endParaRPr lang="en-IN" sz="2000" dirty="0"/>
                    </a:p>
                  </a:txBody>
                  <a:tcPr/>
                </a:tc>
              </a:tr>
              <a:tr h="370840">
                <a:tc>
                  <a:txBody>
                    <a:bodyPr/>
                    <a:lstStyle/>
                    <a:p>
                      <a:r>
                        <a:rPr lang="en-IN" sz="2000" dirty="0" smtClean="0"/>
                        <a:t>BUDESONIDE</a:t>
                      </a:r>
                      <a:endParaRPr lang="en-IN" sz="2000" dirty="0"/>
                    </a:p>
                  </a:txBody>
                  <a:tcPr/>
                </a:tc>
                <a:tc>
                  <a:txBody>
                    <a:bodyPr/>
                    <a:lstStyle/>
                    <a:p>
                      <a:pPr algn="just"/>
                      <a:r>
                        <a:rPr lang="en-US" sz="2000" dirty="0" smtClean="0"/>
                        <a:t>A </a:t>
                      </a:r>
                      <a:r>
                        <a:rPr lang="en-US" sz="2000" dirty="0" err="1" smtClean="0"/>
                        <a:t>nonhalogenated</a:t>
                      </a:r>
                      <a:r>
                        <a:rPr lang="en-US" sz="2000" dirty="0" smtClean="0"/>
                        <a:t> glucocorticoid </a:t>
                      </a:r>
                      <a:r>
                        <a:rPr lang="en-US" sz="2000" smtClean="0"/>
                        <a:t>with high</a:t>
                      </a:r>
                      <a:r>
                        <a:rPr lang="en-US" sz="2000" baseline="0" smtClean="0"/>
                        <a:t> </a:t>
                      </a:r>
                      <a:r>
                        <a:rPr lang="en-US" sz="2000" smtClean="0"/>
                        <a:t>topical</a:t>
                      </a:r>
                      <a:r>
                        <a:rPr lang="en-US" sz="2000" dirty="0" smtClean="0"/>
                        <a:t>: systemic ratio, rapidly metabolized</a:t>
                      </a:r>
                      <a:r>
                        <a:rPr lang="en-US" dirty="0" smtClean="0"/>
                        <a:t>.</a:t>
                      </a:r>
                      <a:endParaRPr lang="en-IN" dirty="0"/>
                    </a:p>
                  </a:txBody>
                  <a:tcPr/>
                </a:tc>
                <a:tc>
                  <a:txBody>
                    <a:bodyPr/>
                    <a:lstStyle/>
                    <a:p>
                      <a:pPr algn="just"/>
                      <a:r>
                        <a:rPr lang="en-IN" sz="2000" dirty="0" smtClean="0"/>
                        <a:t>.Asthma </a:t>
                      </a:r>
                    </a:p>
                    <a:p>
                      <a:pPr algn="just"/>
                      <a:r>
                        <a:rPr lang="en-IN" sz="2000" dirty="0" smtClean="0"/>
                        <a:t>• Allergic rhinitis</a:t>
                      </a:r>
                      <a:endParaRPr lang="en-IN" sz="2000" dirty="0"/>
                    </a:p>
                  </a:txBody>
                  <a:tcPr/>
                </a:tc>
                <a:tc>
                  <a:txBody>
                    <a:bodyPr/>
                    <a:lstStyle/>
                    <a:p>
                      <a:r>
                        <a:rPr lang="en-US" sz="2000" dirty="0" smtClean="0"/>
                        <a:t>• 200-400 microgram BD by inhalation. </a:t>
                      </a:r>
                    </a:p>
                    <a:p>
                      <a:r>
                        <a:rPr lang="en-US" sz="2000" dirty="0" smtClean="0"/>
                        <a:t>• 200-400 microgram/day by spray</a:t>
                      </a:r>
                      <a:endParaRPr lang="en-IN" sz="2000" dirty="0"/>
                    </a:p>
                  </a:txBody>
                  <a:tcPr/>
                </a:tc>
              </a:tr>
              <a:tr h="370840">
                <a:tc>
                  <a:txBody>
                    <a:bodyPr/>
                    <a:lstStyle/>
                    <a:p>
                      <a:r>
                        <a:rPr lang="en-IN" sz="2000" dirty="0" smtClean="0"/>
                        <a:t>FLUTICASONE</a:t>
                      </a:r>
                      <a:endParaRPr lang="en-IN" sz="2000" dirty="0"/>
                    </a:p>
                  </a:txBody>
                  <a:tcPr/>
                </a:tc>
                <a:tc>
                  <a:txBody>
                    <a:bodyPr/>
                    <a:lstStyle/>
                    <a:p>
                      <a:r>
                        <a:rPr lang="en-US" sz="2000" dirty="0" smtClean="0"/>
                        <a:t>This newer drug has high potency and longer duration. </a:t>
                      </a:r>
                      <a:endParaRPr lang="en-IN" sz="2000" dirty="0"/>
                    </a:p>
                  </a:txBody>
                  <a:tcPr/>
                </a:tc>
                <a:tc>
                  <a:txBody>
                    <a:bodyPr/>
                    <a:lstStyle/>
                    <a:p>
                      <a:r>
                        <a:rPr lang="en-IN" sz="2000" dirty="0" smtClean="0"/>
                        <a:t>Asthma</a:t>
                      </a:r>
                      <a:endParaRPr lang="en-IN" sz="2000" dirty="0"/>
                    </a:p>
                  </a:txBody>
                  <a:tcPr/>
                </a:tc>
                <a:tc>
                  <a:txBody>
                    <a:bodyPr/>
                    <a:lstStyle/>
                    <a:p>
                      <a:r>
                        <a:rPr lang="en-IN" sz="2000" dirty="0" smtClean="0"/>
                        <a:t>100-250 microgram BD/day </a:t>
                      </a:r>
                      <a:endParaRPr lang="en-IN" sz="2000" dirty="0"/>
                    </a:p>
                  </a:txBody>
                  <a:tcPr/>
                </a:tc>
              </a:tr>
              <a:tr h="370840">
                <a:tc>
                  <a:txBody>
                    <a:bodyPr/>
                    <a:lstStyle/>
                    <a:p>
                      <a:r>
                        <a:rPr lang="en-IN" sz="2000" dirty="0" smtClean="0"/>
                        <a:t>FLUNISOLIDE</a:t>
                      </a:r>
                      <a:endParaRPr lang="en-IN" sz="2000" dirty="0"/>
                    </a:p>
                  </a:txBody>
                  <a:tcPr/>
                </a:tc>
                <a:tc>
                  <a:txBody>
                    <a:bodyPr/>
                    <a:lstStyle/>
                    <a:p>
                      <a:endParaRPr lang="en-IN"/>
                    </a:p>
                  </a:txBody>
                  <a:tcPr/>
                </a:tc>
                <a:tc>
                  <a:txBody>
                    <a:bodyPr/>
                    <a:lstStyle/>
                    <a:p>
                      <a:r>
                        <a:rPr lang="en-IN" sz="2000" dirty="0" smtClean="0"/>
                        <a:t>Seasonal and perennial rhinitis.</a:t>
                      </a:r>
                      <a:endParaRPr lang="en-IN" sz="2000" dirty="0"/>
                    </a:p>
                  </a:txBody>
                  <a:tcPr/>
                </a:tc>
                <a:tc>
                  <a:txBody>
                    <a:bodyPr/>
                    <a:lstStyle/>
                    <a:p>
                      <a:r>
                        <a:rPr lang="en-IN" sz="2000" dirty="0" smtClean="0"/>
                        <a:t>25 microgram per nasal spray</a:t>
                      </a:r>
                      <a:endParaRPr lang="en-IN" sz="2000" dirty="0"/>
                    </a:p>
                  </a:txBody>
                  <a:tcPr/>
                </a:tc>
              </a:tr>
              <a:tr h="370840">
                <a:tc>
                  <a:txBody>
                    <a:bodyPr/>
                    <a:lstStyle/>
                    <a:p>
                      <a:r>
                        <a:rPr lang="en-IN" sz="2000" dirty="0" smtClean="0"/>
                        <a:t>CICLESONIDE</a:t>
                      </a:r>
                      <a:endParaRPr lang="en-IN" sz="2000" dirty="0"/>
                    </a:p>
                  </a:txBody>
                  <a:tcPr/>
                </a:tc>
                <a:tc>
                  <a:txBody>
                    <a:bodyPr/>
                    <a:lstStyle/>
                    <a:p>
                      <a:r>
                        <a:rPr lang="en-US" sz="2000" dirty="0" smtClean="0"/>
                        <a:t>It is a </a:t>
                      </a:r>
                      <a:r>
                        <a:rPr lang="en-US" sz="2000" dirty="0" err="1" smtClean="0"/>
                        <a:t>prodrug</a:t>
                      </a:r>
                      <a:r>
                        <a:rPr lang="en-US" sz="2000" dirty="0" smtClean="0"/>
                        <a:t> that is cleaved by esterase.</a:t>
                      </a:r>
                      <a:endParaRPr lang="en-IN" sz="2000" dirty="0"/>
                    </a:p>
                  </a:txBody>
                  <a:tcPr/>
                </a:tc>
                <a:tc>
                  <a:txBody>
                    <a:bodyPr/>
                    <a:lstStyle/>
                    <a:p>
                      <a:r>
                        <a:rPr lang="en-IN" sz="2000" dirty="0" smtClean="0"/>
                        <a:t>Asthma</a:t>
                      </a:r>
                      <a:endParaRPr lang="en-IN" sz="2000" dirty="0"/>
                    </a:p>
                  </a:txBody>
                  <a:tcPr/>
                </a:tc>
                <a:tc>
                  <a:txBody>
                    <a:bodyPr/>
                    <a:lstStyle/>
                    <a:p>
                      <a:r>
                        <a:rPr lang="en-US" sz="2000" dirty="0" smtClean="0"/>
                        <a:t>80-160 microgram by inhalation OD.</a:t>
                      </a:r>
                      <a:endParaRPr lang="en-IN" sz="2000"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0707357"/>
      </p:ext>
    </p:extLst>
  </p:cSld>
  <p:clrMapOvr>
    <a:masterClrMapping/>
  </p:clrMapOvr>
  <mc:AlternateContent xmlns:mc="http://schemas.openxmlformats.org/markup-compatibility/2006" xmlns:p14="http://schemas.microsoft.com/office/powerpoint/2010/main">
    <mc:Choice Requires="p14">
      <p:transition spd="slow" p14:dur="2000" advTm="100892"/>
    </mc:Choice>
    <mc:Fallback xmlns="">
      <p:transition spd="slow" advTm="10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980728"/>
            <a:ext cx="7344816" cy="1631216"/>
          </a:xfrm>
          <a:prstGeom prst="rect">
            <a:avLst/>
          </a:prstGeom>
          <a:noFill/>
        </p:spPr>
        <p:txBody>
          <a:bodyPr wrap="square" rtlCol="0">
            <a:spAutoFit/>
          </a:bodyPr>
          <a:lstStyle/>
          <a:p>
            <a:r>
              <a:rPr lang="en-IN" sz="2400" b="1" dirty="0" smtClean="0">
                <a:solidFill>
                  <a:srgbClr val="FF0000"/>
                </a:solidFill>
              </a:rPr>
              <a:t>                           Leukotriene antagonists</a:t>
            </a:r>
          </a:p>
          <a:p>
            <a:endParaRPr lang="en-IN" dirty="0" smtClean="0"/>
          </a:p>
          <a:p>
            <a:endParaRPr lang="en-IN" dirty="0"/>
          </a:p>
          <a:p>
            <a:pPr marL="457200" indent="-457200">
              <a:buFont typeface="+mj-lt"/>
              <a:buAutoNum type="arabicPeriod"/>
            </a:pPr>
            <a:r>
              <a:rPr lang="en-IN" sz="2000" b="1" dirty="0" err="1" smtClean="0">
                <a:solidFill>
                  <a:schemeClr val="tx2"/>
                </a:solidFill>
              </a:rPr>
              <a:t>Montelukast</a:t>
            </a:r>
            <a:r>
              <a:rPr lang="en-IN" sz="2000" b="1" dirty="0">
                <a:solidFill>
                  <a:schemeClr val="tx2"/>
                </a:solidFill>
              </a:rPr>
              <a:t>, </a:t>
            </a:r>
            <a:endParaRPr lang="en-IN" sz="2000" b="1" dirty="0" smtClean="0">
              <a:solidFill>
                <a:schemeClr val="tx2"/>
              </a:solidFill>
            </a:endParaRPr>
          </a:p>
          <a:p>
            <a:pPr marL="457200" indent="-457200">
              <a:buFont typeface="+mj-lt"/>
              <a:buAutoNum type="arabicPeriod"/>
            </a:pPr>
            <a:r>
              <a:rPr lang="en-IN" sz="2000" b="1" dirty="0" err="1" smtClean="0">
                <a:solidFill>
                  <a:schemeClr val="tx2"/>
                </a:solidFill>
              </a:rPr>
              <a:t>Zafirlukast</a:t>
            </a:r>
            <a:endParaRPr lang="en-IN" sz="2000" b="1" dirty="0">
              <a:solidFill>
                <a:schemeClr val="tx2"/>
              </a:solidFill>
            </a:endParaRPr>
          </a:p>
        </p:txBody>
      </p:sp>
      <p:sp>
        <p:nvSpPr>
          <p:cNvPr id="3" name="TextBox 2"/>
          <p:cNvSpPr txBox="1"/>
          <p:nvPr/>
        </p:nvSpPr>
        <p:spPr>
          <a:xfrm>
            <a:off x="371532" y="2611877"/>
            <a:ext cx="8520947" cy="4093428"/>
          </a:xfrm>
          <a:prstGeom prst="rect">
            <a:avLst/>
          </a:prstGeom>
          <a:noFill/>
        </p:spPr>
        <p:txBody>
          <a:bodyPr wrap="square" rtlCol="0">
            <a:spAutoFit/>
          </a:bodyPr>
          <a:lstStyle/>
          <a:p>
            <a:pPr algn="just"/>
            <a:r>
              <a:rPr lang="en-IN" sz="2000" dirty="0" smtClean="0"/>
              <a:t>.Both </a:t>
            </a:r>
            <a:r>
              <a:rPr lang="en-IN" sz="2000" dirty="0"/>
              <a:t>are having similar action and </a:t>
            </a:r>
            <a:r>
              <a:rPr lang="en-IN" sz="2000" dirty="0" err="1"/>
              <a:t>clincial</a:t>
            </a:r>
            <a:r>
              <a:rPr lang="en-IN" sz="2000" dirty="0"/>
              <a:t> utility </a:t>
            </a:r>
            <a:endParaRPr lang="en-IN" sz="2000" dirty="0" smtClean="0"/>
          </a:p>
          <a:p>
            <a:pPr algn="just"/>
            <a:endParaRPr lang="en-IN" sz="2000" dirty="0" smtClean="0"/>
          </a:p>
          <a:p>
            <a:pPr algn="just"/>
            <a:r>
              <a:rPr lang="en-IN" sz="2000" dirty="0" smtClean="0"/>
              <a:t>•Block </a:t>
            </a:r>
            <a:r>
              <a:rPr lang="en-IN" sz="2000" dirty="0"/>
              <a:t>the </a:t>
            </a:r>
            <a:r>
              <a:rPr lang="en-IN" sz="2000" dirty="0" err="1"/>
              <a:t>cys-leukotrienes</a:t>
            </a:r>
            <a:r>
              <a:rPr lang="en-IN" sz="2000" dirty="0"/>
              <a:t> C4 , D4 and E4 (LTC4 , LTD4 , LTE4 ) </a:t>
            </a:r>
            <a:endParaRPr lang="en-IN" sz="2000" dirty="0" smtClean="0"/>
          </a:p>
          <a:p>
            <a:pPr algn="just"/>
            <a:endParaRPr lang="en-IN" sz="2000" dirty="0" smtClean="0"/>
          </a:p>
          <a:p>
            <a:pPr algn="just"/>
            <a:r>
              <a:rPr lang="en-IN" sz="2000" dirty="0" smtClean="0"/>
              <a:t>•Alternative </a:t>
            </a:r>
            <a:r>
              <a:rPr lang="en-IN" sz="2000" dirty="0"/>
              <a:t>for inhaled glucocorticoids </a:t>
            </a:r>
            <a:endParaRPr lang="en-IN" sz="2000" dirty="0" smtClean="0"/>
          </a:p>
          <a:p>
            <a:pPr algn="just"/>
            <a:endParaRPr lang="en-IN" sz="2000" dirty="0" smtClean="0"/>
          </a:p>
          <a:p>
            <a:pPr algn="just"/>
            <a:r>
              <a:rPr lang="en-IN" sz="2000" dirty="0" smtClean="0"/>
              <a:t>•Prophylactic </a:t>
            </a:r>
            <a:r>
              <a:rPr lang="en-IN" sz="2000" dirty="0"/>
              <a:t>therapy for mild, moderate asthma; not used for terminating asthma. </a:t>
            </a:r>
            <a:endParaRPr lang="en-IN" sz="2000" dirty="0" smtClean="0"/>
          </a:p>
          <a:p>
            <a:pPr algn="just"/>
            <a:endParaRPr lang="en-IN" sz="2000" dirty="0" smtClean="0"/>
          </a:p>
          <a:p>
            <a:pPr algn="just"/>
            <a:r>
              <a:rPr lang="en-IN" sz="2000" dirty="0" smtClean="0"/>
              <a:t>•Both </a:t>
            </a:r>
            <a:r>
              <a:rPr lang="en-IN" sz="2000" dirty="0"/>
              <a:t>are very safe drugs and ADRs are few (headache, rashes); eosinophilia and neuropathy are infrequent. </a:t>
            </a:r>
            <a:endParaRPr lang="en-IN" sz="2000" dirty="0" smtClean="0"/>
          </a:p>
          <a:p>
            <a:pPr algn="just"/>
            <a:r>
              <a:rPr lang="en-IN" sz="2000" dirty="0" smtClean="0"/>
              <a:t> </a:t>
            </a:r>
          </a:p>
          <a:p>
            <a:pPr algn="just"/>
            <a:r>
              <a:rPr lang="en-IN" sz="2000" b="1" dirty="0" smtClean="0">
                <a:solidFill>
                  <a:schemeClr val="tx2"/>
                </a:solidFill>
              </a:rPr>
              <a:t>• </a:t>
            </a:r>
            <a:r>
              <a:rPr lang="en-IN" sz="2000" b="1" dirty="0">
                <a:solidFill>
                  <a:schemeClr val="tx2"/>
                </a:solidFill>
              </a:rPr>
              <a:t>Dose</a:t>
            </a:r>
            <a:r>
              <a:rPr lang="en-IN" sz="2000" dirty="0"/>
              <a:t>: </a:t>
            </a:r>
            <a:r>
              <a:rPr lang="en-IN" sz="2000" dirty="0" err="1"/>
              <a:t>Montelukast</a:t>
            </a:r>
            <a:r>
              <a:rPr lang="en-IN" sz="2000" dirty="0"/>
              <a:t> 10 mg OD, </a:t>
            </a:r>
            <a:r>
              <a:rPr lang="en-IN" sz="2000" dirty="0" err="1"/>
              <a:t>Zafirlukast</a:t>
            </a:r>
            <a:r>
              <a:rPr lang="en-IN" sz="2000" dirty="0"/>
              <a:t> 20 mg BD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5988369"/>
      </p:ext>
    </p:extLst>
  </p:cSld>
  <p:clrMapOvr>
    <a:masterClrMapping/>
  </p:clrMapOvr>
  <mc:AlternateContent xmlns:mc="http://schemas.openxmlformats.org/markup-compatibility/2006" xmlns:p14="http://schemas.microsoft.com/office/powerpoint/2010/main">
    <mc:Choice Requires="p14">
      <p:transition spd="slow" p14:dur="2000" advTm="69043"/>
    </mc:Choice>
    <mc:Fallback xmlns="">
      <p:transition spd="slow" advTm="69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1412776"/>
            <a:ext cx="7560840" cy="1354217"/>
          </a:xfrm>
          <a:prstGeom prst="rect">
            <a:avLst/>
          </a:prstGeom>
          <a:noFill/>
        </p:spPr>
        <p:txBody>
          <a:bodyPr wrap="square" rtlCol="0">
            <a:spAutoFit/>
          </a:bodyPr>
          <a:lstStyle/>
          <a:p>
            <a:r>
              <a:rPr lang="en-IN" sz="2400" b="1" dirty="0" smtClean="0">
                <a:solidFill>
                  <a:srgbClr val="FF0000"/>
                </a:solidFill>
              </a:rPr>
              <a:t>                             Mast </a:t>
            </a:r>
            <a:r>
              <a:rPr lang="en-IN" sz="2400" b="1" dirty="0">
                <a:solidFill>
                  <a:srgbClr val="FF0000"/>
                </a:solidFill>
              </a:rPr>
              <a:t>cell </a:t>
            </a:r>
            <a:r>
              <a:rPr lang="en-IN" sz="2400" b="1" dirty="0" smtClean="0">
                <a:solidFill>
                  <a:srgbClr val="FF0000"/>
                </a:solidFill>
              </a:rPr>
              <a:t>stabilizers</a:t>
            </a:r>
          </a:p>
          <a:p>
            <a:endParaRPr lang="en-IN" dirty="0"/>
          </a:p>
          <a:p>
            <a:pPr marL="457200" indent="-457200">
              <a:buFont typeface="+mj-lt"/>
              <a:buAutoNum type="arabicPeriod"/>
            </a:pPr>
            <a:r>
              <a:rPr lang="en-IN" sz="2000" b="1" dirty="0" smtClean="0">
                <a:solidFill>
                  <a:schemeClr val="tx2"/>
                </a:solidFill>
              </a:rPr>
              <a:t>Sodium </a:t>
            </a:r>
            <a:r>
              <a:rPr lang="en-IN" sz="2000" b="1" dirty="0" err="1">
                <a:solidFill>
                  <a:schemeClr val="tx2"/>
                </a:solidFill>
              </a:rPr>
              <a:t>cromoglycate</a:t>
            </a:r>
            <a:r>
              <a:rPr lang="en-IN" sz="2000" b="1" dirty="0">
                <a:solidFill>
                  <a:schemeClr val="tx2"/>
                </a:solidFill>
              </a:rPr>
              <a:t>, </a:t>
            </a:r>
            <a:endParaRPr lang="en-IN" sz="2000" b="1" dirty="0" smtClean="0">
              <a:solidFill>
                <a:schemeClr val="tx2"/>
              </a:solidFill>
            </a:endParaRPr>
          </a:p>
          <a:p>
            <a:pPr marL="457200" indent="-457200">
              <a:buFont typeface="+mj-lt"/>
              <a:buAutoNum type="arabicPeriod"/>
            </a:pPr>
            <a:r>
              <a:rPr lang="en-IN" sz="2000" b="1" dirty="0" err="1" smtClean="0">
                <a:solidFill>
                  <a:schemeClr val="tx2"/>
                </a:solidFill>
              </a:rPr>
              <a:t>Ketotifen</a:t>
            </a:r>
            <a:endParaRPr lang="en-IN" sz="2000" b="1" dirty="0">
              <a:solidFill>
                <a:schemeClr val="tx2"/>
              </a:solidFill>
            </a:endParaRPr>
          </a:p>
        </p:txBody>
      </p:sp>
      <p:sp>
        <p:nvSpPr>
          <p:cNvPr id="3" name="TextBox 2"/>
          <p:cNvSpPr txBox="1"/>
          <p:nvPr/>
        </p:nvSpPr>
        <p:spPr>
          <a:xfrm>
            <a:off x="323528" y="2708920"/>
            <a:ext cx="8640960" cy="4247317"/>
          </a:xfrm>
          <a:prstGeom prst="rect">
            <a:avLst/>
          </a:prstGeom>
          <a:noFill/>
        </p:spPr>
        <p:txBody>
          <a:bodyPr wrap="square" rtlCol="0">
            <a:spAutoFit/>
          </a:bodyPr>
          <a:lstStyle/>
          <a:p>
            <a:pPr algn="just"/>
            <a:endParaRPr lang="en-US" dirty="0" smtClean="0"/>
          </a:p>
          <a:p>
            <a:pPr algn="just"/>
            <a:r>
              <a:rPr lang="en-US" dirty="0" smtClean="0"/>
              <a:t>Inhibits </a:t>
            </a:r>
            <a:r>
              <a:rPr lang="en-US" dirty="0"/>
              <a:t>degranulation of mast cell by trigger stimuli and prevent the release of histamine, LTs, PAF, interleukins etc. from mast cells. </a:t>
            </a:r>
            <a:endParaRPr lang="en-US" dirty="0" smtClean="0"/>
          </a:p>
          <a:p>
            <a:pPr algn="just"/>
            <a:r>
              <a:rPr lang="en-US" dirty="0" smtClean="0"/>
              <a:t>Inhibition </a:t>
            </a:r>
            <a:r>
              <a:rPr lang="en-US" dirty="0"/>
              <a:t>of mediator release by </a:t>
            </a:r>
            <a:r>
              <a:rPr lang="en-US" dirty="0" err="1"/>
              <a:t>cromolyn</a:t>
            </a:r>
            <a:r>
              <a:rPr lang="en-US" dirty="0"/>
              <a:t> is through blockade of calcium influx in mast cells. </a:t>
            </a:r>
            <a:endParaRPr lang="en-US" dirty="0" smtClean="0"/>
          </a:p>
          <a:p>
            <a:pPr algn="just"/>
            <a:r>
              <a:rPr lang="en-US" dirty="0" smtClean="0"/>
              <a:t>• </a:t>
            </a:r>
            <a:r>
              <a:rPr lang="en-US" dirty="0"/>
              <a:t>Long time therapy reduce cellular inflammatory response</a:t>
            </a:r>
            <a:r>
              <a:rPr lang="en-US" dirty="0" smtClean="0"/>
              <a:t>.</a:t>
            </a:r>
          </a:p>
          <a:p>
            <a:pPr algn="just"/>
            <a:r>
              <a:rPr lang="en-US" b="1" dirty="0"/>
              <a:t>Pharmacokinetic</a:t>
            </a:r>
            <a:r>
              <a:rPr lang="en-US" dirty="0"/>
              <a:t>: – </a:t>
            </a:r>
            <a:endParaRPr lang="en-US" dirty="0" smtClean="0"/>
          </a:p>
          <a:p>
            <a:pPr algn="just"/>
            <a:endParaRPr lang="en-US" dirty="0" smtClean="0"/>
          </a:p>
          <a:p>
            <a:pPr algn="just"/>
            <a:r>
              <a:rPr lang="en-US" dirty="0" smtClean="0"/>
              <a:t>Not </a:t>
            </a:r>
            <a:r>
              <a:rPr lang="en-US" dirty="0"/>
              <a:t>absorbed orally. </a:t>
            </a:r>
            <a:endParaRPr lang="en-US" dirty="0" smtClean="0"/>
          </a:p>
          <a:p>
            <a:pPr algn="just"/>
            <a:endParaRPr lang="en-US" dirty="0" smtClean="0"/>
          </a:p>
          <a:p>
            <a:pPr algn="just"/>
            <a:r>
              <a:rPr lang="en-US" dirty="0" smtClean="0"/>
              <a:t>It </a:t>
            </a:r>
            <a:r>
              <a:rPr lang="en-US" dirty="0"/>
              <a:t>is administered as an aerosol through metered dose inhaler delivering 1 mg per dose; 2 puffs 4 times a day </a:t>
            </a:r>
            <a:r>
              <a:rPr lang="en-US" dirty="0" smtClean="0"/>
              <a:t> </a:t>
            </a:r>
          </a:p>
          <a:p>
            <a:pPr algn="just"/>
            <a:endParaRPr lang="en-US" dirty="0" smtClean="0"/>
          </a:p>
          <a:p>
            <a:pPr algn="just"/>
            <a:r>
              <a:rPr lang="en-US" dirty="0" smtClean="0"/>
              <a:t>– </a:t>
            </a:r>
            <a:r>
              <a:rPr lang="en-US" dirty="0"/>
              <a:t>Small fraction of the inhaled drug is absorbed systemically and excreted unchanged form in urine and bile.</a:t>
            </a:r>
            <a:endParaRPr lang="en-IN"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5543136"/>
      </p:ext>
    </p:extLst>
  </p:cSld>
  <p:clrMapOvr>
    <a:masterClrMapping/>
  </p:clrMapOvr>
  <mc:AlternateContent xmlns:mc="http://schemas.openxmlformats.org/markup-compatibility/2006" xmlns:p14="http://schemas.microsoft.com/office/powerpoint/2010/main">
    <mc:Choice Requires="p14">
      <p:transition spd="slow" p14:dur="2000" advTm="90403"/>
    </mc:Choice>
    <mc:Fallback xmlns="">
      <p:transition spd="slow" advTm="9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052736"/>
            <a:ext cx="8640960" cy="4678204"/>
          </a:xfrm>
          <a:prstGeom prst="rect">
            <a:avLst/>
          </a:prstGeom>
          <a:noFill/>
        </p:spPr>
        <p:txBody>
          <a:bodyPr wrap="square" rtlCol="0">
            <a:spAutoFit/>
          </a:bodyPr>
          <a:lstStyle/>
          <a:p>
            <a:r>
              <a:rPr lang="en-US" sz="2000" b="1" dirty="0" smtClean="0">
                <a:solidFill>
                  <a:schemeClr val="tx2"/>
                </a:solidFill>
              </a:rPr>
              <a:t>Use of </a:t>
            </a:r>
            <a:r>
              <a:rPr lang="en-IN" sz="2000" b="1" dirty="0">
                <a:solidFill>
                  <a:schemeClr val="tx2"/>
                </a:solidFill>
              </a:rPr>
              <a:t>Mast cell </a:t>
            </a:r>
            <a:r>
              <a:rPr lang="en-IN" sz="2000" b="1" dirty="0" smtClean="0">
                <a:solidFill>
                  <a:schemeClr val="tx2"/>
                </a:solidFill>
              </a:rPr>
              <a:t>stabilizers :</a:t>
            </a:r>
            <a:endParaRPr lang="en-IN" sz="2000" b="1" dirty="0">
              <a:solidFill>
                <a:schemeClr val="tx2"/>
              </a:solidFill>
            </a:endParaRPr>
          </a:p>
          <a:p>
            <a:endParaRPr lang="en-US" dirty="0" smtClean="0"/>
          </a:p>
          <a:p>
            <a:pPr algn="just"/>
            <a:r>
              <a:rPr lang="en-US" dirty="0" smtClean="0"/>
              <a:t> </a:t>
            </a:r>
            <a:r>
              <a:rPr lang="en-US" sz="2000" b="1" dirty="0">
                <a:solidFill>
                  <a:srgbClr val="FFC000"/>
                </a:solidFill>
              </a:rPr>
              <a:t>– Bronchial asthma</a:t>
            </a:r>
            <a:r>
              <a:rPr lang="en-US" sz="2000" dirty="0"/>
              <a:t>: </a:t>
            </a:r>
            <a:endParaRPr lang="en-US" sz="2000" dirty="0" smtClean="0"/>
          </a:p>
          <a:p>
            <a:pPr algn="just"/>
            <a:endParaRPr lang="en-US" sz="2000" dirty="0" smtClean="0"/>
          </a:p>
          <a:p>
            <a:pPr algn="just"/>
            <a:r>
              <a:rPr lang="en-US" sz="2000" dirty="0" smtClean="0"/>
              <a:t>Sodium</a:t>
            </a:r>
            <a:r>
              <a:rPr lang="en-US" sz="2000" dirty="0"/>
              <a:t>. </a:t>
            </a:r>
            <a:r>
              <a:rPr lang="en-US" sz="2000" dirty="0" err="1"/>
              <a:t>Cromoglycate</a:t>
            </a:r>
            <a:r>
              <a:rPr lang="en-US" sz="2000" dirty="0"/>
              <a:t> is used as a long term prophylactic in patients not adequately controlled by inhaled bronchodilators</a:t>
            </a:r>
            <a:r>
              <a:rPr lang="en-US" sz="2000" dirty="0" smtClean="0"/>
              <a:t>.</a:t>
            </a:r>
          </a:p>
          <a:p>
            <a:pPr algn="just"/>
            <a:r>
              <a:rPr lang="en-US" sz="2000" dirty="0" smtClean="0"/>
              <a:t> </a:t>
            </a:r>
          </a:p>
          <a:p>
            <a:pPr algn="just"/>
            <a:r>
              <a:rPr lang="en-US" sz="2000" dirty="0" smtClean="0"/>
              <a:t>Alternative </a:t>
            </a:r>
            <a:r>
              <a:rPr lang="en-US" sz="2000" dirty="0"/>
              <a:t>for inhaled steroids in mild to moderate asthma but not severe cases. </a:t>
            </a:r>
            <a:endParaRPr lang="en-US" sz="2000" dirty="0" smtClean="0">
              <a:solidFill>
                <a:srgbClr val="FFC000"/>
              </a:solidFill>
            </a:endParaRPr>
          </a:p>
          <a:p>
            <a:pPr algn="just"/>
            <a:r>
              <a:rPr lang="en-US" sz="2000" dirty="0" smtClean="0">
                <a:solidFill>
                  <a:srgbClr val="FFC000"/>
                </a:solidFill>
              </a:rPr>
              <a:t>– </a:t>
            </a:r>
            <a:r>
              <a:rPr lang="en-US" sz="2000" dirty="0">
                <a:solidFill>
                  <a:srgbClr val="FFC000"/>
                </a:solidFill>
              </a:rPr>
              <a:t>Allergic rhinitis:</a:t>
            </a:r>
            <a:r>
              <a:rPr lang="en-US" sz="2000" dirty="0"/>
              <a:t> </a:t>
            </a:r>
            <a:endParaRPr lang="en-US" sz="2000" dirty="0" smtClean="0"/>
          </a:p>
          <a:p>
            <a:pPr algn="just"/>
            <a:endParaRPr lang="en-US" sz="2000" dirty="0" smtClean="0"/>
          </a:p>
          <a:p>
            <a:pPr algn="just"/>
            <a:r>
              <a:rPr lang="en-US" sz="2000" dirty="0" smtClean="0"/>
              <a:t> </a:t>
            </a:r>
            <a:r>
              <a:rPr lang="en-US" sz="2000" dirty="0"/>
              <a:t>regular prophylactic use </a:t>
            </a:r>
            <a:r>
              <a:rPr lang="en-US" sz="2000" dirty="0" smtClean="0"/>
              <a:t>of </a:t>
            </a:r>
            <a:r>
              <a:rPr lang="en-US" sz="2000" dirty="0" err="1" smtClean="0"/>
              <a:t>cromoglycate</a:t>
            </a:r>
            <a:r>
              <a:rPr lang="en-US" sz="2000" dirty="0" smtClean="0"/>
              <a:t> as </a:t>
            </a:r>
            <a:r>
              <a:rPr lang="en-US" sz="2000" dirty="0"/>
              <a:t>a nasal spray produces symptomatic improvement in many patients</a:t>
            </a:r>
            <a:r>
              <a:rPr lang="en-US" sz="2000" dirty="0" smtClean="0"/>
              <a:t>.</a:t>
            </a:r>
          </a:p>
          <a:p>
            <a:pPr algn="just"/>
            <a:r>
              <a:rPr lang="en-US" sz="2000" dirty="0" smtClean="0"/>
              <a:t> </a:t>
            </a:r>
            <a:r>
              <a:rPr lang="en-US" sz="2000" dirty="0">
                <a:solidFill>
                  <a:srgbClr val="FFC000"/>
                </a:solidFill>
              </a:rPr>
              <a:t>– Allergic conjunctivitis</a:t>
            </a:r>
            <a:r>
              <a:rPr lang="en-US" sz="2000" dirty="0"/>
              <a:t>: </a:t>
            </a:r>
            <a:endParaRPr lang="en-US" sz="2000" dirty="0" smtClean="0"/>
          </a:p>
          <a:p>
            <a:pPr algn="just"/>
            <a:endParaRPr lang="en-US" sz="2000" dirty="0" smtClean="0"/>
          </a:p>
          <a:p>
            <a:pPr algn="just"/>
            <a:r>
              <a:rPr lang="en-US" sz="2000" dirty="0" smtClean="0"/>
              <a:t>Regular </a:t>
            </a:r>
            <a:r>
              <a:rPr lang="en-US" sz="2000" dirty="0"/>
              <a:t>use as eye drops is </a:t>
            </a:r>
            <a:r>
              <a:rPr lang="en-US" sz="2000" dirty="0" err="1"/>
              <a:t>benificial</a:t>
            </a:r>
            <a:r>
              <a:rPr lang="en-US" sz="2000" dirty="0"/>
              <a:t> in some chronic </a:t>
            </a:r>
            <a:r>
              <a:rPr lang="en-US" sz="2000" dirty="0" smtClean="0"/>
              <a:t>cases.</a:t>
            </a:r>
            <a:endParaRPr lang="en-IN"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3714497"/>
      </p:ext>
    </p:extLst>
  </p:cSld>
  <p:clrMapOvr>
    <a:masterClrMapping/>
  </p:clrMapOvr>
  <mc:AlternateContent xmlns:mc="http://schemas.openxmlformats.org/markup-compatibility/2006" xmlns:p14="http://schemas.microsoft.com/office/powerpoint/2010/main">
    <mc:Choice Requires="p14">
      <p:transition spd="slow" p14:dur="2000" advTm="64958"/>
    </mc:Choice>
    <mc:Fallback xmlns="">
      <p:transition spd="slow" advTm="6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412776"/>
            <a:ext cx="8136904" cy="1938992"/>
          </a:xfrm>
          <a:prstGeom prst="rect">
            <a:avLst/>
          </a:prstGeom>
          <a:noFill/>
        </p:spPr>
        <p:txBody>
          <a:bodyPr wrap="square" rtlCol="0">
            <a:spAutoFit/>
          </a:bodyPr>
          <a:lstStyle/>
          <a:p>
            <a:pPr algn="just"/>
            <a:r>
              <a:rPr lang="en-IN" sz="2000" dirty="0">
                <a:solidFill>
                  <a:srgbClr val="FFC000"/>
                </a:solidFill>
              </a:rPr>
              <a:t>Adverse effect </a:t>
            </a:r>
            <a:r>
              <a:rPr lang="en-IN" sz="2000" dirty="0" smtClean="0">
                <a:solidFill>
                  <a:srgbClr val="FFC000"/>
                </a:solidFill>
              </a:rPr>
              <a:t>(sodium </a:t>
            </a:r>
            <a:r>
              <a:rPr lang="en-IN" sz="2000" dirty="0" err="1" smtClean="0">
                <a:solidFill>
                  <a:srgbClr val="FFC000"/>
                </a:solidFill>
              </a:rPr>
              <a:t>cromoglycate</a:t>
            </a:r>
            <a:r>
              <a:rPr lang="en-IN" sz="2000" dirty="0">
                <a:solidFill>
                  <a:srgbClr val="FFC000"/>
                </a:solidFill>
              </a:rPr>
              <a:t>): </a:t>
            </a:r>
            <a:endParaRPr lang="en-IN" sz="2000" dirty="0" smtClean="0">
              <a:solidFill>
                <a:srgbClr val="FFC000"/>
              </a:solidFill>
            </a:endParaRPr>
          </a:p>
          <a:p>
            <a:pPr marL="457200" indent="-457200" algn="just">
              <a:buFont typeface="+mj-lt"/>
              <a:buAutoNum type="arabicPeriod"/>
            </a:pPr>
            <a:r>
              <a:rPr lang="en-IN" sz="2000" dirty="0" smtClean="0"/>
              <a:t>Bronchospasm </a:t>
            </a:r>
            <a:endParaRPr lang="en-IN" sz="2000" dirty="0" smtClean="0"/>
          </a:p>
          <a:p>
            <a:pPr marL="457200" indent="-457200" algn="just">
              <a:buFont typeface="+mj-lt"/>
              <a:buAutoNum type="arabicPeriod"/>
            </a:pPr>
            <a:r>
              <a:rPr lang="en-IN" sz="2000" dirty="0" smtClean="0"/>
              <a:t>Throat </a:t>
            </a:r>
            <a:r>
              <a:rPr lang="en-IN" sz="2000" dirty="0"/>
              <a:t>irritation </a:t>
            </a:r>
            <a:endParaRPr lang="en-IN" sz="2000" dirty="0" smtClean="0"/>
          </a:p>
          <a:p>
            <a:pPr marL="457200" indent="-457200" algn="just">
              <a:buFont typeface="+mj-lt"/>
              <a:buAutoNum type="arabicPeriod"/>
            </a:pPr>
            <a:r>
              <a:rPr lang="en-IN" sz="2000" dirty="0" smtClean="0"/>
              <a:t>Cough</a:t>
            </a:r>
            <a:r>
              <a:rPr lang="en-IN" sz="2000" dirty="0"/>
              <a:t>, </a:t>
            </a:r>
            <a:endParaRPr lang="en-IN" sz="2000" dirty="0" smtClean="0"/>
          </a:p>
          <a:p>
            <a:pPr marL="457200" indent="-457200" algn="just">
              <a:buFont typeface="+mj-lt"/>
              <a:buAutoNum type="arabicPeriod"/>
            </a:pPr>
            <a:r>
              <a:rPr lang="en-IN" sz="2000" dirty="0"/>
              <a:t>H</a:t>
            </a:r>
            <a:r>
              <a:rPr lang="en-IN" sz="2000" dirty="0" smtClean="0"/>
              <a:t>eadache</a:t>
            </a:r>
            <a:endParaRPr lang="en-IN" sz="2000" dirty="0" smtClean="0"/>
          </a:p>
          <a:p>
            <a:pPr marL="457200" indent="-457200" algn="just">
              <a:buFont typeface="+mj-lt"/>
              <a:buAutoNum type="arabicPeriod"/>
            </a:pPr>
            <a:r>
              <a:rPr lang="en-IN" sz="2000" dirty="0" smtClean="0"/>
              <a:t>Arthralgia</a:t>
            </a:r>
            <a:r>
              <a:rPr lang="en-IN" sz="2000" dirty="0"/>
              <a:t>, rashes and </a:t>
            </a:r>
            <a:r>
              <a:rPr lang="en-IN" sz="2000" dirty="0" smtClean="0"/>
              <a:t>dysuria, Rarely </a:t>
            </a:r>
            <a:r>
              <a:rPr lang="en-IN" sz="2000" dirty="0"/>
              <a:t>nasal congestion </a:t>
            </a:r>
          </a:p>
        </p:txBody>
      </p:sp>
      <p:sp>
        <p:nvSpPr>
          <p:cNvPr id="3" name="TextBox 2"/>
          <p:cNvSpPr txBox="1"/>
          <p:nvPr/>
        </p:nvSpPr>
        <p:spPr>
          <a:xfrm>
            <a:off x="539552" y="3398845"/>
            <a:ext cx="7430481" cy="2246769"/>
          </a:xfrm>
          <a:prstGeom prst="rect">
            <a:avLst/>
          </a:prstGeom>
          <a:noFill/>
        </p:spPr>
        <p:txBody>
          <a:bodyPr wrap="square" rtlCol="0">
            <a:spAutoFit/>
          </a:bodyPr>
          <a:lstStyle/>
          <a:p>
            <a:pPr algn="just"/>
            <a:r>
              <a:rPr lang="en-US" sz="2000" dirty="0">
                <a:solidFill>
                  <a:srgbClr val="FFC000"/>
                </a:solidFill>
              </a:rPr>
              <a:t>Adverse effect (</a:t>
            </a:r>
            <a:r>
              <a:rPr lang="en-US" sz="2000" dirty="0" err="1">
                <a:solidFill>
                  <a:srgbClr val="FFC000"/>
                </a:solidFill>
              </a:rPr>
              <a:t>Ketotifen</a:t>
            </a:r>
            <a:r>
              <a:rPr lang="en-US" sz="2000" dirty="0">
                <a:solidFill>
                  <a:srgbClr val="FFC000"/>
                </a:solidFill>
              </a:rPr>
              <a:t>): </a:t>
            </a:r>
            <a:endParaRPr lang="en-US" sz="2000" dirty="0" smtClean="0">
              <a:solidFill>
                <a:srgbClr val="FFC000"/>
              </a:solidFill>
            </a:endParaRPr>
          </a:p>
          <a:p>
            <a:pPr algn="just"/>
            <a:endParaRPr lang="en-US" sz="2000" dirty="0">
              <a:solidFill>
                <a:srgbClr val="FFC000"/>
              </a:solidFill>
            </a:endParaRPr>
          </a:p>
          <a:p>
            <a:pPr algn="just"/>
            <a:r>
              <a:rPr lang="en-US" sz="2000" dirty="0" smtClean="0"/>
              <a:t>- Generally </a:t>
            </a:r>
            <a:r>
              <a:rPr lang="en-US" sz="2000" dirty="0"/>
              <a:t>well </a:t>
            </a:r>
            <a:r>
              <a:rPr lang="en-US" sz="2000" dirty="0" smtClean="0"/>
              <a:t>tolerated, </a:t>
            </a:r>
          </a:p>
          <a:p>
            <a:pPr marL="457200" indent="-457200">
              <a:buFont typeface="+mj-lt"/>
              <a:buAutoNum type="arabicPeriod"/>
            </a:pPr>
            <a:r>
              <a:rPr lang="en-US" sz="2000" dirty="0" smtClean="0"/>
              <a:t>Sedation </a:t>
            </a:r>
            <a:r>
              <a:rPr lang="en-US" sz="2000" dirty="0"/>
              <a:t>and dry mouth </a:t>
            </a:r>
            <a:endParaRPr lang="en-US" sz="2000" dirty="0" smtClean="0"/>
          </a:p>
          <a:p>
            <a:pPr marL="457200" indent="-457200">
              <a:buFont typeface="+mj-lt"/>
              <a:buAutoNum type="arabicPeriod"/>
            </a:pPr>
            <a:r>
              <a:rPr lang="en-US" sz="2000" dirty="0" smtClean="0"/>
              <a:t>Dizziness</a:t>
            </a:r>
            <a:r>
              <a:rPr lang="en-US" sz="2000" dirty="0"/>
              <a:t>, </a:t>
            </a:r>
            <a:endParaRPr lang="en-US" sz="2000" dirty="0" smtClean="0"/>
          </a:p>
          <a:p>
            <a:pPr marL="457200" indent="-457200">
              <a:buFont typeface="+mj-lt"/>
              <a:buAutoNum type="arabicPeriod"/>
            </a:pPr>
            <a:r>
              <a:rPr lang="en-US" sz="2000" dirty="0"/>
              <a:t>N</a:t>
            </a:r>
            <a:r>
              <a:rPr lang="en-US" sz="2000" dirty="0" smtClean="0"/>
              <a:t>ausea </a:t>
            </a:r>
            <a:r>
              <a:rPr lang="en-US" sz="2000" dirty="0" smtClean="0"/>
              <a:t>and</a:t>
            </a:r>
          </a:p>
          <a:p>
            <a:pPr marL="457200" indent="-457200">
              <a:buFont typeface="+mj-lt"/>
              <a:buAutoNum type="arabicPeriod"/>
            </a:pPr>
            <a:r>
              <a:rPr lang="en-US" sz="2000" dirty="0"/>
              <a:t>W</a:t>
            </a:r>
            <a:r>
              <a:rPr lang="en-US" sz="2000" dirty="0" smtClean="0"/>
              <a:t>eight </a:t>
            </a:r>
            <a:r>
              <a:rPr lang="en-US" sz="2000" dirty="0"/>
              <a:t>gain</a:t>
            </a:r>
            <a:endParaRPr lang="en-IN"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6" name="TextBox 5"/>
          <p:cNvSpPr txBox="1"/>
          <p:nvPr/>
        </p:nvSpPr>
        <p:spPr>
          <a:xfrm>
            <a:off x="899592" y="1052736"/>
            <a:ext cx="5688632" cy="369332"/>
          </a:xfrm>
          <a:prstGeom prst="rect">
            <a:avLst/>
          </a:prstGeom>
          <a:noFill/>
        </p:spPr>
        <p:txBody>
          <a:bodyPr wrap="square" rtlCol="0">
            <a:spAutoFit/>
          </a:bodyPr>
          <a:lstStyle/>
          <a:p>
            <a:r>
              <a:rPr lang="en-IN" b="1" dirty="0" smtClean="0">
                <a:solidFill>
                  <a:srgbClr val="FF0000"/>
                </a:solidFill>
              </a:rPr>
              <a:t>Adverse effect 0f mast cell stabilizer</a:t>
            </a:r>
            <a:endParaRPr lang="en-IN" b="1" dirty="0">
              <a:solidFill>
                <a:srgbClr val="FF0000"/>
              </a:solidFill>
            </a:endParaRPr>
          </a:p>
        </p:txBody>
      </p:sp>
    </p:spTree>
    <p:extLst>
      <p:ext uri="{BB962C8B-B14F-4D97-AF65-F5344CB8AC3E}">
        <p14:creationId xmlns:p14="http://schemas.microsoft.com/office/powerpoint/2010/main" val="13999597"/>
      </p:ext>
    </p:extLst>
  </p:cSld>
  <p:clrMapOvr>
    <a:masterClrMapping/>
  </p:clrMapOvr>
  <mc:AlternateContent xmlns:mc="http://schemas.openxmlformats.org/markup-compatibility/2006" xmlns:p14="http://schemas.microsoft.com/office/powerpoint/2010/main">
    <mc:Choice Requires="p14">
      <p:transition spd="slow" p14:dur="2000" advTm="36499"/>
    </mc:Choice>
    <mc:Fallback xmlns="">
      <p:transition spd="slow" advTm="36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9712" y="1196752"/>
            <a:ext cx="6264696" cy="646331"/>
          </a:xfrm>
          <a:prstGeom prst="rect">
            <a:avLst/>
          </a:prstGeom>
          <a:noFill/>
        </p:spPr>
        <p:txBody>
          <a:bodyPr wrap="square" rtlCol="0">
            <a:spAutoFit/>
          </a:bodyPr>
          <a:lstStyle/>
          <a:p>
            <a:r>
              <a:rPr lang="en-IN" sz="3600" b="1" dirty="0" smtClean="0"/>
              <a:t>            Risk </a:t>
            </a:r>
            <a:r>
              <a:rPr lang="en-IN" sz="3600" b="1" dirty="0"/>
              <a:t>Factors</a:t>
            </a:r>
          </a:p>
        </p:txBody>
      </p:sp>
      <p:sp>
        <p:nvSpPr>
          <p:cNvPr id="7" name="Rectangle 6"/>
          <p:cNvSpPr/>
          <p:nvPr/>
        </p:nvSpPr>
        <p:spPr>
          <a:xfrm>
            <a:off x="467544" y="2661351"/>
            <a:ext cx="283477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t>Endogenous</a:t>
            </a:r>
          </a:p>
        </p:txBody>
      </p:sp>
      <p:sp>
        <p:nvSpPr>
          <p:cNvPr id="8" name="Rectangle 7"/>
          <p:cNvSpPr/>
          <p:nvPr/>
        </p:nvSpPr>
        <p:spPr>
          <a:xfrm>
            <a:off x="5292080" y="2677562"/>
            <a:ext cx="273630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dirty="0"/>
              <a:t>Environmental</a:t>
            </a:r>
          </a:p>
        </p:txBody>
      </p:sp>
      <p:sp>
        <p:nvSpPr>
          <p:cNvPr id="9" name="TextBox 8"/>
          <p:cNvSpPr txBox="1"/>
          <p:nvPr/>
        </p:nvSpPr>
        <p:spPr>
          <a:xfrm>
            <a:off x="467544" y="4365104"/>
            <a:ext cx="3240360" cy="1323439"/>
          </a:xfrm>
          <a:prstGeom prst="rect">
            <a:avLst/>
          </a:prstGeom>
          <a:noFill/>
        </p:spPr>
        <p:txBody>
          <a:bodyPr wrap="square" rtlCol="0">
            <a:spAutoFit/>
          </a:bodyPr>
          <a:lstStyle/>
          <a:p>
            <a:pPr algn="just"/>
            <a:r>
              <a:rPr lang="en-US" sz="2000" dirty="0"/>
              <a:t>• </a:t>
            </a:r>
            <a:r>
              <a:rPr lang="en-US" sz="2000" dirty="0" err="1"/>
              <a:t>Atopy</a:t>
            </a:r>
            <a:r>
              <a:rPr lang="en-US" sz="2000" dirty="0"/>
              <a:t> </a:t>
            </a:r>
            <a:endParaRPr lang="en-US" sz="2000" dirty="0" smtClean="0"/>
          </a:p>
          <a:p>
            <a:pPr algn="just"/>
            <a:r>
              <a:rPr lang="en-US" sz="2000" dirty="0" smtClean="0"/>
              <a:t>• Genetic predisposition </a:t>
            </a:r>
          </a:p>
          <a:p>
            <a:pPr algn="just"/>
            <a:r>
              <a:rPr lang="en-US" sz="2000" dirty="0" smtClean="0"/>
              <a:t>• </a:t>
            </a:r>
            <a:r>
              <a:rPr lang="en-US" sz="2000" dirty="0"/>
              <a:t>Obesity </a:t>
            </a:r>
            <a:endParaRPr lang="en-US" sz="2000" dirty="0" smtClean="0"/>
          </a:p>
          <a:p>
            <a:pPr algn="just"/>
            <a:r>
              <a:rPr lang="en-US" sz="2000" dirty="0" smtClean="0"/>
              <a:t>• </a:t>
            </a:r>
            <a:r>
              <a:rPr lang="en-US" sz="2000" dirty="0"/>
              <a:t>Early infections</a:t>
            </a:r>
            <a:endParaRPr lang="en-IN" sz="2000" dirty="0"/>
          </a:p>
        </p:txBody>
      </p:sp>
      <p:sp>
        <p:nvSpPr>
          <p:cNvPr id="10" name="TextBox 9"/>
          <p:cNvSpPr txBox="1"/>
          <p:nvPr/>
        </p:nvSpPr>
        <p:spPr>
          <a:xfrm>
            <a:off x="5508104" y="4509120"/>
            <a:ext cx="2664296" cy="1015663"/>
          </a:xfrm>
          <a:prstGeom prst="rect">
            <a:avLst/>
          </a:prstGeom>
          <a:noFill/>
        </p:spPr>
        <p:txBody>
          <a:bodyPr wrap="square" rtlCol="0">
            <a:spAutoFit/>
          </a:bodyPr>
          <a:lstStyle/>
          <a:p>
            <a:pPr algn="just"/>
            <a:r>
              <a:rPr lang="en-IN" sz="2000" b="1" dirty="0"/>
              <a:t>.</a:t>
            </a:r>
            <a:r>
              <a:rPr lang="en-IN" sz="2000" dirty="0" smtClean="0"/>
              <a:t>Indoor </a:t>
            </a:r>
            <a:r>
              <a:rPr lang="en-IN" sz="2000" dirty="0"/>
              <a:t>allergens </a:t>
            </a:r>
            <a:endParaRPr lang="en-IN" sz="2000" dirty="0" smtClean="0"/>
          </a:p>
          <a:p>
            <a:pPr algn="just"/>
            <a:r>
              <a:rPr lang="en-IN" sz="2000" dirty="0" smtClean="0"/>
              <a:t>• </a:t>
            </a:r>
            <a:r>
              <a:rPr lang="en-IN" sz="2000" dirty="0"/>
              <a:t>Outdoor allergens </a:t>
            </a:r>
            <a:endParaRPr lang="en-IN" sz="2000" dirty="0" smtClean="0"/>
          </a:p>
          <a:p>
            <a:pPr algn="just"/>
            <a:r>
              <a:rPr lang="en-IN" sz="2000" dirty="0" smtClean="0"/>
              <a:t>• </a:t>
            </a:r>
            <a:r>
              <a:rPr lang="en-IN" sz="2000" dirty="0"/>
              <a:t>Passive </a:t>
            </a:r>
            <a:r>
              <a:rPr lang="en-IN" sz="2000" dirty="0" smtClean="0"/>
              <a:t>smoking</a:t>
            </a:r>
            <a:endParaRPr lang="en-IN" sz="2000" dirty="0"/>
          </a:p>
        </p:txBody>
      </p:sp>
      <p:sp>
        <p:nvSpPr>
          <p:cNvPr id="11" name="Down Arrow 10"/>
          <p:cNvSpPr/>
          <p:nvPr/>
        </p:nvSpPr>
        <p:spPr>
          <a:xfrm>
            <a:off x="1259632" y="3789040"/>
            <a:ext cx="4846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Down Arrow 11"/>
          <p:cNvSpPr/>
          <p:nvPr/>
        </p:nvSpPr>
        <p:spPr>
          <a:xfrm>
            <a:off x="6660232" y="3789040"/>
            <a:ext cx="4846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7953249"/>
      </p:ext>
    </p:extLst>
  </p:cSld>
  <p:clrMapOvr>
    <a:masterClrMapping/>
  </p:clrMapOvr>
  <mc:AlternateContent xmlns:mc="http://schemas.openxmlformats.org/markup-compatibility/2006" xmlns:p14="http://schemas.microsoft.com/office/powerpoint/2010/main">
    <mc:Choice Requires="p14">
      <p:transition spd="slow" p14:dur="2000" advTm="49329"/>
    </mc:Choice>
    <mc:Fallback xmlns="">
      <p:transition spd="slow" advTm="4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764704"/>
            <a:ext cx="8208912" cy="461665"/>
          </a:xfrm>
          <a:prstGeom prst="rect">
            <a:avLst/>
          </a:prstGeom>
          <a:noFill/>
        </p:spPr>
        <p:txBody>
          <a:bodyPr wrap="square" rtlCol="0">
            <a:spAutoFit/>
          </a:bodyPr>
          <a:lstStyle/>
          <a:p>
            <a:r>
              <a:rPr lang="en-IN" sz="2400" b="1" dirty="0">
                <a:solidFill>
                  <a:srgbClr val="FF0000"/>
                </a:solidFill>
              </a:rPr>
              <a:t>Anti-</a:t>
            </a:r>
            <a:r>
              <a:rPr lang="en-IN" sz="2400" b="1" dirty="0" err="1">
                <a:solidFill>
                  <a:srgbClr val="FF0000"/>
                </a:solidFill>
              </a:rPr>
              <a:t>lgE</a:t>
            </a:r>
            <a:r>
              <a:rPr lang="en-IN" sz="2400" b="1" dirty="0">
                <a:solidFill>
                  <a:srgbClr val="FF0000"/>
                </a:solidFill>
              </a:rPr>
              <a:t> antibody: </a:t>
            </a:r>
            <a:r>
              <a:rPr lang="en-IN" sz="2400" b="1" dirty="0" err="1">
                <a:solidFill>
                  <a:srgbClr val="FF0000"/>
                </a:solidFill>
              </a:rPr>
              <a:t>Omalizumab</a:t>
            </a:r>
            <a:endParaRPr lang="en-IN" sz="2400" b="1" dirty="0">
              <a:solidFill>
                <a:srgbClr val="FF0000"/>
              </a:solidFill>
            </a:endParaRPr>
          </a:p>
        </p:txBody>
      </p:sp>
      <p:sp>
        <p:nvSpPr>
          <p:cNvPr id="3" name="TextBox 2"/>
          <p:cNvSpPr txBox="1"/>
          <p:nvPr/>
        </p:nvSpPr>
        <p:spPr>
          <a:xfrm>
            <a:off x="395536" y="1844824"/>
            <a:ext cx="7920880" cy="4278094"/>
          </a:xfrm>
          <a:prstGeom prst="rect">
            <a:avLst/>
          </a:prstGeom>
          <a:noFill/>
        </p:spPr>
        <p:txBody>
          <a:bodyPr wrap="square" rtlCol="0">
            <a:spAutoFit/>
          </a:bodyPr>
          <a:lstStyle/>
          <a:p>
            <a:pPr marL="342900" indent="-342900" algn="just">
              <a:buFont typeface="Arial" pitchFamily="34" charset="0"/>
              <a:buChar char="•"/>
            </a:pPr>
            <a:r>
              <a:rPr lang="en-US" dirty="0" smtClean="0"/>
              <a:t>Recombinant </a:t>
            </a:r>
            <a:r>
              <a:rPr lang="en-US" dirty="0"/>
              <a:t>DNA-derived monoclonal antibody </a:t>
            </a:r>
            <a:endParaRPr lang="en-US" dirty="0" smtClean="0"/>
          </a:p>
          <a:p>
            <a:pPr marL="342900" indent="-342900" algn="just">
              <a:buFont typeface="Arial" pitchFamily="34" charset="0"/>
              <a:buChar char="•"/>
            </a:pPr>
            <a:endParaRPr lang="en-US" dirty="0" smtClean="0"/>
          </a:p>
          <a:p>
            <a:pPr marL="342900" indent="-342900" algn="just">
              <a:buFont typeface="Arial" pitchFamily="34" charset="0"/>
              <a:buChar char="•"/>
            </a:pPr>
            <a:r>
              <a:rPr lang="en-US" dirty="0" smtClean="0"/>
              <a:t>Selectively </a:t>
            </a:r>
            <a:r>
              <a:rPr lang="en-US" dirty="0"/>
              <a:t>binds to human immunoglobulin E (</a:t>
            </a:r>
            <a:r>
              <a:rPr lang="en-US" dirty="0" err="1"/>
              <a:t>IgE</a:t>
            </a:r>
            <a:r>
              <a:rPr lang="en-US" dirty="0"/>
              <a:t>) and decrease binding affinity of </a:t>
            </a:r>
            <a:r>
              <a:rPr lang="en-US" dirty="0" err="1"/>
              <a:t>IgE</a:t>
            </a:r>
            <a:r>
              <a:rPr lang="en-US" dirty="0"/>
              <a:t> to the high-affinity </a:t>
            </a:r>
            <a:r>
              <a:rPr lang="en-US" dirty="0" err="1"/>
              <a:t>IgE</a:t>
            </a:r>
            <a:r>
              <a:rPr lang="en-US" dirty="0"/>
              <a:t> receptor on the surface of mast cells and basophils, reduce allergic response. </a:t>
            </a:r>
            <a:endParaRPr lang="en-US" dirty="0" smtClean="0"/>
          </a:p>
          <a:p>
            <a:pPr marL="342900" indent="-342900" algn="just">
              <a:buFont typeface="Arial" pitchFamily="34" charset="0"/>
              <a:buChar char="•"/>
            </a:pPr>
            <a:endParaRPr lang="en-US" dirty="0" smtClean="0"/>
          </a:p>
          <a:p>
            <a:pPr marL="342900" indent="-342900" algn="just">
              <a:buFont typeface="Arial" pitchFamily="34" charset="0"/>
              <a:buChar char="•"/>
            </a:pPr>
            <a:r>
              <a:rPr lang="en-US" dirty="0" err="1" smtClean="0"/>
              <a:t>Omalizumab</a:t>
            </a:r>
            <a:r>
              <a:rPr lang="en-US" dirty="0" smtClean="0"/>
              <a:t> </a:t>
            </a:r>
            <a:r>
              <a:rPr lang="en-US" dirty="0"/>
              <a:t>may be particularly useful for treatment of moderate to severe allergic asthma in patients who are poorly controlled with conventional therapy</a:t>
            </a:r>
            <a:r>
              <a:rPr lang="en-US" dirty="0" smtClean="0"/>
              <a:t>.</a:t>
            </a:r>
            <a:r>
              <a:rPr lang="en-US" dirty="0"/>
              <a:t> </a:t>
            </a:r>
          </a:p>
          <a:p>
            <a:pPr marL="342900" indent="-342900" algn="just">
              <a:buFont typeface="Arial" pitchFamily="34" charset="0"/>
              <a:buChar char="•"/>
            </a:pPr>
            <a:endParaRPr lang="en-US" dirty="0" smtClean="0"/>
          </a:p>
          <a:p>
            <a:pPr marL="342900" indent="-342900" algn="just">
              <a:buFont typeface="Arial" pitchFamily="34" charset="0"/>
              <a:buChar char="•"/>
            </a:pPr>
            <a:r>
              <a:rPr lang="en-US" dirty="0" smtClean="0"/>
              <a:t>It </a:t>
            </a:r>
            <a:r>
              <a:rPr lang="en-US" dirty="0"/>
              <a:t>is administered </a:t>
            </a:r>
            <a:r>
              <a:rPr lang="en-US" dirty="0" err="1"/>
              <a:t>i.m</a:t>
            </a:r>
            <a:r>
              <a:rPr lang="en-US" dirty="0"/>
              <a:t> or </a:t>
            </a:r>
            <a:r>
              <a:rPr lang="en-US" dirty="0" err="1"/>
              <a:t>s.c.</a:t>
            </a:r>
            <a:r>
              <a:rPr lang="en-US" dirty="0"/>
              <a:t> </a:t>
            </a:r>
          </a:p>
          <a:p>
            <a:pPr marL="342900" indent="-342900" algn="just">
              <a:buFont typeface="Arial" pitchFamily="34" charset="0"/>
              <a:buChar char="•"/>
            </a:pPr>
            <a:endParaRPr lang="en-US" dirty="0" smtClean="0"/>
          </a:p>
          <a:p>
            <a:pPr marL="342900" indent="-342900" algn="just">
              <a:buFont typeface="Arial" pitchFamily="34" charset="0"/>
              <a:buChar char="•"/>
            </a:pPr>
            <a:r>
              <a:rPr lang="en-US" dirty="0" smtClean="0"/>
              <a:t>Due </a:t>
            </a:r>
            <a:r>
              <a:rPr lang="en-US" dirty="0"/>
              <a:t>to the high cost of the drug, limitations on dosage, and limited clinical trial data, it is not currently used as </a:t>
            </a:r>
            <a:r>
              <a:rPr lang="en-US" dirty="0" err="1"/>
              <a:t>firstline</a:t>
            </a:r>
            <a:r>
              <a:rPr lang="en-US" dirty="0"/>
              <a:t> therapy</a:t>
            </a:r>
            <a:r>
              <a:rPr lang="en-US" dirty="0" smtClean="0"/>
              <a:t>.</a:t>
            </a:r>
            <a:r>
              <a:rPr lang="en-US" dirty="0"/>
              <a:t> </a:t>
            </a:r>
            <a:endParaRPr lang="en-US" dirty="0" smtClean="0"/>
          </a:p>
          <a:p>
            <a:pPr algn="just"/>
            <a:endParaRPr lang="en-IN"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9093371"/>
      </p:ext>
    </p:extLst>
  </p:cSld>
  <p:clrMapOvr>
    <a:masterClrMapping/>
  </p:clrMapOvr>
  <mc:AlternateContent xmlns:mc="http://schemas.openxmlformats.org/markup-compatibility/2006" xmlns:p14="http://schemas.microsoft.com/office/powerpoint/2010/main">
    <mc:Choice Requires="p14">
      <p:transition spd="slow" p14:dur="2000" advTm="80513"/>
    </mc:Choice>
    <mc:Fallback xmlns="">
      <p:transition spd="slow" advTm="8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052736"/>
            <a:ext cx="7344816" cy="5016758"/>
          </a:xfrm>
          <a:prstGeom prst="rect">
            <a:avLst/>
          </a:prstGeom>
          <a:noFill/>
        </p:spPr>
        <p:txBody>
          <a:bodyPr wrap="square" rtlCol="0">
            <a:spAutoFit/>
          </a:bodyPr>
          <a:lstStyle/>
          <a:p>
            <a:r>
              <a:rPr lang="en-IN" sz="2000" b="1" dirty="0" smtClean="0">
                <a:solidFill>
                  <a:srgbClr val="FF0000"/>
                </a:solidFill>
              </a:rPr>
              <a:t>                                         CHOICE </a:t>
            </a:r>
            <a:r>
              <a:rPr lang="en-IN" sz="2000" b="1" dirty="0">
                <a:solidFill>
                  <a:srgbClr val="FF0000"/>
                </a:solidFill>
              </a:rPr>
              <a:t>OF </a:t>
            </a:r>
            <a:r>
              <a:rPr lang="en-IN" sz="2000" b="1" dirty="0" smtClean="0">
                <a:solidFill>
                  <a:srgbClr val="FF0000"/>
                </a:solidFill>
              </a:rPr>
              <a:t>TREATMENT</a:t>
            </a:r>
          </a:p>
          <a:p>
            <a:endParaRPr lang="en-IN" sz="2000" b="1" dirty="0" smtClean="0">
              <a:solidFill>
                <a:srgbClr val="FF0000"/>
              </a:solidFill>
            </a:endParaRPr>
          </a:p>
          <a:p>
            <a:pPr marL="342900" indent="-342900" algn="just">
              <a:buAutoNum type="arabicPeriod"/>
            </a:pPr>
            <a:r>
              <a:rPr lang="en-IN" sz="2000" b="1" dirty="0" smtClean="0">
                <a:solidFill>
                  <a:srgbClr val="92D050"/>
                </a:solidFill>
              </a:rPr>
              <a:t>Mild </a:t>
            </a:r>
            <a:r>
              <a:rPr lang="en-IN" sz="2000" b="1" dirty="0">
                <a:solidFill>
                  <a:srgbClr val="92D050"/>
                </a:solidFill>
              </a:rPr>
              <a:t>episodic asthma</a:t>
            </a:r>
            <a:r>
              <a:rPr lang="en-IN" sz="2000" dirty="0"/>
              <a:t>: </a:t>
            </a:r>
            <a:endParaRPr lang="en-IN" sz="2000" dirty="0" smtClean="0"/>
          </a:p>
          <a:p>
            <a:pPr algn="just"/>
            <a:r>
              <a:rPr lang="en-IN" sz="2000" dirty="0" smtClean="0"/>
              <a:t> </a:t>
            </a:r>
          </a:p>
          <a:p>
            <a:pPr algn="just"/>
            <a:r>
              <a:rPr lang="en-IN" sz="2000" dirty="0" smtClean="0"/>
              <a:t>- Symptoms </a:t>
            </a:r>
            <a:r>
              <a:rPr lang="en-IN" sz="2000" dirty="0"/>
              <a:t>less than once daily: </a:t>
            </a:r>
            <a:endParaRPr lang="en-IN" sz="2000" dirty="0" smtClean="0"/>
          </a:p>
          <a:p>
            <a:pPr algn="just"/>
            <a:r>
              <a:rPr lang="en-IN" sz="2000" dirty="0" smtClean="0"/>
              <a:t>- Inhaled </a:t>
            </a:r>
            <a:r>
              <a:rPr lang="en-IN" sz="2000" dirty="0"/>
              <a:t>short acting </a:t>
            </a:r>
            <a:r>
              <a:rPr lang="el-GR" sz="2000" dirty="0"/>
              <a:t>β2 </a:t>
            </a:r>
            <a:r>
              <a:rPr lang="en-IN" sz="2000" dirty="0"/>
              <a:t>agonists at onset of each episode. </a:t>
            </a:r>
            <a:endParaRPr lang="en-IN" sz="2000" dirty="0" smtClean="0"/>
          </a:p>
          <a:p>
            <a:pPr algn="just"/>
            <a:endParaRPr lang="en-IN" sz="2000" dirty="0"/>
          </a:p>
          <a:p>
            <a:pPr algn="just"/>
            <a:r>
              <a:rPr lang="en-IN" sz="2000" dirty="0" smtClean="0">
                <a:solidFill>
                  <a:srgbClr val="92D050"/>
                </a:solidFill>
              </a:rPr>
              <a:t>2</a:t>
            </a:r>
            <a:r>
              <a:rPr lang="en-IN" sz="2000" dirty="0">
                <a:solidFill>
                  <a:srgbClr val="92D050"/>
                </a:solidFill>
              </a:rPr>
              <a:t>. Seasonal asthma</a:t>
            </a:r>
            <a:r>
              <a:rPr lang="en-IN" sz="2000" dirty="0"/>
              <a:t>: </a:t>
            </a:r>
            <a:endParaRPr lang="en-IN" sz="2000" dirty="0" smtClean="0"/>
          </a:p>
          <a:p>
            <a:pPr algn="just"/>
            <a:endParaRPr lang="en-IN" sz="2000" dirty="0" smtClean="0"/>
          </a:p>
          <a:p>
            <a:pPr algn="just"/>
            <a:r>
              <a:rPr lang="en-IN" sz="2000" dirty="0" smtClean="0"/>
              <a:t>- Regular </a:t>
            </a:r>
            <a:r>
              <a:rPr lang="en-IN" sz="2000" dirty="0" err="1"/>
              <a:t>cromoglycate</a:t>
            </a:r>
            <a:r>
              <a:rPr lang="en-IN" sz="2000" dirty="0"/>
              <a:t>/ low dose inhaled steroid (200-400 microgram/ day) </a:t>
            </a:r>
            <a:endParaRPr lang="en-IN" sz="2000" dirty="0" smtClean="0"/>
          </a:p>
          <a:p>
            <a:pPr algn="just"/>
            <a:endParaRPr lang="en-IN" sz="2000" dirty="0" smtClean="0">
              <a:solidFill>
                <a:srgbClr val="92D050"/>
              </a:solidFill>
            </a:endParaRPr>
          </a:p>
          <a:p>
            <a:pPr algn="just"/>
            <a:r>
              <a:rPr lang="en-IN" sz="2000" dirty="0" smtClean="0">
                <a:solidFill>
                  <a:srgbClr val="92D050"/>
                </a:solidFill>
              </a:rPr>
              <a:t>3</a:t>
            </a:r>
            <a:r>
              <a:rPr lang="en-IN" sz="2000" dirty="0">
                <a:solidFill>
                  <a:srgbClr val="92D050"/>
                </a:solidFill>
              </a:rPr>
              <a:t>. Mild chronic asthma with occasional exacerbation: </a:t>
            </a:r>
            <a:endParaRPr lang="en-IN" sz="2000" dirty="0" smtClean="0">
              <a:solidFill>
                <a:srgbClr val="92D050"/>
              </a:solidFill>
            </a:endParaRPr>
          </a:p>
          <a:p>
            <a:pPr marL="342900" indent="-342900" algn="just">
              <a:buFontTx/>
              <a:buChar char="-"/>
            </a:pPr>
            <a:r>
              <a:rPr lang="en-IN" sz="2000" dirty="0" smtClean="0"/>
              <a:t>Symptoms </a:t>
            </a:r>
            <a:r>
              <a:rPr lang="en-IN" sz="2000" dirty="0"/>
              <a:t>once daily: </a:t>
            </a:r>
            <a:endParaRPr lang="en-IN" sz="2000" dirty="0" smtClean="0"/>
          </a:p>
          <a:p>
            <a:pPr marL="342900" indent="-342900" algn="just">
              <a:buFontTx/>
              <a:buChar char="-"/>
            </a:pPr>
            <a:r>
              <a:rPr lang="en-IN" sz="2000" dirty="0" smtClean="0"/>
              <a:t>Inhaled </a:t>
            </a:r>
            <a:r>
              <a:rPr lang="en-IN" sz="2000" dirty="0"/>
              <a:t>low dose inhaled steroid + </a:t>
            </a:r>
            <a:r>
              <a:rPr lang="en-IN" sz="2000" dirty="0" err="1"/>
              <a:t>cromoglycate</a:t>
            </a:r>
            <a:r>
              <a:rPr lang="en-IN" sz="2000" dirty="0"/>
              <a:t>. </a:t>
            </a:r>
            <a:endParaRPr lang="en-IN" sz="2000" dirty="0" smtClean="0"/>
          </a:p>
          <a:p>
            <a:pPr algn="just"/>
            <a:endParaRPr lang="en-IN"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0580465"/>
      </p:ext>
    </p:extLst>
  </p:cSld>
  <p:clrMapOvr>
    <a:masterClrMapping/>
  </p:clrMapOvr>
  <mc:AlternateContent xmlns:mc="http://schemas.openxmlformats.org/markup-compatibility/2006" xmlns:p14="http://schemas.microsoft.com/office/powerpoint/2010/main">
    <mc:Choice Requires="p14">
      <p:transition spd="slow" p14:dur="2000" advTm="52825"/>
    </mc:Choice>
    <mc:Fallback xmlns="">
      <p:transition spd="slow" advTm="5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1124744"/>
            <a:ext cx="8208912" cy="4708981"/>
          </a:xfrm>
          <a:prstGeom prst="rect">
            <a:avLst/>
          </a:prstGeom>
          <a:noFill/>
        </p:spPr>
        <p:txBody>
          <a:bodyPr wrap="square" rtlCol="0">
            <a:spAutoFit/>
          </a:bodyPr>
          <a:lstStyle/>
          <a:p>
            <a:pPr algn="just"/>
            <a:r>
              <a:rPr lang="en-IN" sz="2000" dirty="0">
                <a:solidFill>
                  <a:srgbClr val="92D050"/>
                </a:solidFill>
              </a:rPr>
              <a:t>4. Moderate asthma with frequent exacerbation: </a:t>
            </a:r>
            <a:endParaRPr lang="en-IN" sz="2000" dirty="0" smtClean="0">
              <a:solidFill>
                <a:srgbClr val="92D050"/>
              </a:solidFill>
            </a:endParaRPr>
          </a:p>
          <a:p>
            <a:pPr algn="just"/>
            <a:endParaRPr lang="en-IN" sz="2000" dirty="0" smtClean="0"/>
          </a:p>
          <a:p>
            <a:pPr algn="just"/>
            <a:r>
              <a:rPr lang="en-IN" sz="2000" dirty="0" smtClean="0"/>
              <a:t>- Occurs&gt;1 </a:t>
            </a:r>
            <a:r>
              <a:rPr lang="en-IN" sz="2000" dirty="0"/>
              <a:t>daily</a:t>
            </a:r>
            <a:r>
              <a:rPr lang="en-IN" sz="2000" dirty="0" smtClean="0"/>
              <a:t>:</a:t>
            </a:r>
          </a:p>
          <a:p>
            <a:pPr algn="just"/>
            <a:endParaRPr lang="en-IN" sz="2000" dirty="0"/>
          </a:p>
          <a:p>
            <a:pPr algn="just"/>
            <a:r>
              <a:rPr lang="en-IN" sz="2000" dirty="0" smtClean="0"/>
              <a:t>- Increased </a:t>
            </a:r>
            <a:r>
              <a:rPr lang="en-IN" sz="2000" dirty="0"/>
              <a:t>dose of inhaled steroid ( </a:t>
            </a:r>
            <a:r>
              <a:rPr lang="en-IN" sz="2000" dirty="0" err="1"/>
              <a:t>upto</a:t>
            </a:r>
            <a:r>
              <a:rPr lang="en-IN" sz="2000" dirty="0"/>
              <a:t> 800 microgram/ day) + Inhaled long-acting </a:t>
            </a:r>
            <a:r>
              <a:rPr lang="el-GR" sz="2000" dirty="0"/>
              <a:t>β2 </a:t>
            </a:r>
            <a:r>
              <a:rPr lang="en-IN" sz="2000" dirty="0"/>
              <a:t>agonist</a:t>
            </a:r>
            <a:r>
              <a:rPr lang="en-IN" sz="2000" dirty="0" smtClean="0"/>
              <a:t>.</a:t>
            </a:r>
          </a:p>
          <a:p>
            <a:pPr algn="just"/>
            <a:r>
              <a:rPr lang="en-US" sz="2000" dirty="0" smtClean="0"/>
              <a:t> </a:t>
            </a:r>
          </a:p>
          <a:p>
            <a:pPr algn="just"/>
            <a:r>
              <a:rPr lang="en-US" sz="2000" dirty="0" smtClean="0">
                <a:solidFill>
                  <a:srgbClr val="92D050"/>
                </a:solidFill>
              </a:rPr>
              <a:t>5</a:t>
            </a:r>
            <a:r>
              <a:rPr lang="en-US" sz="2000" dirty="0">
                <a:solidFill>
                  <a:srgbClr val="92D050"/>
                </a:solidFill>
              </a:rPr>
              <a:t>. Severe asthma: </a:t>
            </a:r>
            <a:endParaRPr lang="en-US" sz="2000" dirty="0" smtClean="0">
              <a:solidFill>
                <a:srgbClr val="92D050"/>
              </a:solidFill>
            </a:endParaRPr>
          </a:p>
          <a:p>
            <a:pPr algn="just"/>
            <a:endParaRPr lang="en-US" sz="2000" dirty="0" smtClean="0"/>
          </a:p>
          <a:p>
            <a:pPr algn="just"/>
            <a:r>
              <a:rPr lang="en-US" sz="2000" dirty="0" smtClean="0"/>
              <a:t>- Continuous </a:t>
            </a:r>
            <a:r>
              <a:rPr lang="en-US" sz="2000" dirty="0"/>
              <a:t>symptoms: </a:t>
            </a:r>
            <a:endParaRPr lang="en-US" sz="2000" dirty="0" smtClean="0"/>
          </a:p>
          <a:p>
            <a:pPr algn="just"/>
            <a:endParaRPr lang="en-US" sz="2000" dirty="0" smtClean="0"/>
          </a:p>
          <a:p>
            <a:pPr algn="just"/>
            <a:r>
              <a:rPr lang="en-US" sz="2000" dirty="0" smtClean="0"/>
              <a:t>- Regular </a:t>
            </a:r>
            <a:r>
              <a:rPr lang="en-US" sz="2000" dirty="0"/>
              <a:t>high dose of inhaled steroid (2000 microgram/ day) + inhaled long-acting β2 agonist twice daily.</a:t>
            </a:r>
            <a:r>
              <a:rPr lang="en-IN" sz="2000" dirty="0"/>
              <a:t> </a:t>
            </a:r>
            <a:endParaRPr lang="en-IN" sz="2000" dirty="0" smtClean="0"/>
          </a:p>
          <a:p>
            <a:pPr algn="just"/>
            <a:endParaRPr lang="en-IN" sz="2000" dirty="0"/>
          </a:p>
          <a:p>
            <a:pPr algn="just"/>
            <a:r>
              <a:rPr lang="en-IN" sz="2000" dirty="0" smtClean="0"/>
              <a:t>6</a:t>
            </a:r>
            <a:r>
              <a:rPr lang="en-IN" sz="2000" dirty="0"/>
              <a:t>. Status </a:t>
            </a:r>
            <a:r>
              <a:rPr lang="en-IN" sz="2000" dirty="0" err="1"/>
              <a:t>asthmaticus</a:t>
            </a:r>
            <a:r>
              <a:rPr lang="en-IN" sz="2000"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7422098"/>
      </p:ext>
    </p:extLst>
  </p:cSld>
  <p:clrMapOvr>
    <a:masterClrMapping/>
  </p:clrMapOvr>
  <mc:AlternateContent xmlns:mc="http://schemas.openxmlformats.org/markup-compatibility/2006" xmlns:p14="http://schemas.microsoft.com/office/powerpoint/2010/main">
    <mc:Choice Requires="p14">
      <p:transition spd="slow" p14:dur="2000" advTm="59790"/>
    </mc:Choice>
    <mc:Fallback xmlns="">
      <p:transition spd="slow" advTm="5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196752"/>
            <a:ext cx="8496944" cy="5355312"/>
          </a:xfrm>
          <a:prstGeom prst="rect">
            <a:avLst/>
          </a:prstGeom>
          <a:noFill/>
        </p:spPr>
        <p:txBody>
          <a:bodyPr wrap="square" rtlCol="0">
            <a:spAutoFit/>
          </a:bodyPr>
          <a:lstStyle/>
          <a:p>
            <a:r>
              <a:rPr lang="en-IN" sz="2400" b="1" dirty="0">
                <a:solidFill>
                  <a:srgbClr val="FF0000"/>
                </a:solidFill>
              </a:rPr>
              <a:t> </a:t>
            </a:r>
            <a:r>
              <a:rPr lang="en-IN" sz="2400" b="1" dirty="0" smtClean="0">
                <a:solidFill>
                  <a:srgbClr val="FF0000"/>
                </a:solidFill>
              </a:rPr>
              <a:t>                          Status </a:t>
            </a:r>
            <a:r>
              <a:rPr lang="en-IN" sz="2400" b="1" dirty="0" err="1" smtClean="0">
                <a:solidFill>
                  <a:srgbClr val="FF0000"/>
                </a:solidFill>
              </a:rPr>
              <a:t>asthmaticus</a:t>
            </a:r>
            <a:endParaRPr lang="en-IN" dirty="0"/>
          </a:p>
          <a:p>
            <a:endParaRPr lang="en-IN" dirty="0" smtClean="0"/>
          </a:p>
          <a:p>
            <a:pPr marL="342900" indent="-342900" algn="just">
              <a:buAutoNum type="arabicPeriod"/>
            </a:pPr>
            <a:r>
              <a:rPr lang="en-IN" sz="2000" dirty="0" smtClean="0"/>
              <a:t>Hydrocortisone </a:t>
            </a:r>
            <a:r>
              <a:rPr lang="en-IN" sz="2000" dirty="0" err="1"/>
              <a:t>hemisuccinate</a:t>
            </a:r>
            <a:r>
              <a:rPr lang="en-IN" sz="2000" dirty="0"/>
              <a:t> (or any equivalent dose of glucocorticoid) 100 mg </a:t>
            </a:r>
            <a:r>
              <a:rPr lang="en-IN" sz="2000" dirty="0" err="1"/>
              <a:t>i.v</a:t>
            </a:r>
            <a:r>
              <a:rPr lang="en-IN" sz="2000" dirty="0"/>
              <a:t> followed by 100-200 mg 4-8 hourly infusion</a:t>
            </a:r>
            <a:r>
              <a:rPr lang="en-IN" sz="2000" dirty="0" smtClean="0"/>
              <a:t>.</a:t>
            </a:r>
          </a:p>
          <a:p>
            <a:pPr algn="just"/>
            <a:r>
              <a:rPr lang="en-IN" sz="2000" dirty="0" smtClean="0"/>
              <a:t> </a:t>
            </a:r>
          </a:p>
          <a:p>
            <a:pPr algn="just"/>
            <a:r>
              <a:rPr lang="en-IN" sz="2000" dirty="0" smtClean="0"/>
              <a:t>2. Nebulized </a:t>
            </a:r>
            <a:r>
              <a:rPr lang="en-IN" sz="2000" dirty="0"/>
              <a:t>salbutamol (2.5-5 mg) + Ipratropium bromide (.5mg) intermittent inhalation driven by O2</a:t>
            </a:r>
            <a:r>
              <a:rPr lang="en-IN" sz="2000" dirty="0" smtClean="0"/>
              <a:t>.</a:t>
            </a:r>
          </a:p>
          <a:p>
            <a:pPr algn="just"/>
            <a:r>
              <a:rPr lang="en-IN" sz="2000" dirty="0" smtClean="0"/>
              <a:t> </a:t>
            </a:r>
          </a:p>
          <a:p>
            <a:pPr algn="just"/>
            <a:r>
              <a:rPr lang="en-IN" sz="2000" dirty="0" smtClean="0"/>
              <a:t>3. High </a:t>
            </a:r>
            <a:r>
              <a:rPr lang="en-IN" sz="2000" dirty="0"/>
              <a:t>flow humidified oxygen </a:t>
            </a:r>
            <a:r>
              <a:rPr lang="en-IN" sz="2000" dirty="0" smtClean="0"/>
              <a:t>inhalation</a:t>
            </a:r>
            <a:endParaRPr lang="en-IN" sz="2000" dirty="0"/>
          </a:p>
          <a:p>
            <a:pPr algn="just"/>
            <a:endParaRPr lang="en-IN" sz="2000" dirty="0" smtClean="0"/>
          </a:p>
          <a:p>
            <a:pPr algn="just"/>
            <a:r>
              <a:rPr lang="en-US" sz="2000" dirty="0" smtClean="0"/>
              <a:t>4. Then </a:t>
            </a:r>
            <a:r>
              <a:rPr lang="en-US" sz="2000" dirty="0"/>
              <a:t>if needed</a:t>
            </a:r>
            <a:r>
              <a:rPr lang="en-US" sz="2000" dirty="0" smtClean="0"/>
              <a:t>,</a:t>
            </a:r>
          </a:p>
          <a:p>
            <a:pPr algn="just"/>
            <a:r>
              <a:rPr lang="en-US" sz="2000" dirty="0" smtClean="0"/>
              <a:t> </a:t>
            </a:r>
          </a:p>
          <a:p>
            <a:pPr marL="342900" indent="-342900" algn="just">
              <a:buFont typeface="Wingdings" pitchFamily="2" charset="2"/>
              <a:buChar char="Ø"/>
            </a:pPr>
            <a:r>
              <a:rPr lang="en-US" sz="2000" dirty="0" smtClean="0"/>
              <a:t> </a:t>
            </a:r>
            <a:r>
              <a:rPr lang="en-US" sz="2000" dirty="0" smtClean="0"/>
              <a:t>Salbutamol</a:t>
            </a:r>
            <a:r>
              <a:rPr lang="en-US" sz="2000" dirty="0"/>
              <a:t>/ </a:t>
            </a:r>
            <a:r>
              <a:rPr lang="en-US" sz="2000" dirty="0" err="1"/>
              <a:t>Terbutaline</a:t>
            </a:r>
            <a:r>
              <a:rPr lang="en-US" sz="2000" dirty="0"/>
              <a:t> .4 mg </a:t>
            </a:r>
            <a:r>
              <a:rPr lang="en-US" sz="2000" dirty="0" err="1"/>
              <a:t>i.m</a:t>
            </a:r>
            <a:r>
              <a:rPr lang="en-US" sz="2000" dirty="0"/>
              <a:t>/ </a:t>
            </a:r>
            <a:r>
              <a:rPr lang="en-US" sz="2000" dirty="0" err="1"/>
              <a:t>s.c.</a:t>
            </a:r>
            <a:r>
              <a:rPr lang="en-US" sz="2000" dirty="0"/>
              <a:t> </a:t>
            </a:r>
            <a:endParaRPr lang="en-US" sz="2000" dirty="0" smtClean="0"/>
          </a:p>
          <a:p>
            <a:pPr marL="342900" indent="-342900" algn="just">
              <a:buFont typeface="Wingdings" pitchFamily="2" charset="2"/>
              <a:buChar char="Ø"/>
            </a:pPr>
            <a:r>
              <a:rPr lang="en-US" sz="2000" dirty="0"/>
              <a:t> </a:t>
            </a:r>
            <a:r>
              <a:rPr lang="en-US" sz="2000" dirty="0" smtClean="0"/>
              <a:t>Inhalation </a:t>
            </a:r>
            <a:r>
              <a:rPr lang="en-US" sz="2000" dirty="0"/>
              <a:t>and mechanical ventilation. </a:t>
            </a:r>
            <a:endParaRPr lang="en-US" sz="2000" dirty="0" smtClean="0"/>
          </a:p>
          <a:p>
            <a:pPr marL="342900" indent="-342900" algn="just">
              <a:buFont typeface="Wingdings" pitchFamily="2" charset="2"/>
              <a:buChar char="Ø"/>
            </a:pPr>
            <a:r>
              <a:rPr lang="en-US" sz="2000" dirty="0" smtClean="0"/>
              <a:t> Treat </a:t>
            </a:r>
            <a:r>
              <a:rPr lang="en-US" sz="2000" dirty="0"/>
              <a:t>chest infection with extensive antibiotic </a:t>
            </a:r>
            <a:r>
              <a:rPr lang="en-US" sz="2000" dirty="0" smtClean="0"/>
              <a:t>therapy</a:t>
            </a:r>
          </a:p>
          <a:p>
            <a:pPr marL="285750" indent="-285750" algn="just">
              <a:buFont typeface="Wingdings" pitchFamily="2" charset="2"/>
              <a:buChar char="Ø"/>
            </a:pPr>
            <a:r>
              <a:rPr lang="en-US" dirty="0"/>
              <a:t> </a:t>
            </a:r>
            <a:r>
              <a:rPr lang="en-US" dirty="0" smtClean="0"/>
              <a:t> </a:t>
            </a:r>
            <a:r>
              <a:rPr lang="en-US" sz="2000" dirty="0" smtClean="0"/>
              <a:t>Correct </a:t>
            </a:r>
            <a:r>
              <a:rPr lang="en-US" sz="2000" dirty="0"/>
              <a:t>dehydration and acidosis with ( Normal saline + Sodium bicarbonate) infusion</a:t>
            </a:r>
            <a:r>
              <a:rPr lang="en-US" sz="2000" dirty="0" smtClean="0"/>
              <a:t>.</a:t>
            </a:r>
            <a:endParaRPr lang="en-IN"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6770429"/>
      </p:ext>
    </p:extLst>
  </p:cSld>
  <p:clrMapOvr>
    <a:masterClrMapping/>
  </p:clrMapOvr>
  <mc:AlternateContent xmlns:mc="http://schemas.openxmlformats.org/markup-compatibility/2006" xmlns:p14="http://schemas.microsoft.com/office/powerpoint/2010/main">
    <mc:Choice Requires="p14">
      <p:transition spd="slow" p14:dur="2000" advTm="78270"/>
    </mc:Choice>
    <mc:Fallback xmlns="">
      <p:transition spd="slow" advTm="7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2060848"/>
            <a:ext cx="5760640" cy="1107996"/>
          </a:xfrm>
          <a:prstGeom prst="rect">
            <a:avLst/>
          </a:prstGeom>
          <a:noFill/>
        </p:spPr>
        <p:txBody>
          <a:bodyPr wrap="square" rtlCol="0">
            <a:spAutoFit/>
          </a:bodyPr>
          <a:lstStyle/>
          <a:p>
            <a:r>
              <a:rPr lang="en-US" sz="6600" b="1" dirty="0" smtClean="0">
                <a:solidFill>
                  <a:srgbClr val="FF0000"/>
                </a:solidFill>
                <a:latin typeface="Algerian" pitchFamily="82" charset="0"/>
              </a:rPr>
              <a:t>THANK YOU</a:t>
            </a:r>
            <a:endParaRPr lang="en-IN" sz="6600" b="1" dirty="0">
              <a:solidFill>
                <a:srgbClr val="FF0000"/>
              </a:solidFill>
              <a:latin typeface="Algerian" pitchFamily="82"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1634892"/>
      </p:ext>
    </p:extLst>
  </p:cSld>
  <p:clrMapOvr>
    <a:masterClrMapping/>
  </p:clrMapOvr>
  <mc:AlternateContent xmlns:mc="http://schemas.openxmlformats.org/markup-compatibility/2006" xmlns:p14="http://schemas.microsoft.com/office/powerpoint/2010/main">
    <mc:Choice Requires="p14">
      <p:transition spd="slow" p14:dur="2000" advTm="5296"/>
    </mc:Choice>
    <mc:Fallback xmlns="">
      <p:transition spd="slow" advTm="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2551" y="2122796"/>
            <a:ext cx="7097801" cy="2923877"/>
          </a:xfrm>
          <a:prstGeom prst="rect">
            <a:avLst/>
          </a:prstGeom>
          <a:noFill/>
        </p:spPr>
        <p:txBody>
          <a:bodyPr wrap="square" rtlCol="0">
            <a:spAutoFit/>
          </a:bodyPr>
          <a:lstStyle/>
          <a:p>
            <a:pPr algn="just"/>
            <a:r>
              <a:rPr lang="en-US" sz="2000" dirty="0"/>
              <a:t>Mast cells (present in lungs) and inflammatory cells recruited as a result of the initial reaction produce a multitude of </a:t>
            </a:r>
            <a:r>
              <a:rPr lang="en-US" sz="2000" dirty="0" smtClean="0"/>
              <a:t>mediators.</a:t>
            </a:r>
          </a:p>
          <a:p>
            <a:pPr algn="just"/>
            <a:endParaRPr lang="en-US" sz="2000" b="1" dirty="0" smtClean="0"/>
          </a:p>
          <a:p>
            <a:pPr algn="just"/>
            <a:r>
              <a:rPr lang="en-US" sz="2400" b="1" dirty="0" smtClean="0">
                <a:solidFill>
                  <a:srgbClr val="C00000"/>
                </a:solidFill>
                <a:latin typeface="Bahnschrift SemiLight SemiConde" pitchFamily="34" charset="0"/>
              </a:rPr>
              <a:t>These </a:t>
            </a:r>
            <a:r>
              <a:rPr lang="en-US" sz="2400" b="1" dirty="0">
                <a:solidFill>
                  <a:srgbClr val="C00000"/>
                </a:solidFill>
                <a:latin typeface="Bahnschrift SemiLight SemiConde" pitchFamily="34" charset="0"/>
              </a:rPr>
              <a:t>mediators </a:t>
            </a:r>
            <a:r>
              <a:rPr lang="en-US" sz="2400" b="1" dirty="0" smtClean="0">
                <a:solidFill>
                  <a:srgbClr val="C00000"/>
                </a:solidFill>
                <a:latin typeface="Bahnschrift SemiLight SemiConde" pitchFamily="34" charset="0"/>
              </a:rPr>
              <a:t> </a:t>
            </a:r>
            <a:endParaRPr lang="en-US" sz="2400" b="1" dirty="0" smtClean="0">
              <a:solidFill>
                <a:srgbClr val="C00000"/>
              </a:solidFill>
              <a:latin typeface="Bahnschrift SemiLight SemiConde" pitchFamily="34" charset="0"/>
            </a:endParaRPr>
          </a:p>
          <a:p>
            <a:pPr marL="457200" indent="-457200" algn="just">
              <a:buFont typeface="+mj-lt"/>
              <a:buAutoNum type="arabicPeriod"/>
            </a:pPr>
            <a:r>
              <a:rPr lang="en-US" sz="2000" dirty="0" smtClean="0"/>
              <a:t>constrict </a:t>
            </a:r>
            <a:r>
              <a:rPr lang="en-US" sz="2000" dirty="0"/>
              <a:t>bronchial smooth muscle, </a:t>
            </a:r>
            <a:endParaRPr lang="en-US" sz="2000" dirty="0" smtClean="0"/>
          </a:p>
          <a:p>
            <a:pPr marL="457200" indent="-457200" algn="just">
              <a:buFont typeface="+mj-lt"/>
              <a:buAutoNum type="arabicPeriod"/>
            </a:pPr>
            <a:r>
              <a:rPr lang="en-US" sz="2000" dirty="0" smtClean="0"/>
              <a:t>cause </a:t>
            </a:r>
            <a:r>
              <a:rPr lang="en-US" sz="2000" dirty="0"/>
              <a:t>mucosal edema, </a:t>
            </a:r>
            <a:endParaRPr lang="en-US" sz="2000" dirty="0" smtClean="0"/>
          </a:p>
          <a:p>
            <a:pPr marL="457200" indent="-457200" algn="just">
              <a:buFont typeface="+mj-lt"/>
              <a:buAutoNum type="arabicPeriod"/>
            </a:pPr>
            <a:r>
              <a:rPr lang="en-US" sz="2000" dirty="0" smtClean="0"/>
              <a:t>hyperemia </a:t>
            </a:r>
            <a:r>
              <a:rPr lang="en-US" sz="2000" dirty="0"/>
              <a:t>and </a:t>
            </a:r>
            <a:endParaRPr lang="en-US" sz="2000" dirty="0" smtClean="0"/>
          </a:p>
          <a:p>
            <a:pPr marL="457200" indent="-457200" algn="just">
              <a:buFont typeface="+mj-lt"/>
              <a:buAutoNum type="arabicPeriod"/>
            </a:pPr>
            <a:r>
              <a:rPr lang="en-US" sz="2000" dirty="0" smtClean="0"/>
              <a:t>produce </a:t>
            </a:r>
            <a:r>
              <a:rPr lang="en-US" sz="2000" dirty="0"/>
              <a:t>viscid secretions, </a:t>
            </a:r>
            <a:endParaRPr lang="en-US" sz="2000" dirty="0" smtClean="0"/>
          </a:p>
          <a:p>
            <a:pPr algn="just"/>
            <a:r>
              <a:rPr lang="en-US" sz="2000" dirty="0" smtClean="0"/>
              <a:t>all </a:t>
            </a:r>
            <a:r>
              <a:rPr lang="en-US" sz="2000" dirty="0"/>
              <a:t>resulting in reversible airway obstruction</a:t>
            </a:r>
            <a:endParaRPr lang="en-IN"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1791420"/>
      </p:ext>
    </p:extLst>
  </p:cSld>
  <p:clrMapOvr>
    <a:masterClrMapping/>
  </p:clrMapOvr>
  <mc:AlternateContent xmlns:mc="http://schemas.openxmlformats.org/markup-compatibility/2006" xmlns:p14="http://schemas.microsoft.com/office/powerpoint/2010/main">
    <mc:Choice Requires="p14">
      <p:transition spd="slow" p14:dur="2000" advTm="35588"/>
    </mc:Choice>
    <mc:Fallback xmlns="">
      <p:transition spd="slow" advTm="3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1412776"/>
            <a:ext cx="8136904" cy="5324535"/>
          </a:xfrm>
          <a:prstGeom prst="rect">
            <a:avLst/>
          </a:prstGeom>
          <a:noFill/>
        </p:spPr>
        <p:txBody>
          <a:bodyPr wrap="square" rtlCol="0">
            <a:spAutoFit/>
          </a:bodyPr>
          <a:lstStyle/>
          <a:p>
            <a:r>
              <a:rPr lang="en-US" sz="2000" b="1" dirty="0" smtClean="0"/>
              <a:t>APPROACHES TO TREAT BRONCHIAL ASTHMA</a:t>
            </a:r>
            <a:endParaRPr lang="en-IN" sz="2000" b="1" dirty="0" smtClean="0"/>
          </a:p>
          <a:p>
            <a:pPr algn="just"/>
            <a:r>
              <a:rPr lang="en-IN" sz="2000" dirty="0" smtClean="0"/>
              <a:t>1</a:t>
            </a:r>
            <a:r>
              <a:rPr lang="en-IN" sz="2000" dirty="0" smtClean="0">
                <a:solidFill>
                  <a:srgbClr val="FF0000"/>
                </a:solidFill>
              </a:rPr>
              <a:t>. Prevention </a:t>
            </a:r>
            <a:r>
              <a:rPr lang="en-IN" sz="2000" dirty="0">
                <a:solidFill>
                  <a:srgbClr val="FF0000"/>
                </a:solidFill>
              </a:rPr>
              <a:t>of AG:AB reaction</a:t>
            </a:r>
            <a:r>
              <a:rPr lang="en-IN" sz="2000" dirty="0"/>
              <a:t>—avoidance of antigen, </a:t>
            </a:r>
            <a:r>
              <a:rPr lang="en-IN" sz="2000" dirty="0" err="1" smtClean="0"/>
              <a:t>hyposensitization</a:t>
            </a:r>
            <a:r>
              <a:rPr lang="en-IN" sz="2000" dirty="0" smtClean="0"/>
              <a:t> </a:t>
            </a:r>
          </a:p>
          <a:p>
            <a:pPr algn="just"/>
            <a:endParaRPr lang="en-IN" sz="2000" dirty="0" smtClean="0"/>
          </a:p>
          <a:p>
            <a:pPr algn="just"/>
            <a:r>
              <a:rPr lang="en-IN" sz="2000" dirty="0" smtClean="0"/>
              <a:t>2</a:t>
            </a:r>
            <a:r>
              <a:rPr lang="en-IN" sz="2000" dirty="0">
                <a:solidFill>
                  <a:srgbClr val="FF0000"/>
                </a:solidFill>
              </a:rPr>
              <a:t>. Neutralization of </a:t>
            </a:r>
            <a:r>
              <a:rPr lang="en-IN" sz="2000" dirty="0" err="1">
                <a:solidFill>
                  <a:srgbClr val="FF0000"/>
                </a:solidFill>
              </a:rPr>
              <a:t>IgE</a:t>
            </a:r>
            <a:r>
              <a:rPr lang="en-IN" sz="2000" dirty="0">
                <a:solidFill>
                  <a:srgbClr val="FF0000"/>
                </a:solidFill>
              </a:rPr>
              <a:t> (</a:t>
            </a:r>
            <a:r>
              <a:rPr lang="en-IN" sz="2000" dirty="0" err="1">
                <a:solidFill>
                  <a:srgbClr val="FF0000"/>
                </a:solidFill>
              </a:rPr>
              <a:t>reaginic</a:t>
            </a:r>
            <a:r>
              <a:rPr lang="en-IN" sz="2000" dirty="0">
                <a:solidFill>
                  <a:srgbClr val="FF0000"/>
                </a:solidFill>
              </a:rPr>
              <a:t> antibody)</a:t>
            </a:r>
            <a:r>
              <a:rPr lang="en-IN" sz="2000" dirty="0"/>
              <a:t>— </a:t>
            </a:r>
            <a:r>
              <a:rPr lang="en-IN" sz="2000" dirty="0" err="1"/>
              <a:t>Omalizumab</a:t>
            </a:r>
            <a:r>
              <a:rPr lang="en-IN" sz="2000" dirty="0"/>
              <a:t>. </a:t>
            </a:r>
            <a:endParaRPr lang="en-IN" sz="2000" dirty="0" smtClean="0"/>
          </a:p>
          <a:p>
            <a:pPr algn="just"/>
            <a:endParaRPr lang="en-IN" sz="2000" dirty="0" smtClean="0"/>
          </a:p>
          <a:p>
            <a:pPr algn="just"/>
            <a:r>
              <a:rPr lang="en-IN" sz="2000" dirty="0" smtClean="0"/>
              <a:t>3</a:t>
            </a:r>
            <a:r>
              <a:rPr lang="en-IN" sz="2000" dirty="0" smtClean="0">
                <a:solidFill>
                  <a:srgbClr val="FF0000"/>
                </a:solidFill>
              </a:rPr>
              <a:t>.Suppression </a:t>
            </a:r>
            <a:r>
              <a:rPr lang="en-IN" sz="2000" dirty="0">
                <a:solidFill>
                  <a:srgbClr val="FF0000"/>
                </a:solidFill>
              </a:rPr>
              <a:t>of inflammation and bronchial </a:t>
            </a:r>
            <a:r>
              <a:rPr lang="en-IN" sz="2000" dirty="0" err="1" smtClean="0">
                <a:solidFill>
                  <a:srgbClr val="FF0000"/>
                </a:solidFill>
              </a:rPr>
              <a:t>hyperreactivity</a:t>
            </a:r>
            <a:r>
              <a:rPr lang="en-IN" sz="2000" dirty="0" smtClean="0">
                <a:solidFill>
                  <a:srgbClr val="FF0000"/>
                </a:solidFill>
              </a:rPr>
              <a:t> </a:t>
            </a:r>
            <a:r>
              <a:rPr lang="en-IN" sz="2000" dirty="0" smtClean="0"/>
              <a:t>—</a:t>
            </a:r>
            <a:r>
              <a:rPr lang="en-IN" sz="2000" dirty="0"/>
              <a:t>corticosteroids. </a:t>
            </a:r>
            <a:endParaRPr lang="en-IN" sz="2000" dirty="0" smtClean="0"/>
          </a:p>
          <a:p>
            <a:pPr algn="just"/>
            <a:endParaRPr lang="en-IN" sz="2000" dirty="0" smtClean="0"/>
          </a:p>
          <a:p>
            <a:pPr algn="just"/>
            <a:r>
              <a:rPr lang="en-IN" sz="2000" dirty="0" smtClean="0"/>
              <a:t>4</a:t>
            </a:r>
            <a:r>
              <a:rPr lang="en-IN" sz="2000" dirty="0">
                <a:solidFill>
                  <a:srgbClr val="FF0000"/>
                </a:solidFill>
              </a:rPr>
              <a:t>. Prevention of release of mediators</a:t>
            </a:r>
            <a:r>
              <a:rPr lang="en-IN" sz="2000" dirty="0"/>
              <a:t>—mast cell stabilizers. </a:t>
            </a:r>
            <a:endParaRPr lang="en-IN" sz="2000" dirty="0" smtClean="0"/>
          </a:p>
          <a:p>
            <a:pPr algn="just"/>
            <a:endParaRPr lang="en-IN" sz="2000" dirty="0" smtClean="0"/>
          </a:p>
          <a:p>
            <a:pPr algn="just"/>
            <a:r>
              <a:rPr lang="en-IN" sz="2000" dirty="0" smtClean="0"/>
              <a:t>5.</a:t>
            </a:r>
            <a:r>
              <a:rPr lang="en-IN" sz="2000" dirty="0" smtClean="0">
                <a:solidFill>
                  <a:srgbClr val="FF0000"/>
                </a:solidFill>
              </a:rPr>
              <a:t>Antagonism </a:t>
            </a:r>
            <a:r>
              <a:rPr lang="en-IN" sz="2000" dirty="0">
                <a:solidFill>
                  <a:srgbClr val="FF0000"/>
                </a:solidFill>
              </a:rPr>
              <a:t>of released mediators</a:t>
            </a:r>
            <a:r>
              <a:rPr lang="en-IN" sz="2000" dirty="0"/>
              <a:t>—leukotriene antagonists, antihistamines, PAF antagonists. </a:t>
            </a:r>
            <a:endParaRPr lang="en-IN" sz="2000" dirty="0" smtClean="0"/>
          </a:p>
          <a:p>
            <a:pPr algn="just"/>
            <a:endParaRPr lang="en-IN" sz="2000" dirty="0" smtClean="0"/>
          </a:p>
          <a:p>
            <a:pPr algn="just"/>
            <a:r>
              <a:rPr lang="en-IN" sz="2000" dirty="0" smtClean="0"/>
              <a:t>6</a:t>
            </a:r>
            <a:r>
              <a:rPr lang="en-IN" sz="2000" dirty="0"/>
              <a:t>. </a:t>
            </a:r>
            <a:r>
              <a:rPr lang="en-IN" sz="2000" dirty="0">
                <a:solidFill>
                  <a:srgbClr val="FF0000"/>
                </a:solidFill>
              </a:rPr>
              <a:t>Blockade of constrictor neurotransmitter</a:t>
            </a:r>
            <a:r>
              <a:rPr lang="en-IN" sz="2000" dirty="0"/>
              <a:t>— </a:t>
            </a:r>
            <a:r>
              <a:rPr lang="en-IN" sz="2000" dirty="0" err="1"/>
              <a:t>anticholinergics</a:t>
            </a:r>
            <a:r>
              <a:rPr lang="en-IN" sz="2000" dirty="0"/>
              <a:t>. </a:t>
            </a:r>
            <a:endParaRPr lang="en-IN" sz="2000" dirty="0" smtClean="0"/>
          </a:p>
          <a:p>
            <a:pPr algn="just"/>
            <a:endParaRPr lang="en-IN" sz="2000" dirty="0" smtClean="0"/>
          </a:p>
          <a:p>
            <a:pPr algn="just"/>
            <a:r>
              <a:rPr lang="en-IN" sz="2000" dirty="0" smtClean="0"/>
              <a:t>7</a:t>
            </a:r>
            <a:r>
              <a:rPr lang="en-IN" sz="2000" dirty="0">
                <a:solidFill>
                  <a:srgbClr val="FF0000"/>
                </a:solidFill>
              </a:rPr>
              <a:t>. Mimicking dilator neurotransmitter—</a:t>
            </a:r>
            <a:r>
              <a:rPr lang="en-IN" sz="2000" dirty="0" err="1"/>
              <a:t>sympathomimetics</a:t>
            </a:r>
            <a:r>
              <a:rPr lang="en-IN" sz="2000" dirty="0"/>
              <a:t>. </a:t>
            </a:r>
            <a:endParaRPr lang="en-IN" sz="2000" dirty="0" smtClean="0"/>
          </a:p>
          <a:p>
            <a:pPr algn="just"/>
            <a:r>
              <a:rPr lang="en-IN" sz="2000" dirty="0" smtClean="0"/>
              <a:t>8</a:t>
            </a:r>
            <a:r>
              <a:rPr lang="en-IN" sz="2000" dirty="0"/>
              <a:t>.</a:t>
            </a:r>
            <a:r>
              <a:rPr lang="en-IN" sz="2000" dirty="0">
                <a:solidFill>
                  <a:srgbClr val="FF0000"/>
                </a:solidFill>
              </a:rPr>
              <a:t> Directly acting bronchodilators</a:t>
            </a:r>
            <a:r>
              <a:rPr lang="en-IN" sz="2000" dirty="0"/>
              <a:t>—</a:t>
            </a:r>
            <a:r>
              <a:rPr lang="en-IN" sz="2000" dirty="0" err="1"/>
              <a:t>methylxanthines</a:t>
            </a:r>
            <a:r>
              <a:rPr lang="en-IN" dirty="0"/>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2453016"/>
      </p:ext>
    </p:extLst>
  </p:cSld>
  <p:clrMapOvr>
    <a:masterClrMapping/>
  </p:clrMapOvr>
  <mc:AlternateContent xmlns:mc="http://schemas.openxmlformats.org/markup-compatibility/2006" xmlns:p14="http://schemas.microsoft.com/office/powerpoint/2010/main">
    <mc:Choice Requires="p14">
      <p:transition spd="slow" p14:dur="2000" advTm="96447"/>
    </mc:Choice>
    <mc:Fallback xmlns="">
      <p:transition spd="slow" advTm="9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836712"/>
            <a:ext cx="7632848" cy="5324535"/>
          </a:xfrm>
          <a:prstGeom prst="rect">
            <a:avLst/>
          </a:prstGeom>
          <a:noFill/>
        </p:spPr>
        <p:txBody>
          <a:bodyPr wrap="square" rtlCol="0">
            <a:spAutoFit/>
          </a:bodyPr>
          <a:lstStyle/>
          <a:p>
            <a:r>
              <a:rPr lang="en-IN" dirty="0" smtClean="0"/>
              <a:t>                                               </a:t>
            </a:r>
            <a:r>
              <a:rPr lang="en-IN" sz="2000" b="1" dirty="0" smtClean="0"/>
              <a:t>CLASSIFICATION</a:t>
            </a:r>
            <a:r>
              <a:rPr lang="en-IN" dirty="0" smtClean="0"/>
              <a:t> </a:t>
            </a:r>
          </a:p>
          <a:p>
            <a:pPr marL="514350" indent="-514350" algn="just">
              <a:buAutoNum type="romanUcPeriod"/>
            </a:pPr>
            <a:r>
              <a:rPr lang="en-IN" sz="2000" dirty="0" smtClean="0">
                <a:solidFill>
                  <a:srgbClr val="FF0000"/>
                </a:solidFill>
              </a:rPr>
              <a:t>Bronchodilators </a:t>
            </a:r>
          </a:p>
          <a:p>
            <a:pPr marL="457200" indent="-457200" algn="just">
              <a:buAutoNum type="alphaUcPeriod"/>
            </a:pPr>
            <a:r>
              <a:rPr lang="el-GR" sz="2000" dirty="0" smtClean="0">
                <a:solidFill>
                  <a:srgbClr val="00B050"/>
                </a:solidFill>
              </a:rPr>
              <a:t>β2 </a:t>
            </a:r>
            <a:r>
              <a:rPr lang="en-IN" sz="2000" dirty="0" err="1">
                <a:solidFill>
                  <a:srgbClr val="00B050"/>
                </a:solidFill>
              </a:rPr>
              <a:t>Sympathomimetics</a:t>
            </a:r>
            <a:r>
              <a:rPr lang="en-IN" sz="2000" dirty="0">
                <a:solidFill>
                  <a:srgbClr val="00B050"/>
                </a:solidFill>
              </a:rPr>
              <a:t>: </a:t>
            </a:r>
            <a:r>
              <a:rPr lang="en-IN" sz="2000" dirty="0"/>
              <a:t>Salbutamol, </a:t>
            </a:r>
            <a:r>
              <a:rPr lang="en-IN" sz="2000" dirty="0" err="1"/>
              <a:t>Terbutaline</a:t>
            </a:r>
            <a:r>
              <a:rPr lang="en-IN" sz="2000" dirty="0"/>
              <a:t>, </a:t>
            </a:r>
            <a:r>
              <a:rPr lang="en-IN" sz="2000" dirty="0" err="1"/>
              <a:t>Bambuterol</a:t>
            </a:r>
            <a:r>
              <a:rPr lang="en-IN" sz="2000" dirty="0"/>
              <a:t>, </a:t>
            </a:r>
            <a:r>
              <a:rPr lang="en-IN" sz="2000" dirty="0" err="1"/>
              <a:t>Salmeterol</a:t>
            </a:r>
            <a:r>
              <a:rPr lang="en-IN" sz="2000" dirty="0"/>
              <a:t>, </a:t>
            </a:r>
            <a:r>
              <a:rPr lang="en-IN" sz="2000" dirty="0" err="1"/>
              <a:t>Formoterol</a:t>
            </a:r>
            <a:r>
              <a:rPr lang="en-IN" sz="2000" dirty="0"/>
              <a:t>, Ephedrine. </a:t>
            </a:r>
            <a:endParaRPr lang="en-IN" sz="2000" dirty="0" smtClean="0"/>
          </a:p>
          <a:p>
            <a:pPr algn="just"/>
            <a:r>
              <a:rPr lang="en-IN" sz="2000" dirty="0" smtClean="0">
                <a:solidFill>
                  <a:srgbClr val="00B050"/>
                </a:solidFill>
              </a:rPr>
              <a:t>B</a:t>
            </a:r>
            <a:r>
              <a:rPr lang="en-IN" sz="2000" dirty="0">
                <a:solidFill>
                  <a:srgbClr val="00B050"/>
                </a:solidFill>
              </a:rPr>
              <a:t>. </a:t>
            </a:r>
            <a:r>
              <a:rPr lang="en-IN" sz="2000" dirty="0" err="1">
                <a:solidFill>
                  <a:srgbClr val="00B050"/>
                </a:solidFill>
              </a:rPr>
              <a:t>Methylxanthines</a:t>
            </a:r>
            <a:r>
              <a:rPr lang="en-IN" sz="2000" dirty="0"/>
              <a:t>: Theophylline (anhydrous), Aminophylline, Choline </a:t>
            </a:r>
            <a:r>
              <a:rPr lang="en-IN" sz="2000" dirty="0" err="1"/>
              <a:t>theophyllinate</a:t>
            </a:r>
            <a:r>
              <a:rPr lang="en-IN" sz="2000" dirty="0"/>
              <a:t>, </a:t>
            </a:r>
            <a:r>
              <a:rPr lang="en-IN" sz="2000" dirty="0" err="1"/>
              <a:t>Hydroxyethyl</a:t>
            </a:r>
            <a:r>
              <a:rPr lang="en-IN" sz="2000" dirty="0"/>
              <a:t> theophylline, Theophylline </a:t>
            </a:r>
            <a:r>
              <a:rPr lang="en-IN" sz="2000" dirty="0" err="1"/>
              <a:t>ethanolate</a:t>
            </a:r>
            <a:r>
              <a:rPr lang="en-IN" sz="2000" dirty="0"/>
              <a:t> of </a:t>
            </a:r>
            <a:r>
              <a:rPr lang="en-IN" sz="2000" dirty="0" err="1"/>
              <a:t>piperazine</a:t>
            </a:r>
            <a:r>
              <a:rPr lang="en-IN" sz="2000" dirty="0"/>
              <a:t>, </a:t>
            </a:r>
            <a:r>
              <a:rPr lang="en-IN" sz="2000" dirty="0" err="1"/>
              <a:t>Doxophylline</a:t>
            </a:r>
            <a:r>
              <a:rPr lang="en-IN" sz="2000" dirty="0"/>
              <a:t>. </a:t>
            </a:r>
            <a:endParaRPr lang="en-IN" sz="2000" dirty="0" smtClean="0"/>
          </a:p>
          <a:p>
            <a:pPr algn="just"/>
            <a:r>
              <a:rPr lang="en-IN" sz="2000" dirty="0" smtClean="0">
                <a:solidFill>
                  <a:srgbClr val="00B050"/>
                </a:solidFill>
              </a:rPr>
              <a:t>C</a:t>
            </a:r>
            <a:r>
              <a:rPr lang="en-IN" sz="2000" dirty="0">
                <a:solidFill>
                  <a:srgbClr val="00B050"/>
                </a:solidFill>
              </a:rPr>
              <a:t>. </a:t>
            </a:r>
            <a:r>
              <a:rPr lang="en-IN" sz="2000" dirty="0" err="1">
                <a:solidFill>
                  <a:srgbClr val="00B050"/>
                </a:solidFill>
              </a:rPr>
              <a:t>Anticholinergics</a:t>
            </a:r>
            <a:r>
              <a:rPr lang="en-IN" sz="2000" dirty="0"/>
              <a:t>: Ipratropium bromide, </a:t>
            </a:r>
            <a:r>
              <a:rPr lang="en-IN" sz="2000" dirty="0" err="1"/>
              <a:t>Tiotropium</a:t>
            </a:r>
            <a:r>
              <a:rPr lang="en-IN" sz="2000" dirty="0"/>
              <a:t> bromide. </a:t>
            </a:r>
            <a:endParaRPr lang="en-IN" sz="2000" dirty="0" smtClean="0"/>
          </a:p>
          <a:p>
            <a:pPr algn="just"/>
            <a:r>
              <a:rPr lang="en-IN" sz="2000" dirty="0" smtClean="0">
                <a:solidFill>
                  <a:srgbClr val="FF0000"/>
                </a:solidFill>
              </a:rPr>
              <a:t>II</a:t>
            </a:r>
            <a:r>
              <a:rPr lang="en-IN" sz="2000" dirty="0">
                <a:solidFill>
                  <a:srgbClr val="FF0000"/>
                </a:solidFill>
              </a:rPr>
              <a:t>. Leukotriene </a:t>
            </a:r>
            <a:r>
              <a:rPr lang="en-IN" sz="2000" dirty="0" smtClean="0">
                <a:solidFill>
                  <a:srgbClr val="FF0000"/>
                </a:solidFill>
              </a:rPr>
              <a:t>antagonist</a:t>
            </a:r>
          </a:p>
          <a:p>
            <a:pPr algn="just"/>
            <a:r>
              <a:rPr lang="en-IN" sz="2000" dirty="0" err="1"/>
              <a:t>Montelukast</a:t>
            </a:r>
            <a:r>
              <a:rPr lang="en-IN" sz="2000" dirty="0"/>
              <a:t>, </a:t>
            </a:r>
            <a:r>
              <a:rPr lang="en-IN" sz="2000" dirty="0" err="1"/>
              <a:t>Zafirlukast</a:t>
            </a:r>
            <a:r>
              <a:rPr lang="en-IN" sz="2000" dirty="0"/>
              <a:t>. </a:t>
            </a:r>
            <a:endParaRPr lang="en-IN" sz="2000" dirty="0" smtClean="0">
              <a:solidFill>
                <a:srgbClr val="FF0000"/>
              </a:solidFill>
            </a:endParaRPr>
          </a:p>
          <a:p>
            <a:pPr algn="just"/>
            <a:r>
              <a:rPr lang="en-IN" sz="2000" dirty="0" smtClean="0">
                <a:solidFill>
                  <a:srgbClr val="FF0000"/>
                </a:solidFill>
              </a:rPr>
              <a:t>III</a:t>
            </a:r>
            <a:r>
              <a:rPr lang="en-IN" sz="2000" dirty="0">
                <a:solidFill>
                  <a:srgbClr val="FF0000"/>
                </a:solidFill>
              </a:rPr>
              <a:t>. Mast cell stabilizers </a:t>
            </a:r>
            <a:r>
              <a:rPr lang="en-IN" sz="2000" dirty="0"/>
              <a:t>Sodium </a:t>
            </a:r>
            <a:r>
              <a:rPr lang="en-IN" sz="2000" dirty="0" err="1"/>
              <a:t>cromoglycate</a:t>
            </a:r>
            <a:r>
              <a:rPr lang="en-IN" sz="2000" dirty="0"/>
              <a:t>, </a:t>
            </a:r>
            <a:r>
              <a:rPr lang="en-IN" sz="2000" dirty="0" err="1"/>
              <a:t>Ketotifen</a:t>
            </a:r>
            <a:r>
              <a:rPr lang="en-IN" sz="2000" dirty="0"/>
              <a:t>. </a:t>
            </a:r>
            <a:endParaRPr lang="en-IN" sz="2000" dirty="0" smtClean="0"/>
          </a:p>
          <a:p>
            <a:pPr algn="just"/>
            <a:r>
              <a:rPr lang="en-IN" sz="2000" dirty="0" smtClean="0">
                <a:solidFill>
                  <a:srgbClr val="FF0000"/>
                </a:solidFill>
              </a:rPr>
              <a:t>IV</a:t>
            </a:r>
            <a:r>
              <a:rPr lang="en-IN" sz="2000" dirty="0">
                <a:solidFill>
                  <a:srgbClr val="FF0000"/>
                </a:solidFill>
              </a:rPr>
              <a:t>. Corticosteroids </a:t>
            </a:r>
            <a:endParaRPr lang="en-IN" sz="2000" dirty="0" smtClean="0">
              <a:solidFill>
                <a:srgbClr val="FF0000"/>
              </a:solidFill>
            </a:endParaRPr>
          </a:p>
          <a:p>
            <a:pPr marL="457200" indent="-457200" algn="just">
              <a:buAutoNum type="alphaUcPeriod"/>
            </a:pPr>
            <a:r>
              <a:rPr lang="en-IN" sz="2000" dirty="0" smtClean="0">
                <a:solidFill>
                  <a:srgbClr val="00B050"/>
                </a:solidFill>
              </a:rPr>
              <a:t>Systemic</a:t>
            </a:r>
            <a:r>
              <a:rPr lang="en-IN" sz="2000" dirty="0">
                <a:solidFill>
                  <a:srgbClr val="00B050"/>
                </a:solidFill>
              </a:rPr>
              <a:t>: </a:t>
            </a:r>
            <a:r>
              <a:rPr lang="en-IN" sz="2000" dirty="0"/>
              <a:t>Hydrocortisone, Prednisolone and others. </a:t>
            </a:r>
            <a:endParaRPr lang="en-IN" sz="2000" dirty="0" smtClean="0"/>
          </a:p>
          <a:p>
            <a:pPr algn="just"/>
            <a:r>
              <a:rPr lang="en-IN" sz="2000" dirty="0" smtClean="0">
                <a:solidFill>
                  <a:srgbClr val="00B050"/>
                </a:solidFill>
              </a:rPr>
              <a:t>B</a:t>
            </a:r>
            <a:r>
              <a:rPr lang="en-IN" sz="2000" dirty="0">
                <a:solidFill>
                  <a:srgbClr val="00B050"/>
                </a:solidFill>
              </a:rPr>
              <a:t>. Inhalational</a:t>
            </a:r>
            <a:r>
              <a:rPr lang="en-IN" sz="2000" dirty="0"/>
              <a:t>: </a:t>
            </a:r>
            <a:r>
              <a:rPr lang="en-IN" sz="2000" dirty="0" err="1"/>
              <a:t>Beclomethasone</a:t>
            </a:r>
            <a:r>
              <a:rPr lang="en-IN" sz="2000" dirty="0"/>
              <a:t> </a:t>
            </a:r>
            <a:r>
              <a:rPr lang="en-IN" sz="2000" dirty="0" err="1" smtClean="0"/>
              <a:t>dipropionate</a:t>
            </a:r>
            <a:r>
              <a:rPr lang="en-IN" sz="2000" dirty="0"/>
              <a:t>, Budesonide, Fluticasone propionate, </a:t>
            </a:r>
            <a:r>
              <a:rPr lang="en-IN" sz="2000" dirty="0" err="1"/>
              <a:t>Flunisolide</a:t>
            </a:r>
            <a:r>
              <a:rPr lang="en-IN" sz="2000" dirty="0"/>
              <a:t>, </a:t>
            </a:r>
            <a:r>
              <a:rPr lang="en-IN" sz="2000" dirty="0" err="1"/>
              <a:t>Ciclesonide</a:t>
            </a:r>
            <a:r>
              <a:rPr lang="en-IN" sz="2000" dirty="0"/>
              <a:t>. </a:t>
            </a:r>
            <a:endParaRPr lang="en-IN" sz="2000" dirty="0" smtClean="0"/>
          </a:p>
          <a:p>
            <a:pPr algn="just"/>
            <a:r>
              <a:rPr lang="en-IN" sz="2000" dirty="0" smtClean="0">
                <a:solidFill>
                  <a:srgbClr val="FF0000"/>
                </a:solidFill>
              </a:rPr>
              <a:t>V</a:t>
            </a:r>
            <a:r>
              <a:rPr lang="en-IN" sz="2000" dirty="0">
                <a:solidFill>
                  <a:srgbClr val="FF0000"/>
                </a:solidFill>
              </a:rPr>
              <a:t>. Anti-</a:t>
            </a:r>
            <a:r>
              <a:rPr lang="en-IN" sz="2000" dirty="0" err="1">
                <a:solidFill>
                  <a:srgbClr val="FF0000"/>
                </a:solidFill>
              </a:rPr>
              <a:t>IgE</a:t>
            </a:r>
            <a:r>
              <a:rPr lang="en-IN" sz="2000" dirty="0">
                <a:solidFill>
                  <a:srgbClr val="FF0000"/>
                </a:solidFill>
              </a:rPr>
              <a:t> antibody </a:t>
            </a:r>
            <a:r>
              <a:rPr lang="en-IN" sz="2000" dirty="0" err="1"/>
              <a:t>Omalizumab</a:t>
            </a:r>
            <a:endParaRPr lang="en-IN" sz="2000" dirty="0"/>
          </a:p>
          <a:p>
            <a:pPr algn="just"/>
            <a:endParaRPr lang="en-IN"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787658"/>
      </p:ext>
    </p:extLst>
  </p:cSld>
  <p:clrMapOvr>
    <a:masterClrMapping/>
  </p:clrMapOvr>
  <mc:AlternateContent xmlns:mc="http://schemas.openxmlformats.org/markup-compatibility/2006" xmlns:p14="http://schemas.microsoft.com/office/powerpoint/2010/main">
    <mc:Choice Requires="p14">
      <p:transition spd="slow" p14:dur="2000" advTm="161253"/>
    </mc:Choice>
    <mc:Fallback xmlns="">
      <p:transition spd="slow" advTm="16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56" y="3659280"/>
            <a:ext cx="6192688" cy="523220"/>
          </a:xfrm>
          <a:prstGeom prst="rect">
            <a:avLst/>
          </a:prstGeom>
          <a:noFill/>
        </p:spPr>
        <p:txBody>
          <a:bodyPr wrap="square" rtlCol="0">
            <a:spAutoFit/>
          </a:bodyPr>
          <a:lstStyle/>
          <a:p>
            <a:r>
              <a:rPr lang="en-US" sz="2800" b="1" smtClean="0">
                <a:solidFill>
                  <a:srgbClr val="FF0000"/>
                </a:solidFill>
              </a:rPr>
              <a:t>MANAGEMENT OF BRONCHIAL ASTHMA</a:t>
            </a:r>
            <a:endParaRPr lang="en-IN" sz="28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3552658"/>
      </p:ext>
    </p:extLst>
  </p:cSld>
  <p:clrMapOvr>
    <a:masterClrMapping/>
  </p:clrMapOvr>
  <mc:AlternateContent xmlns:mc="http://schemas.openxmlformats.org/markup-compatibility/2006" xmlns:p14="http://schemas.microsoft.com/office/powerpoint/2010/main">
    <mc:Choice Requires="p14">
      <p:transition spd="slow" p14:dur="2000" advTm="4939"/>
    </mc:Choice>
    <mc:Fallback xmlns="">
      <p:transition spd="slow" advTm="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196752"/>
            <a:ext cx="5328592" cy="400110"/>
          </a:xfrm>
          <a:prstGeom prst="rect">
            <a:avLst/>
          </a:prstGeom>
          <a:noFill/>
        </p:spPr>
        <p:txBody>
          <a:bodyPr wrap="square" rtlCol="0">
            <a:spAutoFit/>
          </a:bodyPr>
          <a:lstStyle/>
          <a:p>
            <a:r>
              <a:rPr lang="en-IN" sz="2000" b="1" dirty="0">
                <a:solidFill>
                  <a:srgbClr val="FF0000"/>
                </a:solidFill>
              </a:rPr>
              <a:t>NON-PHARMACOLOGICAL MANAGEMENT</a:t>
            </a:r>
          </a:p>
        </p:txBody>
      </p:sp>
      <p:sp>
        <p:nvSpPr>
          <p:cNvPr id="3" name="TextBox 2"/>
          <p:cNvSpPr txBox="1"/>
          <p:nvPr/>
        </p:nvSpPr>
        <p:spPr>
          <a:xfrm>
            <a:off x="899592" y="2420888"/>
            <a:ext cx="7920880" cy="2862322"/>
          </a:xfrm>
          <a:prstGeom prst="rect">
            <a:avLst/>
          </a:prstGeom>
          <a:noFill/>
        </p:spPr>
        <p:txBody>
          <a:bodyPr wrap="square" rtlCol="0">
            <a:spAutoFit/>
          </a:bodyPr>
          <a:lstStyle/>
          <a:p>
            <a:pPr marL="342900" indent="-342900">
              <a:buFont typeface="+mj-lt"/>
              <a:buAutoNum type="arabicPeriod"/>
            </a:pPr>
            <a:r>
              <a:rPr lang="en-US" dirty="0" smtClean="0"/>
              <a:t>.Avoid triggering factors </a:t>
            </a:r>
          </a:p>
          <a:p>
            <a:pPr marL="342900" indent="-342900">
              <a:buFont typeface="+mj-lt"/>
              <a:buAutoNum type="arabicPeriod"/>
            </a:pPr>
            <a:endParaRPr lang="en-US" dirty="0" smtClean="0"/>
          </a:p>
          <a:p>
            <a:pPr marL="342900" indent="-342900">
              <a:buFont typeface="+mj-lt"/>
              <a:buAutoNum type="arabicPeriod"/>
            </a:pPr>
            <a:r>
              <a:rPr lang="en-US" dirty="0"/>
              <a:t> </a:t>
            </a:r>
            <a:r>
              <a:rPr lang="en-US" dirty="0" smtClean="0"/>
              <a:t>stop smoking. </a:t>
            </a:r>
          </a:p>
          <a:p>
            <a:pPr marL="342900" indent="-342900">
              <a:buFont typeface="+mj-lt"/>
              <a:buAutoNum type="arabicPeriod"/>
            </a:pPr>
            <a:endParaRPr lang="en-US" dirty="0" smtClean="0"/>
          </a:p>
          <a:p>
            <a:pPr marL="342900" indent="-342900">
              <a:buFont typeface="+mj-lt"/>
              <a:buAutoNum type="arabicPeriod"/>
            </a:pPr>
            <a:r>
              <a:rPr lang="en-US" dirty="0" smtClean="0"/>
              <a:t>Weight-loss interventions (including </a:t>
            </a:r>
            <a:r>
              <a:rPr lang="en-US" dirty="0" smtClean="0">
                <a:solidFill>
                  <a:srgbClr val="7030A0"/>
                </a:solidFill>
              </a:rPr>
              <a:t>dietary and exercise-based </a:t>
            </a:r>
            <a:r>
              <a:rPr lang="en-US" dirty="0" err="1" smtClean="0">
                <a:solidFill>
                  <a:srgbClr val="7030A0"/>
                </a:solidFill>
              </a:rPr>
              <a:t>programmes</a:t>
            </a:r>
            <a:r>
              <a:rPr lang="en-US" dirty="0" smtClean="0">
                <a:solidFill>
                  <a:srgbClr val="7030A0"/>
                </a:solidFill>
              </a:rPr>
              <a:t>). </a:t>
            </a:r>
          </a:p>
          <a:p>
            <a:pPr marL="342900" indent="-342900">
              <a:buFont typeface="+mj-lt"/>
              <a:buAutoNum type="arabicPeriod"/>
            </a:pPr>
            <a:endParaRPr lang="en-US" dirty="0" smtClean="0"/>
          </a:p>
          <a:p>
            <a:pPr marL="342900" indent="-342900">
              <a:buFont typeface="+mj-lt"/>
              <a:buAutoNum type="arabicPeriod"/>
            </a:pPr>
            <a:r>
              <a:rPr lang="en-US" dirty="0" smtClean="0"/>
              <a:t>Breathing exercise </a:t>
            </a:r>
            <a:r>
              <a:rPr lang="en-US" dirty="0" err="1" smtClean="0"/>
              <a:t>programmes</a:t>
            </a:r>
            <a:r>
              <a:rPr lang="en-US" dirty="0" smtClean="0"/>
              <a:t> (including physiotherapist-taught methods) - as an adjuvant to pharmacological treatment to improve quality of life and reduce symptoms.</a:t>
            </a:r>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001303"/>
      </p:ext>
    </p:extLst>
  </p:cSld>
  <p:clrMapOvr>
    <a:masterClrMapping/>
  </p:clrMapOvr>
  <mc:AlternateContent xmlns:mc="http://schemas.openxmlformats.org/markup-compatibility/2006" xmlns:p14="http://schemas.microsoft.com/office/powerpoint/2010/main">
    <mc:Choice Requires="p14">
      <p:transition spd="slow" p14:dur="2000" advTm="57431"/>
    </mc:Choice>
    <mc:Fallback xmlns="">
      <p:transition spd="slow" advTm="5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628800"/>
            <a:ext cx="4968552" cy="400110"/>
          </a:xfrm>
          <a:prstGeom prst="rect">
            <a:avLst/>
          </a:prstGeom>
          <a:noFill/>
        </p:spPr>
        <p:txBody>
          <a:bodyPr wrap="square" rtlCol="0">
            <a:spAutoFit/>
          </a:bodyPr>
          <a:lstStyle/>
          <a:p>
            <a:r>
              <a:rPr lang="en-IN" sz="2000" b="1" dirty="0">
                <a:solidFill>
                  <a:srgbClr val="FF0000"/>
                </a:solidFill>
              </a:rPr>
              <a:t>PHARMACOLOGICAL MANAGEMENT</a:t>
            </a:r>
          </a:p>
        </p:txBody>
      </p:sp>
      <p:sp>
        <p:nvSpPr>
          <p:cNvPr id="3" name="TextBox 2"/>
          <p:cNvSpPr txBox="1"/>
          <p:nvPr/>
        </p:nvSpPr>
        <p:spPr>
          <a:xfrm>
            <a:off x="51722" y="2479445"/>
            <a:ext cx="8856984" cy="3970318"/>
          </a:xfrm>
          <a:prstGeom prst="rect">
            <a:avLst/>
          </a:prstGeom>
          <a:noFill/>
        </p:spPr>
        <p:txBody>
          <a:bodyPr wrap="square" rtlCol="0">
            <a:spAutoFit/>
          </a:bodyPr>
          <a:lstStyle/>
          <a:p>
            <a:pPr marL="457200" indent="-457200" algn="just">
              <a:buFont typeface="+mj-lt"/>
              <a:buAutoNum type="arabicPeriod"/>
            </a:pPr>
            <a:r>
              <a:rPr lang="en-US" dirty="0" smtClean="0"/>
              <a:t>Before </a:t>
            </a:r>
            <a:r>
              <a:rPr lang="en-US" dirty="0"/>
              <a:t>initiating a new drug therapy practitioners should check adherence with existing therapies, check inhaler technique, and eliminate trigger factors. </a:t>
            </a:r>
            <a:endParaRPr lang="en-US" dirty="0" smtClean="0"/>
          </a:p>
          <a:p>
            <a:pPr marL="457200" indent="-457200" algn="just">
              <a:buFont typeface="+mj-lt"/>
              <a:buAutoNum type="arabicPeriod"/>
            </a:pPr>
            <a:endParaRPr lang="en-US" dirty="0" smtClean="0"/>
          </a:p>
          <a:p>
            <a:pPr marL="457200" indent="-457200" algn="just">
              <a:buFont typeface="+mj-lt"/>
              <a:buAutoNum type="arabicPeriod"/>
            </a:pPr>
            <a:r>
              <a:rPr lang="en-US" dirty="0" smtClean="0"/>
              <a:t>Inhaled </a:t>
            </a:r>
            <a:r>
              <a:rPr lang="en-US" dirty="0"/>
              <a:t>corticosteroids are the recommended </a:t>
            </a:r>
            <a:r>
              <a:rPr lang="en-US" dirty="0" smtClean="0"/>
              <a:t>as preventer </a:t>
            </a:r>
            <a:r>
              <a:rPr lang="en-US" dirty="0"/>
              <a:t>drug for adults and children for achieving overall treatment goals. </a:t>
            </a:r>
            <a:endParaRPr lang="en-US" dirty="0" smtClean="0"/>
          </a:p>
          <a:p>
            <a:pPr marL="457200" indent="-457200" algn="just">
              <a:buFont typeface="+mj-lt"/>
              <a:buAutoNum type="arabicPeriod"/>
            </a:pPr>
            <a:endParaRPr lang="en-US" dirty="0" smtClean="0"/>
          </a:p>
          <a:p>
            <a:pPr marL="457200" indent="-457200" algn="just">
              <a:buFont typeface="+mj-lt"/>
              <a:buAutoNum type="arabicPeriod"/>
            </a:pPr>
            <a:r>
              <a:rPr lang="en-US" dirty="0" smtClean="0"/>
              <a:t>The </a:t>
            </a:r>
            <a:r>
              <a:rPr lang="en-US" dirty="0"/>
              <a:t>first choice as add-on therapy to inhaled corticosteroids in adults is an inhaled long-acting β2 agonist, which should be considered before increasing the dose of inhaled corticosteroids. </a:t>
            </a:r>
            <a:endParaRPr lang="en-US" dirty="0" smtClean="0"/>
          </a:p>
          <a:p>
            <a:pPr marL="457200" indent="-457200" algn="just">
              <a:buFont typeface="+mj-lt"/>
              <a:buAutoNum type="arabicPeriod"/>
            </a:pPr>
            <a:endParaRPr lang="en-US" dirty="0" smtClean="0"/>
          </a:p>
          <a:p>
            <a:pPr marL="457200" indent="-457200" algn="just">
              <a:buFont typeface="+mj-lt"/>
              <a:buAutoNum type="arabicPeriod"/>
            </a:pPr>
            <a:r>
              <a:rPr lang="en-US" dirty="0" smtClean="0"/>
              <a:t>If </a:t>
            </a:r>
            <a:r>
              <a:rPr lang="en-US" dirty="0"/>
              <a:t>asthma control remains suboptimal after the addition of an inhaled long-acting β2 agonist then the dose of inhaled corticosteroids should be increased from low dose to medium dose in adults or from very low dose to low dose in children (5–12 years), if not already </a:t>
            </a:r>
            <a:r>
              <a:rPr lang="en-US" dirty="0" smtClean="0"/>
              <a:t>on these doses.</a:t>
            </a:r>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4935564"/>
      </p:ext>
    </p:extLst>
  </p:cSld>
  <p:clrMapOvr>
    <a:masterClrMapping/>
  </p:clrMapOvr>
  <mc:AlternateContent xmlns:mc="http://schemas.openxmlformats.org/markup-compatibility/2006">
    <mc:Choice xmlns:p14="http://schemas.microsoft.com/office/powerpoint/2010/main" Requires="p14">
      <p:transition spd="slow" p14:dur="1200" advTm="86018">
        <p:dissolve/>
      </p:transition>
    </mc:Choice>
    <mc:Fallback>
      <p:transition spd="slow" advTm="86018">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661</TotalTime>
  <Words>2098</Words>
  <Application>Microsoft Office PowerPoint</Application>
  <PresentationFormat>On-screen Show (4:3)</PresentationFormat>
  <Paragraphs>377</Paragraphs>
  <Slides>34</Slides>
  <Notes>0</Notes>
  <HiddenSlides>0</HiddenSlides>
  <MMClips>34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βeta-2 Agonists </vt:lpstr>
      <vt:lpstr>1.Short acting beta -2 agonists(SABA)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137</cp:revision>
  <dcterms:created xsi:type="dcterms:W3CDTF">2020-05-22T17:40:59Z</dcterms:created>
  <dcterms:modified xsi:type="dcterms:W3CDTF">2020-05-27T17:37:20Z</dcterms:modified>
</cp:coreProperties>
</file>