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7/20/2020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7/20/2020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412747"/>
            <a:ext cx="9144000" cy="1127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1435608"/>
            <a:ext cx="9144000" cy="45720"/>
          </a:xfrm>
          <a:custGeom>
            <a:avLst/>
            <a:gdLst/>
            <a:ahLst/>
            <a:cxnLst/>
            <a:rect l="l" t="t" r="r" b="b"/>
            <a:pathLst>
              <a:path w="9144000" h="45719">
                <a:moveTo>
                  <a:pt x="9144000" y="0"/>
                </a:moveTo>
                <a:lnTo>
                  <a:pt x="0" y="0"/>
                </a:lnTo>
                <a:lnTo>
                  <a:pt x="0" y="45720"/>
                </a:lnTo>
                <a:lnTo>
                  <a:pt x="9144000" y="4572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9144000" cy="1434465"/>
          </a:xfrm>
          <a:custGeom>
            <a:avLst/>
            <a:gdLst/>
            <a:ahLst/>
            <a:cxnLst/>
            <a:rect l="l" t="t" r="r" b="b"/>
            <a:pathLst>
              <a:path w="9144000" h="1434465">
                <a:moveTo>
                  <a:pt x="9144000" y="0"/>
                </a:moveTo>
                <a:lnTo>
                  <a:pt x="0" y="0"/>
                </a:lnTo>
                <a:lnTo>
                  <a:pt x="0" y="1434084"/>
                </a:lnTo>
                <a:lnTo>
                  <a:pt x="9144000" y="1434084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jp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image" Target="../media/image5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6" Type="http://schemas.openxmlformats.org/officeDocument/2006/relationships/image" Target="../media/image5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6" Type="http://schemas.openxmlformats.org/officeDocument/2006/relationships/image" Target="../media/image5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6" Type="http://schemas.openxmlformats.org/officeDocument/2006/relationships/image" Target="../media/image5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6" Type="http://schemas.openxmlformats.org/officeDocument/2006/relationships/image" Target="../media/image5.png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6" Type="http://schemas.openxmlformats.org/officeDocument/2006/relationships/image" Target="../media/image5.png"/><Relationship Id="rId5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6" Type="http://schemas.openxmlformats.org/officeDocument/2006/relationships/image" Target="../media/image5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6" Type="http://schemas.openxmlformats.org/officeDocument/2006/relationships/image" Target="../media/image5.png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6" Type="http://schemas.openxmlformats.org/officeDocument/2006/relationships/image" Target="../media/image5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6" Type="http://schemas.openxmlformats.org/officeDocument/2006/relationships/image" Target="../media/image5.png"/><Relationship Id="rId5" Type="http://schemas.openxmlformats.org/officeDocument/2006/relationships/image" Target="../media/image51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6" Type="http://schemas.openxmlformats.org/officeDocument/2006/relationships/image" Target="../media/image5.png"/><Relationship Id="rId5" Type="http://schemas.openxmlformats.org/officeDocument/2006/relationships/image" Target="../media/image52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6" Type="http://schemas.openxmlformats.org/officeDocument/2006/relationships/image" Target="../media/image5.png"/><Relationship Id="rId5" Type="http://schemas.openxmlformats.org/officeDocument/2006/relationships/image" Target="../media/image53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2.wma"/><Relationship Id="rId1" Type="http://schemas.microsoft.com/office/2007/relationships/media" Target="../media/media32.wma"/><Relationship Id="rId6" Type="http://schemas.openxmlformats.org/officeDocument/2006/relationships/image" Target="../media/image5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3.wma"/><Relationship Id="rId1" Type="http://schemas.microsoft.com/office/2007/relationships/media" Target="../media/media33.wma"/><Relationship Id="rId6" Type="http://schemas.openxmlformats.org/officeDocument/2006/relationships/image" Target="../media/image5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4.wma"/><Relationship Id="rId1" Type="http://schemas.microsoft.com/office/2007/relationships/media" Target="../media/media34.wma"/><Relationship Id="rId6" Type="http://schemas.openxmlformats.org/officeDocument/2006/relationships/image" Target="../media/image5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5.wma"/><Relationship Id="rId1" Type="http://schemas.microsoft.com/office/2007/relationships/media" Target="../media/media35.wma"/><Relationship Id="rId6" Type="http://schemas.openxmlformats.org/officeDocument/2006/relationships/image" Target="../media/image5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6.wma"/><Relationship Id="rId1" Type="http://schemas.microsoft.com/office/2007/relationships/media" Target="../media/media36.wma"/><Relationship Id="rId6" Type="http://schemas.openxmlformats.org/officeDocument/2006/relationships/image" Target="../media/image5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7.wma"/><Relationship Id="rId1" Type="http://schemas.microsoft.com/office/2007/relationships/media" Target="../media/media37.wma"/><Relationship Id="rId6" Type="http://schemas.openxmlformats.org/officeDocument/2006/relationships/image" Target="../media/image5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8.wma"/><Relationship Id="rId1" Type="http://schemas.microsoft.com/office/2007/relationships/media" Target="../media/media38.wma"/><Relationship Id="rId6" Type="http://schemas.openxmlformats.org/officeDocument/2006/relationships/image" Target="../media/image5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9.wma"/><Relationship Id="rId1" Type="http://schemas.microsoft.com/office/2007/relationships/media" Target="../media/media39.wma"/><Relationship Id="rId6" Type="http://schemas.openxmlformats.org/officeDocument/2006/relationships/image" Target="../media/image5.png"/><Relationship Id="rId5" Type="http://schemas.openxmlformats.org/officeDocument/2006/relationships/image" Target="../media/image68.pn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0.wma"/><Relationship Id="rId1" Type="http://schemas.microsoft.com/office/2007/relationships/media" Target="../media/media40.wma"/><Relationship Id="rId5" Type="http://schemas.openxmlformats.org/officeDocument/2006/relationships/image" Target="../media/image5.png"/><Relationship Id="rId4" Type="http://schemas.openxmlformats.org/officeDocument/2006/relationships/image" Target="../media/image6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5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r>
                <a:rPr lang="en-IN" dirty="0" smtClean="0"/>
                <a:t>d</a:t>
              </a:r>
              <a:endParaRPr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9144000" cy="5135880"/>
            </a:xfrm>
            <a:custGeom>
              <a:avLst/>
              <a:gdLst/>
              <a:ahLst/>
              <a:cxnLst/>
              <a:rect l="l" t="t" r="r" b="b"/>
              <a:pathLst>
                <a:path w="9144000" h="5135880">
                  <a:moveTo>
                    <a:pt x="9144000" y="0"/>
                  </a:moveTo>
                  <a:lnTo>
                    <a:pt x="0" y="0"/>
                  </a:lnTo>
                  <a:lnTo>
                    <a:pt x="0" y="5135880"/>
                  </a:lnTo>
                  <a:lnTo>
                    <a:pt x="9144000" y="513588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5105400"/>
              <a:ext cx="9144000" cy="11277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5128259"/>
              <a:ext cx="9144000" cy="45720"/>
            </a:xfrm>
            <a:custGeom>
              <a:avLst/>
              <a:gdLst/>
              <a:ahLst/>
              <a:cxnLst/>
              <a:rect l="l" t="t" r="r" b="b"/>
              <a:pathLst>
                <a:path w="9144000" h="45720">
                  <a:moveTo>
                    <a:pt x="9144000" y="0"/>
                  </a:moveTo>
                  <a:lnTo>
                    <a:pt x="0" y="0"/>
                  </a:lnTo>
                  <a:lnTo>
                    <a:pt x="0" y="45719"/>
                  </a:lnTo>
                  <a:lnTo>
                    <a:pt x="9144000" y="45719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9060" y="888491"/>
              <a:ext cx="4533900" cy="235305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06171" y="4580001"/>
            <a:ext cx="461708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170" dirty="0">
                <a:solidFill>
                  <a:srgbClr val="FFFFFF"/>
                </a:solidFill>
                <a:latin typeface="Trebuchet MS"/>
                <a:cs typeface="Trebuchet MS"/>
              </a:rPr>
              <a:t>Dr.</a:t>
            </a:r>
            <a:r>
              <a:rPr sz="3200" b="1" spc="-3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IN" sz="3200" b="1" spc="40" dirty="0" smtClean="0">
                <a:solidFill>
                  <a:srgbClr val="FFFFFF"/>
                </a:solidFill>
                <a:latin typeface="Trebuchet MS"/>
                <a:cs typeface="Trebuchet MS"/>
              </a:rPr>
              <a:t>Gaurav</a:t>
            </a:r>
            <a:endParaRPr sz="3200" dirty="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766175" y="6547815"/>
            <a:ext cx="93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Pagul"/>
                <a:cs typeface="Pagul"/>
              </a:rPr>
              <a:t>1</a:t>
            </a:r>
            <a:endParaRPr sz="1200">
              <a:latin typeface="Pagul"/>
              <a:cs typeface="Pagu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181600" y="0"/>
            <a:ext cx="3962400" cy="51054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57"/>
    </mc:Choice>
    <mc:Fallback>
      <p:transition spd="slow" advTm="13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1500" y="251459"/>
            <a:ext cx="4273296" cy="11841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9546" t="33334" r="23645" b="8332"/>
          <a:stretch/>
        </p:blipFill>
        <p:spPr>
          <a:xfrm>
            <a:off x="0" y="1435606"/>
            <a:ext cx="9144000" cy="542239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691"/>
    </mc:Choice>
    <mc:Fallback>
      <p:transition spd="slow" advTm="40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1940" y="489204"/>
            <a:ext cx="4646676" cy="5303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8960" t="33333" r="23060" b="11458"/>
          <a:stretch/>
        </p:blipFill>
        <p:spPr>
          <a:xfrm>
            <a:off x="0" y="1447800"/>
            <a:ext cx="9144000" cy="54102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450"/>
    </mc:Choice>
    <mc:Fallback>
      <p:transition spd="slow" advTm="35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6740" y="577595"/>
            <a:ext cx="3204972" cy="419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8960" t="33334" r="23060" b="8332"/>
          <a:stretch/>
        </p:blipFill>
        <p:spPr>
          <a:xfrm>
            <a:off x="0" y="1524000"/>
            <a:ext cx="9144000" cy="5334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179"/>
    </mc:Choice>
    <mc:Fallback>
      <p:transition spd="slow" advTm="38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1687" y="565404"/>
            <a:ext cx="6769608" cy="5318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8375" t="33334" r="23060" b="8332"/>
          <a:stretch/>
        </p:blipFill>
        <p:spPr>
          <a:xfrm>
            <a:off x="0" y="1524000"/>
            <a:ext cx="9144000" cy="5334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851"/>
    </mc:Choice>
    <mc:Fallback>
      <p:transition spd="slow" advTm="41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3212" y="565404"/>
            <a:ext cx="4311396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8961" t="33333" r="23645" b="18750"/>
          <a:stretch/>
        </p:blipFill>
        <p:spPr>
          <a:xfrm>
            <a:off x="0" y="1447800"/>
            <a:ext cx="9144000" cy="54102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80"/>
    </mc:Choice>
    <mc:Fallback>
      <p:transition spd="slow" advTm="14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1687" y="589787"/>
            <a:ext cx="4727448" cy="4069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8961" t="33334" r="24231" b="8332"/>
          <a:stretch/>
        </p:blipFill>
        <p:spPr>
          <a:xfrm>
            <a:off x="0" y="1447800"/>
            <a:ext cx="9144000" cy="54102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58"/>
    </mc:Choice>
    <mc:Fallback>
      <p:transition spd="slow" advTm="27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4320" y="455676"/>
            <a:ext cx="7911083" cy="4450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8961" t="33334" r="23645" b="7291"/>
          <a:stretch/>
        </p:blipFill>
        <p:spPr>
          <a:xfrm>
            <a:off x="0" y="1447800"/>
            <a:ext cx="9144000" cy="54102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23"/>
    </mc:Choice>
    <mc:Fallback>
      <p:transition spd="slow" advTm="35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9787" y="589787"/>
            <a:ext cx="4229100" cy="3947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9546" t="33334" r="23060" b="8332"/>
          <a:stretch/>
        </p:blipFill>
        <p:spPr>
          <a:xfrm>
            <a:off x="0" y="1447800"/>
            <a:ext cx="9144000" cy="54102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35"/>
    </mc:Choice>
    <mc:Fallback>
      <p:transition spd="slow" advTm="26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1600200"/>
            <a:chOff x="0" y="0"/>
            <a:chExt cx="9144000" cy="1600200"/>
          </a:xfrm>
        </p:grpSpPr>
        <p:sp>
          <p:nvSpPr>
            <p:cNvPr id="3" name="object 3"/>
            <p:cNvSpPr/>
            <p:nvPr/>
          </p:nvSpPr>
          <p:spPr>
            <a:xfrm>
              <a:off x="237743" y="327659"/>
              <a:ext cx="4815839" cy="107594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542276" y="42671"/>
              <a:ext cx="1601723" cy="155752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18375" t="33334" r="23645" b="7291"/>
          <a:stretch/>
        </p:blipFill>
        <p:spPr>
          <a:xfrm>
            <a:off x="0" y="1524000"/>
            <a:ext cx="9144000" cy="5334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641"/>
    </mc:Choice>
    <mc:Fallback>
      <p:transition spd="slow" advTm="41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492" y="569976"/>
            <a:ext cx="4343400" cy="5029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8375" t="33333" r="23645" b="9375"/>
          <a:stretch/>
        </p:blipFill>
        <p:spPr>
          <a:xfrm>
            <a:off x="0" y="1447800"/>
            <a:ext cx="9144000" cy="54102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60"/>
    </mc:Choice>
    <mc:Fallback>
      <p:transition spd="slow" advTm="26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1687" y="589787"/>
            <a:ext cx="5585460" cy="4069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13436" y="1656029"/>
            <a:ext cx="8475345" cy="42938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rlito"/>
                <a:cs typeface="Carlito"/>
              </a:rPr>
              <a:t>Cancer </a:t>
            </a:r>
            <a:r>
              <a:rPr sz="2800" spc="-10" dirty="0">
                <a:latin typeface="Carlito"/>
                <a:cs typeface="Carlito"/>
              </a:rPr>
              <a:t>(Malignant neoplasm) </a:t>
            </a:r>
            <a:r>
              <a:rPr sz="2800" spc="-5" dirty="0">
                <a:latin typeface="Carlito"/>
                <a:cs typeface="Carlito"/>
              </a:rPr>
              <a:t>is a class of </a:t>
            </a:r>
            <a:r>
              <a:rPr sz="2800" spc="-10" dirty="0">
                <a:latin typeface="Carlito"/>
                <a:cs typeface="Carlito"/>
              </a:rPr>
              <a:t>diseases </a:t>
            </a:r>
            <a:r>
              <a:rPr sz="2800" spc="-5" dirty="0">
                <a:latin typeface="Carlito"/>
                <a:cs typeface="Carlito"/>
              </a:rPr>
              <a:t>in  which a </a:t>
            </a:r>
            <a:r>
              <a:rPr sz="2800" spc="-15" dirty="0">
                <a:latin typeface="Carlito"/>
                <a:cs typeface="Carlito"/>
              </a:rPr>
              <a:t>group </a:t>
            </a:r>
            <a:r>
              <a:rPr sz="2800" spc="-5" dirty="0">
                <a:latin typeface="Carlito"/>
                <a:cs typeface="Carlito"/>
              </a:rPr>
              <a:t>of cells </a:t>
            </a:r>
            <a:r>
              <a:rPr sz="2800" spc="-15" dirty="0">
                <a:latin typeface="Carlito"/>
                <a:cs typeface="Carlito"/>
              </a:rPr>
              <a:t>display uncontrolled growth,  invasion, </a:t>
            </a:r>
            <a:r>
              <a:rPr sz="2800" spc="-5" dirty="0">
                <a:latin typeface="Carlito"/>
                <a:cs typeface="Carlito"/>
              </a:rPr>
              <a:t>and </a:t>
            </a:r>
            <a:r>
              <a:rPr sz="2800" spc="-10" dirty="0">
                <a:latin typeface="Carlito"/>
                <a:cs typeface="Carlito"/>
              </a:rPr>
              <a:t>sometimes </a:t>
            </a:r>
            <a:r>
              <a:rPr sz="2800" spc="-15" dirty="0">
                <a:latin typeface="Carlito"/>
                <a:cs typeface="Carlito"/>
              </a:rPr>
              <a:t>metastasis. </a:t>
            </a:r>
            <a:r>
              <a:rPr sz="2800" spc="-10" dirty="0">
                <a:latin typeface="Carlito"/>
                <a:cs typeface="Carlito"/>
              </a:rPr>
              <a:t>Cancer </a:t>
            </a:r>
            <a:r>
              <a:rPr sz="2800" spc="-20" dirty="0">
                <a:latin typeface="Carlito"/>
                <a:cs typeface="Carlito"/>
              </a:rPr>
              <a:t>affects </a:t>
            </a:r>
            <a:r>
              <a:rPr sz="2800" spc="-10" dirty="0">
                <a:latin typeface="Carlito"/>
                <a:cs typeface="Carlito"/>
              </a:rPr>
              <a:t>people  </a:t>
            </a:r>
            <a:r>
              <a:rPr sz="2800" spc="-15" dirty="0">
                <a:latin typeface="Carlito"/>
                <a:cs typeface="Carlito"/>
              </a:rPr>
              <a:t>at </a:t>
            </a:r>
            <a:r>
              <a:rPr sz="2800" spc="-5" dirty="0">
                <a:latin typeface="Carlito"/>
                <a:cs typeface="Carlito"/>
              </a:rPr>
              <a:t>all </a:t>
            </a:r>
            <a:r>
              <a:rPr sz="2800" spc="-10" dirty="0">
                <a:latin typeface="Carlito"/>
                <a:cs typeface="Carlito"/>
              </a:rPr>
              <a:t>ages </a:t>
            </a:r>
            <a:r>
              <a:rPr sz="2800" spc="-5" dirty="0">
                <a:latin typeface="Carlito"/>
                <a:cs typeface="Carlito"/>
              </a:rPr>
              <a:t>with the </a:t>
            </a:r>
            <a:r>
              <a:rPr sz="2800" spc="-10" dirty="0">
                <a:latin typeface="Carlito"/>
                <a:cs typeface="Carlito"/>
              </a:rPr>
              <a:t>risk </a:t>
            </a:r>
            <a:r>
              <a:rPr sz="2800" spc="-25" dirty="0">
                <a:latin typeface="Carlito"/>
                <a:cs typeface="Carlito"/>
              </a:rPr>
              <a:t>for </a:t>
            </a:r>
            <a:r>
              <a:rPr sz="2800" spc="-15" dirty="0">
                <a:latin typeface="Carlito"/>
                <a:cs typeface="Carlito"/>
              </a:rPr>
              <a:t>most </a:t>
            </a:r>
            <a:r>
              <a:rPr sz="2800" spc="-5" dirty="0">
                <a:latin typeface="Carlito"/>
                <a:cs typeface="Carlito"/>
              </a:rPr>
              <a:t>types </a:t>
            </a:r>
            <a:r>
              <a:rPr sz="2800" spc="-10" dirty="0">
                <a:latin typeface="Carlito"/>
                <a:cs typeface="Carlito"/>
              </a:rPr>
              <a:t>increasing </a:t>
            </a:r>
            <a:r>
              <a:rPr sz="2800" spc="-5" dirty="0">
                <a:latin typeface="Carlito"/>
                <a:cs typeface="Carlito"/>
              </a:rPr>
              <a:t>with </a:t>
            </a:r>
            <a:r>
              <a:rPr sz="2800" spc="-10" dirty="0">
                <a:latin typeface="Carlito"/>
                <a:cs typeface="Carlito"/>
              </a:rPr>
              <a:t>age.  Carcinoma: Epithelial </a:t>
            </a:r>
            <a:r>
              <a:rPr sz="2800" spc="-5" dirty="0">
                <a:latin typeface="Carlito"/>
                <a:cs typeface="Carlito"/>
              </a:rPr>
              <a:t>cells; </a:t>
            </a:r>
            <a:r>
              <a:rPr sz="2800" spc="-15" dirty="0">
                <a:latin typeface="Carlito"/>
                <a:cs typeface="Carlito"/>
              </a:rPr>
              <a:t>breast, </a:t>
            </a:r>
            <a:r>
              <a:rPr sz="2800" spc="-25" dirty="0">
                <a:latin typeface="Carlito"/>
                <a:cs typeface="Carlito"/>
              </a:rPr>
              <a:t>prostate, </a:t>
            </a:r>
            <a:r>
              <a:rPr sz="2800" spc="-10" dirty="0">
                <a:latin typeface="Carlito"/>
                <a:cs typeface="Carlito"/>
              </a:rPr>
              <a:t>colon </a:t>
            </a:r>
            <a:r>
              <a:rPr sz="2800" spc="-5" dirty="0">
                <a:latin typeface="Carlito"/>
                <a:cs typeface="Carlito"/>
              </a:rPr>
              <a:t>and  </a:t>
            </a:r>
            <a:r>
              <a:rPr sz="2800" spc="-10" dirty="0">
                <a:latin typeface="Carlito"/>
                <a:cs typeface="Carlito"/>
              </a:rPr>
              <a:t>Lung</a:t>
            </a:r>
            <a:r>
              <a:rPr sz="2800" dirty="0">
                <a:latin typeface="Carlito"/>
                <a:cs typeface="Carlito"/>
              </a:rPr>
              <a:t> </a:t>
            </a:r>
            <a:r>
              <a:rPr sz="2800" spc="-15" dirty="0">
                <a:latin typeface="Carlito"/>
                <a:cs typeface="Carlito"/>
              </a:rPr>
              <a:t>cancers.</a:t>
            </a:r>
            <a:endParaRPr sz="2800">
              <a:latin typeface="Carlito"/>
              <a:cs typeface="Carlito"/>
            </a:endParaRPr>
          </a:p>
          <a:p>
            <a:pPr marL="12700" marR="1798320">
              <a:lnSpc>
                <a:spcPct val="100000"/>
              </a:lnSpc>
              <a:spcBef>
                <a:spcPts val="5"/>
              </a:spcBef>
              <a:tabLst>
                <a:tab pos="1835150" algn="l"/>
                <a:tab pos="4109720" algn="l"/>
              </a:tabLst>
            </a:pPr>
            <a:r>
              <a:rPr sz="2800" spc="-10" dirty="0">
                <a:latin typeface="Carlito"/>
                <a:cs typeface="Carlito"/>
              </a:rPr>
              <a:t>Sarcoma:	</a:t>
            </a:r>
            <a:r>
              <a:rPr sz="2800" spc="-5" dirty="0">
                <a:latin typeface="Carlito"/>
                <a:cs typeface="Carlito"/>
              </a:rPr>
              <a:t>muscle </a:t>
            </a:r>
            <a:r>
              <a:rPr sz="2800" spc="-10" dirty="0">
                <a:latin typeface="Carlito"/>
                <a:cs typeface="Carlito"/>
              </a:rPr>
              <a:t>tissue, Connective tissue  </a:t>
            </a:r>
            <a:r>
              <a:rPr sz="2800" spc="-20" dirty="0">
                <a:latin typeface="Carlito"/>
                <a:cs typeface="Carlito"/>
              </a:rPr>
              <a:t>Lymphoma</a:t>
            </a:r>
            <a:r>
              <a:rPr sz="2800" spc="35" dirty="0">
                <a:latin typeface="Carlito"/>
                <a:cs typeface="Carlito"/>
              </a:rPr>
              <a:t> </a:t>
            </a:r>
            <a:r>
              <a:rPr sz="2800" spc="-5" dirty="0">
                <a:latin typeface="Carlito"/>
                <a:cs typeface="Carlito"/>
              </a:rPr>
              <a:t>and</a:t>
            </a:r>
            <a:r>
              <a:rPr sz="2800" spc="25" dirty="0">
                <a:latin typeface="Carlito"/>
                <a:cs typeface="Carlito"/>
              </a:rPr>
              <a:t> </a:t>
            </a:r>
            <a:r>
              <a:rPr sz="2800" spc="-15" dirty="0">
                <a:latin typeface="Carlito"/>
                <a:cs typeface="Carlito"/>
              </a:rPr>
              <a:t>Leukemia:	</a:t>
            </a:r>
            <a:r>
              <a:rPr sz="2800" spc="-10" dirty="0">
                <a:latin typeface="Carlito"/>
                <a:cs typeface="Carlito"/>
              </a:rPr>
              <a:t>Hemopoietic</a:t>
            </a:r>
            <a:r>
              <a:rPr sz="2800" spc="-40" dirty="0">
                <a:latin typeface="Carlito"/>
                <a:cs typeface="Carlito"/>
              </a:rPr>
              <a:t> </a:t>
            </a:r>
            <a:r>
              <a:rPr sz="2800" spc="-5" dirty="0">
                <a:latin typeface="Carlito"/>
                <a:cs typeface="Carlito"/>
              </a:rPr>
              <a:t>cells</a:t>
            </a:r>
            <a:endParaRPr sz="2800">
              <a:latin typeface="Carlito"/>
              <a:cs typeface="Carlito"/>
            </a:endParaRPr>
          </a:p>
          <a:p>
            <a:pPr marL="12700" marR="532765">
              <a:lnSpc>
                <a:spcPct val="100000"/>
              </a:lnSpc>
              <a:spcBef>
                <a:spcPts val="5"/>
              </a:spcBef>
            </a:pPr>
            <a:r>
              <a:rPr sz="2800" spc="-5" dirty="0">
                <a:latin typeface="Carlito"/>
                <a:cs typeface="Carlito"/>
              </a:rPr>
              <a:t>Germ cell cancer: </a:t>
            </a:r>
            <a:r>
              <a:rPr sz="2800" spc="-10" dirty="0">
                <a:latin typeface="Carlito"/>
                <a:cs typeface="Carlito"/>
              </a:rPr>
              <a:t>germ </a:t>
            </a:r>
            <a:r>
              <a:rPr sz="2800" spc="-5" dirty="0">
                <a:latin typeface="Carlito"/>
                <a:cs typeface="Carlito"/>
              </a:rPr>
              <a:t>cells- </a:t>
            </a:r>
            <a:r>
              <a:rPr sz="2800" spc="-15" dirty="0">
                <a:latin typeface="Carlito"/>
                <a:cs typeface="Carlito"/>
              </a:rPr>
              <a:t>testicle </a:t>
            </a:r>
            <a:r>
              <a:rPr sz="2800" spc="-5" dirty="0">
                <a:latin typeface="Carlito"/>
                <a:cs typeface="Carlito"/>
              </a:rPr>
              <a:t>&amp; </a:t>
            </a:r>
            <a:r>
              <a:rPr sz="2800" spc="-10" dirty="0">
                <a:latin typeface="Carlito"/>
                <a:cs typeface="Carlito"/>
              </a:rPr>
              <a:t>ovarian </a:t>
            </a:r>
            <a:r>
              <a:rPr sz="2800" spc="-15" dirty="0">
                <a:latin typeface="Carlito"/>
                <a:cs typeface="Carlito"/>
              </a:rPr>
              <a:t>cancers  Blastoma: </a:t>
            </a:r>
            <a:r>
              <a:rPr sz="2800" spc="-10" dirty="0">
                <a:latin typeface="Carlito"/>
                <a:cs typeface="Carlito"/>
              </a:rPr>
              <a:t>resembles embryonic</a:t>
            </a:r>
            <a:r>
              <a:rPr sz="2800" spc="85" dirty="0">
                <a:latin typeface="Carlito"/>
                <a:cs typeface="Carlito"/>
              </a:rPr>
              <a:t> </a:t>
            </a:r>
            <a:r>
              <a:rPr sz="2800" spc="-10" dirty="0">
                <a:latin typeface="Carlito"/>
                <a:cs typeface="Carlito"/>
              </a:rPr>
              <a:t>tissue</a:t>
            </a:r>
            <a:endParaRPr sz="2800">
              <a:latin typeface="Carlito"/>
              <a:cs typeface="Carlito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416"/>
    </mc:Choice>
    <mc:Fallback>
      <p:transition spd="slow" advTm="43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1940" y="565404"/>
            <a:ext cx="4376928" cy="5303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8375" t="34375" r="24816" b="7292"/>
          <a:stretch/>
        </p:blipFill>
        <p:spPr>
          <a:xfrm>
            <a:off x="0" y="1524000"/>
            <a:ext cx="9144000" cy="5334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60"/>
    </mc:Choice>
    <mc:Fallback>
      <p:transition spd="slow" advTm="27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1811020"/>
            <a:chOff x="0" y="0"/>
            <a:chExt cx="9144000" cy="1811020"/>
          </a:xfrm>
        </p:grpSpPr>
        <p:sp>
          <p:nvSpPr>
            <p:cNvPr id="3" name="object 3"/>
            <p:cNvSpPr/>
            <p:nvPr/>
          </p:nvSpPr>
          <p:spPr>
            <a:xfrm>
              <a:off x="550163" y="565404"/>
              <a:ext cx="3662172" cy="4191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620256" y="0"/>
              <a:ext cx="2523744" cy="18105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19546" t="37500" r="23645" b="6250"/>
          <a:stretch/>
        </p:blipFill>
        <p:spPr>
          <a:xfrm>
            <a:off x="0" y="1810512"/>
            <a:ext cx="9144000" cy="504748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388"/>
    </mc:Choice>
    <mc:Fallback>
      <p:transition spd="slow" advTm="42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3212" y="565404"/>
            <a:ext cx="5334000" cy="419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8961" t="34375" r="23645" b="9375"/>
          <a:stretch/>
        </p:blipFill>
        <p:spPr>
          <a:xfrm>
            <a:off x="0" y="1447800"/>
            <a:ext cx="9144000" cy="54102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974"/>
    </mc:Choice>
    <mc:Fallback>
      <p:transition spd="slow" advTm="36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3212" y="565404"/>
            <a:ext cx="5334000" cy="419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8961" t="34375" r="23645" b="9375"/>
          <a:stretch/>
        </p:blipFill>
        <p:spPr>
          <a:xfrm>
            <a:off x="0" y="1524000"/>
            <a:ext cx="9144000" cy="5334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47"/>
    </mc:Choice>
    <mc:Fallback>
      <p:transition spd="slow" advTm="23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3212" y="565404"/>
            <a:ext cx="5334000" cy="419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0132" t="34375" r="24817" b="8334"/>
          <a:stretch/>
        </p:blipFill>
        <p:spPr>
          <a:xfrm>
            <a:off x="0" y="1447800"/>
            <a:ext cx="9144000" cy="54102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09"/>
    </mc:Choice>
    <mc:Fallback>
      <p:transition spd="slow" advTm="27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3212" y="565404"/>
            <a:ext cx="5334000" cy="419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9546" t="33333" r="28917" b="11458"/>
          <a:stretch/>
        </p:blipFill>
        <p:spPr>
          <a:xfrm>
            <a:off x="0" y="1524000"/>
            <a:ext cx="9144000" cy="5334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92"/>
    </mc:Choice>
    <mc:Fallback>
      <p:transition spd="slow" advTm="18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9787" y="565404"/>
            <a:ext cx="6906767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9546" t="34375" r="24231" b="7292"/>
          <a:stretch/>
        </p:blipFill>
        <p:spPr>
          <a:xfrm>
            <a:off x="0" y="1524000"/>
            <a:ext cx="9144000" cy="5334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51"/>
    </mc:Choice>
    <mc:Fallback>
      <p:transition spd="slow" advTm="26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9787" y="565404"/>
            <a:ext cx="6906767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8375" t="33334" r="23060" b="8332"/>
          <a:stretch/>
        </p:blipFill>
        <p:spPr>
          <a:xfrm>
            <a:off x="0" y="1524000"/>
            <a:ext cx="9144000" cy="5334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48"/>
    </mc:Choice>
    <mc:Fallback>
      <p:transition spd="slow" advTm="25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7368" y="585216"/>
            <a:ext cx="8075676" cy="3870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9546" t="33334" r="23645" b="7291"/>
          <a:stretch/>
        </p:blipFill>
        <p:spPr>
          <a:xfrm>
            <a:off x="0" y="1524000"/>
            <a:ext cx="9144000" cy="5334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541"/>
    </mc:Choice>
    <mc:Fallback>
      <p:transition spd="slow" advTm="27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9787" y="565404"/>
            <a:ext cx="6906767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8961" t="33334" r="23645" b="7291"/>
          <a:stretch/>
        </p:blipFill>
        <p:spPr>
          <a:xfrm>
            <a:off x="0" y="1447800"/>
            <a:ext cx="9144000" cy="54102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48"/>
    </mc:Choice>
    <mc:Fallback>
      <p:transition spd="slow" advTm="23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1687" y="589787"/>
            <a:ext cx="5585460" cy="4069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8375" t="33334" r="23060" b="10416"/>
          <a:stretch/>
        </p:blipFill>
        <p:spPr>
          <a:xfrm>
            <a:off x="0" y="1447800"/>
            <a:ext cx="9144000" cy="54102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546"/>
    </mc:Choice>
    <mc:Fallback>
      <p:transition spd="slow" advTm="36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9787" y="565404"/>
            <a:ext cx="6906767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8375" t="34375" r="23645" b="8334"/>
          <a:stretch/>
        </p:blipFill>
        <p:spPr>
          <a:xfrm>
            <a:off x="0" y="1447800"/>
            <a:ext cx="9144000" cy="54102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39"/>
    </mc:Choice>
    <mc:Fallback>
      <p:transition spd="slow" advTm="23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9787" y="565404"/>
            <a:ext cx="6906767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9546" t="34375" r="24231" b="10417"/>
          <a:stretch/>
        </p:blipFill>
        <p:spPr>
          <a:xfrm>
            <a:off x="0" y="1447800"/>
            <a:ext cx="9144000" cy="54102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45"/>
    </mc:Choice>
    <mc:Fallback>
      <p:transition spd="slow" advTm="20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1544" y="650748"/>
            <a:ext cx="6469380" cy="5212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8961" t="35416" r="23645" b="8333"/>
          <a:stretch/>
        </p:blipFill>
        <p:spPr>
          <a:xfrm>
            <a:off x="0" y="1447800"/>
            <a:ext cx="9144000" cy="54102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598"/>
    </mc:Choice>
    <mc:Fallback>
      <p:transition spd="slow" advTm="34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1940" y="565404"/>
            <a:ext cx="7281672" cy="5303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8961" t="34375" r="23645" b="7292"/>
          <a:stretch/>
        </p:blipFill>
        <p:spPr>
          <a:xfrm>
            <a:off x="0" y="1524000"/>
            <a:ext cx="9144000" cy="5334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785"/>
    </mc:Choice>
    <mc:Fallback>
      <p:transition spd="slow" advTm="33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6740" y="595883"/>
            <a:ext cx="2333244" cy="3962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9547" t="34375" r="24817" b="15625"/>
          <a:stretch/>
        </p:blipFill>
        <p:spPr>
          <a:xfrm>
            <a:off x="0" y="1447800"/>
            <a:ext cx="9144000" cy="54102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61"/>
    </mc:Choice>
    <mc:Fallback>
      <p:transition spd="slow" advTm="15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6740" y="589787"/>
            <a:ext cx="6972300" cy="4069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0131" t="34375" r="23060" b="9375"/>
          <a:stretch/>
        </p:blipFill>
        <p:spPr>
          <a:xfrm>
            <a:off x="0" y="1447800"/>
            <a:ext cx="9144000" cy="54102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848"/>
    </mc:Choice>
    <mc:Fallback>
      <p:transition spd="slow" advTm="28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205" y="278891"/>
            <a:ext cx="6589776" cy="10210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9546" t="35416" r="23645" b="11458"/>
          <a:stretch/>
        </p:blipFill>
        <p:spPr>
          <a:xfrm>
            <a:off x="0" y="1447800"/>
            <a:ext cx="9144000" cy="54102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55"/>
    </mc:Choice>
    <mc:Fallback>
      <p:transition spd="slow" advTm="22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3023" y="565404"/>
            <a:ext cx="6893052" cy="542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9546" t="34375" r="23645" b="7292"/>
          <a:stretch/>
        </p:blipFill>
        <p:spPr>
          <a:xfrm>
            <a:off x="0" y="1447800"/>
            <a:ext cx="9144000" cy="54102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94"/>
    </mc:Choice>
    <mc:Fallback>
      <p:transition spd="slow" advTm="21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3212" y="272795"/>
            <a:ext cx="5064252" cy="10073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9546" t="34375" r="23645" b="9375"/>
          <a:stretch/>
        </p:blipFill>
        <p:spPr>
          <a:xfrm>
            <a:off x="0" y="1447800"/>
            <a:ext cx="9144000" cy="54102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87"/>
    </mc:Choice>
    <mc:Fallback>
      <p:transition spd="slow" advTm="12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3212" y="272795"/>
            <a:ext cx="5064252" cy="10073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0718" t="35416" r="25402" b="9375"/>
          <a:stretch/>
        </p:blipFill>
        <p:spPr>
          <a:xfrm>
            <a:off x="0" y="1447800"/>
            <a:ext cx="9144000" cy="54102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26"/>
    </mc:Choice>
    <mc:Fallback>
      <p:transition spd="slow" advTm="7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1687" y="589787"/>
            <a:ext cx="5585460" cy="4069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18236" y="1831593"/>
            <a:ext cx="7454265" cy="3439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latin typeface="Carlito"/>
                <a:cs typeface="Carlito"/>
              </a:rPr>
              <a:t>Antibiotics</a:t>
            </a:r>
            <a:endParaRPr sz="2800">
              <a:latin typeface="Carlito"/>
              <a:cs typeface="Carlito"/>
            </a:endParaRPr>
          </a:p>
          <a:p>
            <a:pPr marL="808355" marR="5080">
              <a:lnSpc>
                <a:spcPct val="100000"/>
              </a:lnSpc>
            </a:pPr>
            <a:r>
              <a:rPr sz="2800" spc="-15" dirty="0">
                <a:latin typeface="Carlito"/>
                <a:cs typeface="Carlito"/>
              </a:rPr>
              <a:t>Anthracyclines </a:t>
            </a:r>
            <a:r>
              <a:rPr sz="2800" spc="-20" dirty="0">
                <a:latin typeface="Carlito"/>
                <a:cs typeface="Carlito"/>
              </a:rPr>
              <a:t>Doxorubicin hydrochloride  </a:t>
            </a:r>
            <a:r>
              <a:rPr sz="2800" spc="-10" dirty="0">
                <a:latin typeface="Carlito"/>
                <a:cs typeface="Carlito"/>
              </a:rPr>
              <a:t>Daunorubicin </a:t>
            </a:r>
            <a:r>
              <a:rPr sz="2800" spc="-15" dirty="0">
                <a:latin typeface="Carlito"/>
                <a:cs typeface="Carlito"/>
              </a:rPr>
              <a:t>Bleomycin </a:t>
            </a:r>
            <a:r>
              <a:rPr sz="2800" spc="-25" dirty="0">
                <a:latin typeface="Carlito"/>
                <a:cs typeface="Carlito"/>
              </a:rPr>
              <a:t>sulfate </a:t>
            </a:r>
            <a:r>
              <a:rPr sz="2800" spc="-5" dirty="0">
                <a:latin typeface="Carlito"/>
                <a:cs typeface="Carlito"/>
              </a:rPr>
              <a:t>C . </a:t>
            </a:r>
            <a:r>
              <a:rPr sz="2800" spc="-20" dirty="0">
                <a:latin typeface="Carlito"/>
                <a:cs typeface="Carlito"/>
              </a:rPr>
              <a:t>Mitomycin  </a:t>
            </a:r>
            <a:r>
              <a:rPr sz="2800" spc="-15" dirty="0">
                <a:latin typeface="Carlito"/>
                <a:cs typeface="Carlito"/>
              </a:rPr>
              <a:t>Dactinomycin </a:t>
            </a:r>
            <a:r>
              <a:rPr sz="2800" spc="-5" dirty="0">
                <a:latin typeface="Carlito"/>
                <a:cs typeface="Carlito"/>
              </a:rPr>
              <a:t>( </a:t>
            </a:r>
            <a:r>
              <a:rPr sz="2800" spc="-15" dirty="0">
                <a:latin typeface="Carlito"/>
                <a:cs typeface="Carlito"/>
              </a:rPr>
              <a:t>Actinomycin </a:t>
            </a:r>
            <a:r>
              <a:rPr sz="2800" spc="-5" dirty="0">
                <a:latin typeface="Carlito"/>
                <a:cs typeface="Carlito"/>
              </a:rPr>
              <a:t>D)</a:t>
            </a:r>
            <a:r>
              <a:rPr sz="2800" spc="90" dirty="0">
                <a:latin typeface="Carlito"/>
                <a:cs typeface="Carlito"/>
              </a:rPr>
              <a:t> </a:t>
            </a:r>
            <a:r>
              <a:rPr sz="2800" spc="-15" dirty="0">
                <a:latin typeface="Carlito"/>
                <a:cs typeface="Carlito"/>
              </a:rPr>
              <a:t>Plicamycin</a:t>
            </a:r>
            <a:endParaRPr sz="2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800" b="1" spc="-15" dirty="0">
                <a:latin typeface="Carlito"/>
                <a:cs typeface="Carlito"/>
              </a:rPr>
              <a:t>Plant </a:t>
            </a:r>
            <a:r>
              <a:rPr sz="2800" b="1" spc="-10" dirty="0">
                <a:latin typeface="Carlito"/>
                <a:cs typeface="Carlito"/>
              </a:rPr>
              <a:t>derived</a:t>
            </a:r>
            <a:r>
              <a:rPr sz="2800" b="1" spc="65" dirty="0">
                <a:latin typeface="Carlito"/>
                <a:cs typeface="Carlito"/>
              </a:rPr>
              <a:t> </a:t>
            </a:r>
            <a:r>
              <a:rPr sz="2800" b="1" spc="-10" dirty="0">
                <a:latin typeface="Carlito"/>
                <a:cs typeface="Carlito"/>
              </a:rPr>
              <a:t>products</a:t>
            </a:r>
            <a:endParaRPr sz="2800">
              <a:latin typeface="Carlito"/>
              <a:cs typeface="Carlito"/>
            </a:endParaRPr>
          </a:p>
          <a:p>
            <a:pPr marL="808355" marR="578485">
              <a:lnSpc>
                <a:spcPct val="100000"/>
              </a:lnSpc>
            </a:pPr>
            <a:r>
              <a:rPr sz="2800" spc="-15" dirty="0">
                <a:latin typeface="Carlito"/>
                <a:cs typeface="Carlito"/>
              </a:rPr>
              <a:t>Vinca </a:t>
            </a:r>
            <a:r>
              <a:rPr sz="2800" spc="-10" dirty="0">
                <a:latin typeface="Carlito"/>
                <a:cs typeface="Carlito"/>
              </a:rPr>
              <a:t>alkaloids </a:t>
            </a:r>
            <a:r>
              <a:rPr sz="2800" spc="-15" dirty="0">
                <a:latin typeface="Carlito"/>
                <a:cs typeface="Carlito"/>
              </a:rPr>
              <a:t>Vincristine Vinblastine  Epipodophyllotoxins Etoposide </a:t>
            </a:r>
            <a:r>
              <a:rPr sz="2800" spc="-35" dirty="0">
                <a:latin typeface="Carlito"/>
                <a:cs typeface="Carlito"/>
              </a:rPr>
              <a:t>Teniposide  </a:t>
            </a:r>
            <a:r>
              <a:rPr sz="2800" spc="-45" dirty="0">
                <a:latin typeface="Carlito"/>
                <a:cs typeface="Carlito"/>
              </a:rPr>
              <a:t>Taxanes </a:t>
            </a:r>
            <a:r>
              <a:rPr sz="2800" spc="-20" dirty="0">
                <a:latin typeface="Carlito"/>
                <a:cs typeface="Carlito"/>
              </a:rPr>
              <a:t>paclitaxel,</a:t>
            </a:r>
            <a:r>
              <a:rPr sz="2800" spc="30" dirty="0">
                <a:latin typeface="Carlito"/>
                <a:cs typeface="Carlito"/>
              </a:rPr>
              <a:t> </a:t>
            </a:r>
            <a:r>
              <a:rPr sz="2800" spc="-20" dirty="0">
                <a:latin typeface="Carlito"/>
                <a:cs typeface="Carlito"/>
              </a:rPr>
              <a:t>docetaxel</a:t>
            </a:r>
            <a:endParaRPr sz="2800">
              <a:latin typeface="Carlito"/>
              <a:cs typeface="Carlito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488"/>
    </mc:Choice>
    <mc:Fallback>
      <p:transition spd="slow" advTm="26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24188" cy="6858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96"/>
    </mc:Choice>
    <mc:Fallback>
      <p:transition spd="slow" advTm="4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1687" y="589787"/>
            <a:ext cx="5585460" cy="4069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8375" t="33333" r="23060" b="6250"/>
          <a:stretch/>
        </p:blipFill>
        <p:spPr>
          <a:xfrm>
            <a:off x="0" y="1524000"/>
            <a:ext cx="9144000" cy="5334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665"/>
    </mc:Choice>
    <mc:Fallback>
      <p:transition spd="slow" advTm="41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1687" y="589787"/>
            <a:ext cx="5585460" cy="4069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8375" t="34375" r="23645" b="8334"/>
          <a:stretch/>
        </p:blipFill>
        <p:spPr>
          <a:xfrm>
            <a:off x="0" y="1447800"/>
            <a:ext cx="9144000" cy="54102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45"/>
    </mc:Choice>
    <mc:Fallback>
      <p:transition spd="slow" advTm="17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8954"/>
            <a:ext cx="9144000" cy="68290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843"/>
    </mc:Choice>
    <mc:Fallback>
      <p:transition spd="slow" advTm="40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3212" y="589787"/>
            <a:ext cx="5551932" cy="3947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8375" t="33333" r="23060" b="9375"/>
          <a:stretch/>
        </p:blipFill>
        <p:spPr>
          <a:xfrm>
            <a:off x="0" y="1447800"/>
            <a:ext cx="9144000" cy="54102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935"/>
    </mc:Choice>
    <mc:Fallback>
      <p:transition spd="slow" advTm="41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1920" y="600455"/>
            <a:ext cx="8138159" cy="4434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8375" t="33334" r="24231" b="6249"/>
          <a:stretch/>
        </p:blipFill>
        <p:spPr>
          <a:xfrm>
            <a:off x="0" y="1447800"/>
            <a:ext cx="9144000" cy="54102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267"/>
    </mc:Choice>
    <mc:Fallback>
      <p:transition spd="slow" advTm="36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</TotalTime>
  <Words>93</Words>
  <Application>Microsoft Office PowerPoint</Application>
  <PresentationFormat>On-screen Show (4:3)</PresentationFormat>
  <Paragraphs>10</Paragraphs>
  <Slides>40</Slides>
  <Notes>0</Notes>
  <HiddenSlides>0</HiddenSlides>
  <MMClips>40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Calibri</vt:lpstr>
      <vt:lpstr>Carlito</vt:lpstr>
      <vt:lpstr>Pagul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Windows User</cp:lastModifiedBy>
  <cp:revision>29</cp:revision>
  <dcterms:created xsi:type="dcterms:W3CDTF">2020-07-19T13:55:59Z</dcterms:created>
  <dcterms:modified xsi:type="dcterms:W3CDTF">2020-07-20T06:51:06Z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2018-09-19T00:00:00Z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2020-07-19T00:00:00Z</vt:filetime>
  </property>
</Properties>
</file>