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7" r:id="rId2"/>
    <p:sldId id="258" r:id="rId3"/>
    <p:sldId id="259" r:id="rId4"/>
    <p:sldId id="260" r:id="rId5"/>
    <p:sldId id="261" r:id="rId6"/>
    <p:sldId id="263" r:id="rId7"/>
    <p:sldId id="264" r:id="rId8"/>
    <p:sldId id="265" r:id="rId9"/>
    <p:sldId id="266" r:id="rId10"/>
    <p:sldId id="267" r:id="rId11"/>
    <p:sldId id="268" r:id="rId12"/>
    <p:sldId id="269" r:id="rId13"/>
    <p:sldId id="270" r:id="rId14"/>
    <p:sldId id="271" r:id="rId15"/>
    <p:sldId id="272" r:id="rId16"/>
    <p:sldId id="273" r:id="rId17"/>
    <p:sldId id="295" r:id="rId18"/>
    <p:sldId id="296" r:id="rId19"/>
    <p:sldId id="297" r:id="rId20"/>
    <p:sldId id="292" r:id="rId21"/>
    <p:sldId id="293" r:id="rId22"/>
    <p:sldId id="294"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9" r:id="rId41"/>
    <p:sldId id="300" r:id="rId42"/>
    <p:sldId id="301"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65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E69AF87-EDB8-4D90-89AF-7CEA6729D63D}" type="datetimeFigureOut">
              <a:rPr lang="en-US" smtClean="0"/>
              <a:pPr/>
              <a:t>6/8/2020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47DFAE08-B994-4351-8A4F-F72FB67E181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E69AF87-EDB8-4D90-89AF-7CEA6729D63D}"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FAE08-B994-4351-8A4F-F72FB67E18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E69AF87-EDB8-4D90-89AF-7CEA6729D63D}"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FAE08-B994-4351-8A4F-F72FB67E181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E69AF87-EDB8-4D90-89AF-7CEA6729D63D}"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FAE08-B994-4351-8A4F-F72FB67E18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E69AF87-EDB8-4D90-89AF-7CEA6729D63D}"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FAE08-B994-4351-8A4F-F72FB67E181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E69AF87-EDB8-4D90-89AF-7CEA6729D63D}" type="datetimeFigureOut">
              <a:rPr lang="en-US" smtClean="0"/>
              <a:pPr/>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DFAE08-B994-4351-8A4F-F72FB67E18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E69AF87-EDB8-4D90-89AF-7CEA6729D63D}" type="datetimeFigureOut">
              <a:rPr lang="en-US" smtClean="0"/>
              <a:pPr/>
              <a:t>6/8/2020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DFAE08-B994-4351-8A4F-F72FB67E18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E69AF87-EDB8-4D90-89AF-7CEA6729D63D}" type="datetimeFigureOut">
              <a:rPr lang="en-US" smtClean="0"/>
              <a:pPr/>
              <a:t>6/8/2020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DFAE08-B994-4351-8A4F-F72FB67E18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69AF87-EDB8-4D90-89AF-7CEA6729D63D}" type="datetimeFigureOut">
              <a:rPr lang="en-US" smtClean="0"/>
              <a:pPr/>
              <a:t>6/8/2020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DFAE08-B994-4351-8A4F-F72FB67E18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E69AF87-EDB8-4D90-89AF-7CEA6729D63D}" type="datetimeFigureOut">
              <a:rPr lang="en-US" smtClean="0"/>
              <a:pPr/>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DFAE08-B994-4351-8A4F-F72FB67E18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E69AF87-EDB8-4D90-89AF-7CEA6729D63D}" type="datetimeFigureOut">
              <a:rPr lang="en-US" smtClean="0"/>
              <a:pPr/>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47DFAE08-B994-4351-8A4F-F72FB67E1816}"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E69AF87-EDB8-4D90-89AF-7CEA6729D63D}" type="datetimeFigureOut">
              <a:rPr lang="en-US" smtClean="0"/>
              <a:pPr/>
              <a:t>6/8/2020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7DFAE08-B994-4351-8A4F-F72FB67E1816}"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wav"/><Relationship Id="rId1" Type="http://schemas.microsoft.com/office/2007/relationships/media" Target="../media/media37.wav"/><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av"/><Relationship Id="rId1" Type="http://schemas.microsoft.com/office/2007/relationships/media" Target="../media/media39.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av"/><Relationship Id="rId1" Type="http://schemas.microsoft.com/office/2007/relationships/media" Target="../media/media40.wav"/><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wav"/><Relationship Id="rId1" Type="http://schemas.microsoft.com/office/2007/relationships/media" Target="../media/media41.wav"/><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wav"/><Relationship Id="rId1" Type="http://schemas.microsoft.com/office/2007/relationships/media" Target="../media/media42.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381000"/>
            <a:ext cx="5914504" cy="830997"/>
          </a:xfrm>
          <a:prstGeom prst="rect">
            <a:avLst/>
          </a:prstGeom>
          <a:noFill/>
        </p:spPr>
        <p:txBody>
          <a:bodyPr wrap="none" rtlCol="0">
            <a:spAutoFit/>
          </a:bodyPr>
          <a:lstStyle/>
          <a:p>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CNS    STIMULANTS</a:t>
            </a:r>
            <a:endPar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Box 2"/>
          <p:cNvSpPr txBox="1"/>
          <p:nvPr/>
        </p:nvSpPr>
        <p:spPr>
          <a:xfrm>
            <a:off x="2667000" y="4114800"/>
            <a:ext cx="5846665" cy="1569660"/>
          </a:xfrm>
          <a:prstGeom prst="rect">
            <a:avLst/>
          </a:prstGeom>
          <a:noFill/>
        </p:spPr>
        <p:txBody>
          <a:bodyPr wrap="none" rtlCol="0">
            <a:spAutoFit/>
          </a:bodyPr>
          <a:lstStyle/>
          <a:p>
            <a:pPr algn="just"/>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DR ASHISH RANJAN</a:t>
            </a:r>
          </a:p>
          <a:p>
            <a:pPr algn="just"/>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DEPT. OF PHARMACOLOGY</a:t>
            </a:r>
          </a:p>
          <a:p>
            <a:pPr algn="just"/>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S.K.M.C, MUZAFFARPUR</a:t>
            </a:r>
            <a:endParaRPr lang="en-US" sz="3200" b="1" dirty="0">
              <a:solidFill>
                <a:srgbClr val="00206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918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247864"/>
          </a:xfrm>
          <a:prstGeom prst="rect">
            <a:avLst/>
          </a:prstGeom>
        </p:spPr>
        <p:txBody>
          <a:bodyPr wrap="square">
            <a:spAutoFit/>
          </a:bodyPr>
          <a:lstStyle/>
          <a:p>
            <a:pPr algn="just"/>
            <a:r>
              <a:rPr lang="en-US" sz="4000" dirty="0" smtClean="0"/>
              <a:t>Situations in which analeptics may be employed are:</a:t>
            </a:r>
          </a:p>
          <a:p>
            <a:pPr marL="742950" indent="-742950" algn="just">
              <a:buAutoNum type="alphaLcParenBoth"/>
            </a:pPr>
            <a:r>
              <a:rPr lang="en-US" sz="4000" dirty="0" smtClean="0"/>
              <a:t>As an expedient measure in hypnotic drug poisoning </a:t>
            </a:r>
            <a:r>
              <a:rPr lang="en-US" sz="4000" dirty="0" err="1" smtClean="0"/>
              <a:t>untill</a:t>
            </a:r>
            <a:r>
              <a:rPr lang="en-US" sz="4000" dirty="0" smtClean="0"/>
              <a:t> mechanical ventilation is introduced. </a:t>
            </a:r>
          </a:p>
          <a:p>
            <a:pPr marL="742950" indent="-742950" algn="just"/>
            <a:r>
              <a:rPr lang="en-US" sz="4000" dirty="0" smtClean="0"/>
              <a:t>(b) Suffocation on drowning, acute respiratory insufficiency. </a:t>
            </a:r>
          </a:p>
          <a:p>
            <a:pPr marL="742950" indent="-742950" algn="just"/>
            <a:r>
              <a:rPr lang="en-US" sz="4000" dirty="0" smtClean="0"/>
              <a:t>(c)  </a:t>
            </a:r>
            <a:r>
              <a:rPr lang="en-US" sz="4000" dirty="0" err="1" smtClean="0"/>
              <a:t>Apnoea</a:t>
            </a:r>
            <a:r>
              <a:rPr lang="en-US" sz="4000" dirty="0" smtClean="0"/>
              <a:t> in premature infant. </a:t>
            </a:r>
          </a:p>
          <a:p>
            <a:pPr marL="742950" indent="-742950" algn="just"/>
            <a:r>
              <a:rPr lang="en-US" sz="4000" dirty="0" smtClean="0"/>
              <a:t>(d) Failure to ventilate spontaneously after general </a:t>
            </a:r>
            <a:r>
              <a:rPr lang="en-US" sz="4000" dirty="0" err="1" smtClean="0"/>
              <a:t>anaesthesia</a:t>
            </a:r>
            <a:r>
              <a:rPr lang="en-US" sz="4000" dirty="0" smtClean="0"/>
              <a:t>.</a:t>
            </a:r>
            <a:endParaRPr lang="en-US" sz="4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04"/>
    </mc:Choice>
    <mc:Fallback xmlns="">
      <p:transition spd="slow" advTm="30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124754"/>
          </a:xfrm>
          <a:prstGeom prst="rect">
            <a:avLst/>
          </a:prstGeom>
        </p:spPr>
        <p:txBody>
          <a:bodyPr wrap="square">
            <a:spAutoFit/>
          </a:bodyPr>
          <a:lstStyle/>
          <a:p>
            <a:r>
              <a:rPr lang="en-US" sz="3200" b="1" dirty="0" err="1" smtClean="0">
                <a:solidFill>
                  <a:srgbClr val="FF0000"/>
                </a:solidFill>
              </a:rPr>
              <a:t>Doxapram</a:t>
            </a:r>
            <a:r>
              <a:rPr lang="en-US" sz="3200" b="1" dirty="0" smtClean="0"/>
              <a:t>:</a:t>
            </a:r>
          </a:p>
          <a:p>
            <a:pPr algn="just"/>
            <a:r>
              <a:rPr lang="en-US" sz="4000" dirty="0"/>
              <a:t> </a:t>
            </a:r>
            <a:r>
              <a:rPr lang="en-US" sz="4000" dirty="0" smtClean="0"/>
              <a:t>  It acts by promoting excitation of central </a:t>
            </a:r>
            <a:r>
              <a:rPr lang="en-US" sz="4000" dirty="0" err="1" smtClean="0"/>
              <a:t>neurones</a:t>
            </a:r>
            <a:r>
              <a:rPr lang="en-US" sz="4000" dirty="0" smtClean="0"/>
              <a:t>. At low doses it is more selective for the respiratory centre. Respiration is stimulated through carotid and aortic body </a:t>
            </a:r>
            <a:r>
              <a:rPr lang="en-US" sz="4000" dirty="0" err="1" smtClean="0"/>
              <a:t>chemoreceptors</a:t>
            </a:r>
            <a:r>
              <a:rPr lang="en-US" sz="4000" dirty="0" smtClean="0"/>
              <a:t>. Continuous </a:t>
            </a:r>
            <a:r>
              <a:rPr lang="en-US" sz="4000" dirty="0" err="1" smtClean="0"/>
              <a:t>i.v</a:t>
            </a:r>
            <a:r>
              <a:rPr lang="en-US" sz="4000" dirty="0" smtClean="0"/>
              <a:t>. infusion of </a:t>
            </a:r>
            <a:r>
              <a:rPr lang="en-US" sz="4000" dirty="0" err="1" smtClean="0"/>
              <a:t>doxapram</a:t>
            </a:r>
            <a:r>
              <a:rPr lang="en-US" sz="4000" dirty="0" smtClean="0"/>
              <a:t> may abolish episodes of </a:t>
            </a:r>
            <a:r>
              <a:rPr lang="en-US" sz="4000" dirty="0" err="1" smtClean="0"/>
              <a:t>apnoea</a:t>
            </a:r>
            <a:r>
              <a:rPr lang="en-US" sz="4000" dirty="0" smtClean="0"/>
              <a:t> in premature infant not responding to </a:t>
            </a:r>
            <a:r>
              <a:rPr lang="en-US" sz="4000" dirty="0" err="1" smtClean="0"/>
              <a:t>theophylline</a:t>
            </a:r>
            <a:r>
              <a:rPr lang="en-US" sz="4000" dirty="0" smtClean="0"/>
              <a:t>.</a:t>
            </a:r>
            <a:endParaRPr lang="en-US" sz="4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964"/>
    </mc:Choice>
    <mc:Fallback xmlns="">
      <p:transition spd="slow" advTm="37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57200"/>
            <a:ext cx="184731" cy="369332"/>
          </a:xfrm>
          <a:prstGeom prst="rect">
            <a:avLst/>
          </a:prstGeom>
          <a:noFill/>
        </p:spPr>
        <p:txBody>
          <a:bodyPr wrap="none" rtlCol="0">
            <a:spAutoFit/>
          </a:bodyPr>
          <a:lstStyle/>
          <a:p>
            <a:pPr algn="just"/>
            <a:endParaRPr lang="en-US" dirty="0"/>
          </a:p>
        </p:txBody>
      </p:sp>
      <p:sp>
        <p:nvSpPr>
          <p:cNvPr id="3" name="Rectangle 2"/>
          <p:cNvSpPr/>
          <p:nvPr/>
        </p:nvSpPr>
        <p:spPr>
          <a:xfrm>
            <a:off x="0" y="0"/>
            <a:ext cx="9144000" cy="5078313"/>
          </a:xfrm>
          <a:prstGeom prst="rect">
            <a:avLst/>
          </a:prstGeom>
        </p:spPr>
        <p:txBody>
          <a:bodyPr wrap="square">
            <a:spAutoFit/>
          </a:bodyPr>
          <a:lstStyle/>
          <a:p>
            <a:r>
              <a:rPr lang="en-US" sz="3600" b="1" dirty="0" smtClean="0">
                <a:solidFill>
                  <a:srgbClr val="FF0000"/>
                </a:solidFill>
              </a:rPr>
              <a:t>Uses</a:t>
            </a:r>
            <a:r>
              <a:rPr lang="en-US" sz="3600" b="1" dirty="0" smtClean="0"/>
              <a:t> </a:t>
            </a:r>
            <a:r>
              <a:rPr lang="en-US" dirty="0" smtClean="0"/>
              <a:t>: </a:t>
            </a:r>
          </a:p>
          <a:p>
            <a:pPr algn="just"/>
            <a:r>
              <a:rPr lang="en-US" sz="3200" dirty="0" smtClean="0"/>
              <a:t> 1. Post-</a:t>
            </a:r>
            <a:r>
              <a:rPr lang="en-US" sz="3200" dirty="0" err="1" smtClean="0"/>
              <a:t>anaesthetic</a:t>
            </a:r>
            <a:r>
              <a:rPr lang="en-US" sz="3200" dirty="0" smtClean="0"/>
              <a:t> respiratory depression </a:t>
            </a:r>
          </a:p>
          <a:p>
            <a:pPr algn="just"/>
            <a:r>
              <a:rPr lang="en-US" sz="3200" dirty="0" smtClean="0"/>
              <a:t>2.  Hypoxemic </a:t>
            </a:r>
            <a:r>
              <a:rPr lang="en-US" sz="3200" dirty="0" err="1" smtClean="0"/>
              <a:t>hypercapnic</a:t>
            </a:r>
            <a:r>
              <a:rPr lang="en-US" sz="3200" dirty="0" smtClean="0"/>
              <a:t> respiratory  failure </a:t>
            </a:r>
          </a:p>
          <a:p>
            <a:pPr algn="just"/>
            <a:r>
              <a:rPr lang="en-US" sz="3200" dirty="0" smtClean="0"/>
              <a:t>3.  </a:t>
            </a:r>
            <a:r>
              <a:rPr lang="en-US" sz="3200" dirty="0" err="1" smtClean="0"/>
              <a:t>Apnoea</a:t>
            </a:r>
            <a:r>
              <a:rPr lang="en-US" sz="3200" dirty="0" smtClean="0"/>
              <a:t> in premature infants - slow </a:t>
            </a:r>
            <a:r>
              <a:rPr lang="en-US" sz="3200" dirty="0" err="1" smtClean="0"/>
              <a:t>i.v</a:t>
            </a:r>
            <a:r>
              <a:rPr lang="en-US" sz="3200" dirty="0" smtClean="0"/>
              <a:t> infusion. </a:t>
            </a:r>
          </a:p>
          <a:p>
            <a:pPr algn="just"/>
            <a:r>
              <a:rPr lang="en-US" sz="3200" b="1" dirty="0" smtClean="0">
                <a:solidFill>
                  <a:srgbClr val="FF0000"/>
                </a:solidFill>
              </a:rPr>
              <a:t>Contraindications</a:t>
            </a:r>
            <a:r>
              <a:rPr lang="en-US" sz="3200" dirty="0" smtClean="0"/>
              <a:t>:  Respiratory failure due to     neurological &amp;   muscular diseases. </a:t>
            </a:r>
          </a:p>
          <a:p>
            <a:pPr algn="just"/>
            <a:r>
              <a:rPr lang="en-US" sz="3200" dirty="0" smtClean="0"/>
              <a:t>  Epilepsy </a:t>
            </a:r>
          </a:p>
          <a:p>
            <a:pPr algn="just"/>
            <a:r>
              <a:rPr lang="en-US" sz="3200" b="1" dirty="0" smtClean="0">
                <a:solidFill>
                  <a:srgbClr val="FF0000"/>
                </a:solidFill>
              </a:rPr>
              <a:t>Side effect</a:t>
            </a:r>
            <a:r>
              <a:rPr lang="en-US" sz="3200" dirty="0" smtClean="0"/>
              <a:t>:     Restlessness, Tachycardia </a:t>
            </a:r>
          </a:p>
          <a:p>
            <a:pPr algn="just"/>
            <a:r>
              <a:rPr lang="en-US" sz="3200" dirty="0"/>
              <a:t> </a:t>
            </a:r>
            <a:r>
              <a:rPr lang="en-US" sz="3200" dirty="0" smtClean="0"/>
              <a:t>                        High doses: convulsions &amp;  arrhythmias</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275"/>
    </mc:Choice>
    <mc:Fallback xmlns="">
      <p:transition spd="slow" advTm="42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693866"/>
          </a:xfrm>
          <a:prstGeom prst="rect">
            <a:avLst/>
          </a:prstGeom>
        </p:spPr>
        <p:txBody>
          <a:bodyPr wrap="square">
            <a:spAutoFit/>
          </a:bodyPr>
          <a:lstStyle/>
          <a:p>
            <a:r>
              <a:rPr lang="en-US" sz="2800" b="1" dirty="0" smtClean="0"/>
              <a:t>                          </a:t>
            </a:r>
            <a:r>
              <a:rPr lang="en-US" sz="2800" b="1" dirty="0" smtClean="0">
                <a:solidFill>
                  <a:srgbClr val="C00000"/>
                </a:solidFill>
              </a:rPr>
              <a:t>PSYCHOMOTOR STIMULANTS </a:t>
            </a:r>
          </a:p>
          <a:p>
            <a:r>
              <a:rPr lang="en-US" sz="3200" dirty="0" smtClean="0"/>
              <a:t>These drugs have predominant cortical action</a:t>
            </a:r>
            <a:endParaRPr lang="en-US" sz="3200" b="1" dirty="0" smtClean="0">
              <a:solidFill>
                <a:srgbClr val="C00000"/>
              </a:solidFill>
            </a:endParaRPr>
          </a:p>
          <a:p>
            <a:endParaRPr lang="en-US" sz="2800" b="1" dirty="0" smtClean="0">
              <a:solidFill>
                <a:srgbClr val="C00000"/>
              </a:solidFill>
            </a:endParaRPr>
          </a:p>
          <a:p>
            <a:r>
              <a:rPr lang="en-US" dirty="0"/>
              <a:t> </a:t>
            </a:r>
            <a:r>
              <a:rPr lang="en-US" dirty="0" smtClean="0"/>
              <a:t>  </a:t>
            </a:r>
            <a:r>
              <a:rPr lang="en-US" sz="3600" dirty="0" smtClean="0"/>
              <a:t>Amphetamine group</a:t>
            </a:r>
            <a:r>
              <a:rPr lang="en-US" sz="2000" dirty="0" smtClean="0"/>
              <a:t>: </a:t>
            </a:r>
            <a:endParaRPr lang="en-US" sz="4000" dirty="0"/>
          </a:p>
          <a:p>
            <a:pPr algn="just"/>
            <a:r>
              <a:rPr lang="en-US" sz="4000" dirty="0" smtClean="0"/>
              <a:t> Amphetamine </a:t>
            </a:r>
          </a:p>
          <a:p>
            <a:pPr algn="just"/>
            <a:r>
              <a:rPr lang="en-US" sz="4000" dirty="0" smtClean="0"/>
              <a:t> Dexamphetamine </a:t>
            </a:r>
          </a:p>
          <a:p>
            <a:pPr algn="just"/>
            <a:r>
              <a:rPr lang="en-US" sz="4000" dirty="0" smtClean="0"/>
              <a:t> Methamphetamine </a:t>
            </a:r>
          </a:p>
          <a:p>
            <a:pPr algn="just"/>
            <a:r>
              <a:rPr lang="en-US" sz="4000" dirty="0" smtClean="0"/>
              <a:t> </a:t>
            </a:r>
            <a:r>
              <a:rPr lang="en-US" sz="3600" dirty="0" err="1" smtClean="0"/>
              <a:t>Methylenedioxy</a:t>
            </a:r>
            <a:r>
              <a:rPr lang="en-US" sz="3600" dirty="0" smtClean="0"/>
              <a:t> </a:t>
            </a:r>
            <a:r>
              <a:rPr lang="en-US" sz="3200" dirty="0" smtClean="0"/>
              <a:t>Methamphetamine(</a:t>
            </a:r>
            <a:r>
              <a:rPr lang="en-US" sz="3600" dirty="0" smtClean="0"/>
              <a:t>MDMA) </a:t>
            </a:r>
          </a:p>
          <a:p>
            <a:pPr algn="just"/>
            <a:r>
              <a:rPr lang="en-US" sz="4000" dirty="0" smtClean="0"/>
              <a:t> </a:t>
            </a:r>
            <a:r>
              <a:rPr lang="en-US" sz="4000" dirty="0" err="1" smtClean="0"/>
              <a:t>Methylphenedate</a:t>
            </a:r>
            <a:r>
              <a:rPr lang="en-US" sz="4000" dirty="0" smtClean="0"/>
              <a:t> </a:t>
            </a:r>
          </a:p>
          <a:p>
            <a:pPr algn="just"/>
            <a:r>
              <a:rPr lang="en-US" sz="4000" dirty="0" smtClean="0"/>
              <a:t> </a:t>
            </a:r>
            <a:r>
              <a:rPr lang="en-US" sz="4000" dirty="0" err="1" smtClean="0"/>
              <a:t>Fenfluramine</a:t>
            </a:r>
            <a:endParaRPr lang="en-US" sz="4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16"/>
    </mc:Choice>
    <mc:Fallback xmlns="">
      <p:transition spd="slow" advTm="36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9144000" cy="6647974"/>
          </a:xfrm>
          <a:prstGeom prst="rect">
            <a:avLst/>
          </a:prstGeom>
          <a:noFill/>
        </p:spPr>
        <p:txBody>
          <a:bodyPr wrap="square" rtlCol="0">
            <a:spAutoFit/>
          </a:bodyPr>
          <a:lstStyle/>
          <a:p>
            <a:r>
              <a:rPr lang="en-US" sz="3600" b="1" dirty="0" smtClean="0">
                <a:solidFill>
                  <a:srgbClr val="C00000"/>
                </a:solidFill>
              </a:rPr>
              <a:t>NON AMPHETAMINE GROUP</a:t>
            </a:r>
            <a:r>
              <a:rPr lang="en-US" sz="3600" b="1" dirty="0" smtClean="0"/>
              <a:t> </a:t>
            </a:r>
          </a:p>
          <a:p>
            <a:r>
              <a:rPr lang="en-US" sz="3600" dirty="0" smtClean="0"/>
              <a:t>    </a:t>
            </a:r>
            <a:r>
              <a:rPr lang="en-US" sz="3600" i="1" dirty="0" smtClean="0"/>
              <a:t>MODAFINIL</a:t>
            </a:r>
          </a:p>
          <a:p>
            <a:r>
              <a:rPr lang="en-US" sz="3200" i="1" dirty="0" smtClean="0"/>
              <a:t>     ATOMOXETINE</a:t>
            </a:r>
          </a:p>
          <a:p>
            <a:r>
              <a:rPr lang="en-US" sz="3200" i="1" dirty="0" smtClean="0"/>
              <a:t>     SIBUTRAMINE</a:t>
            </a:r>
          </a:p>
          <a:p>
            <a:r>
              <a:rPr lang="en-US" sz="4000" i="1" dirty="0" smtClean="0"/>
              <a:t>    PEMOLINE</a:t>
            </a:r>
          </a:p>
          <a:p>
            <a:r>
              <a:rPr lang="en-US" sz="4000" b="1" dirty="0" smtClean="0">
                <a:solidFill>
                  <a:srgbClr val="C00000"/>
                </a:solidFill>
              </a:rPr>
              <a:t>COCAINE</a:t>
            </a:r>
          </a:p>
          <a:p>
            <a:endParaRPr lang="en-US" sz="4400" dirty="0" smtClean="0"/>
          </a:p>
          <a:p>
            <a:r>
              <a:rPr lang="en-US" sz="3600" b="1" dirty="0" smtClean="0">
                <a:solidFill>
                  <a:srgbClr val="C00000"/>
                </a:solidFill>
              </a:rPr>
              <a:t>METHYLXANTHINE</a:t>
            </a:r>
          </a:p>
          <a:p>
            <a:r>
              <a:rPr lang="en-US" sz="3600" b="1" dirty="0"/>
              <a:t> </a:t>
            </a:r>
            <a:r>
              <a:rPr lang="en-US" sz="3600" b="1" dirty="0" smtClean="0"/>
              <a:t>   </a:t>
            </a:r>
            <a:r>
              <a:rPr lang="en-US" sz="3600" i="1" dirty="0" smtClean="0"/>
              <a:t>CAFFEINE</a:t>
            </a:r>
          </a:p>
          <a:p>
            <a:r>
              <a:rPr lang="en-US" sz="3600" i="1" dirty="0"/>
              <a:t> </a:t>
            </a:r>
            <a:r>
              <a:rPr lang="en-US" sz="3600" i="1" dirty="0" smtClean="0"/>
              <a:t>   THEOPHYLLINE</a:t>
            </a:r>
          </a:p>
          <a:p>
            <a:r>
              <a:rPr lang="en-US" sz="3600" i="1" dirty="0"/>
              <a:t> </a:t>
            </a:r>
            <a:r>
              <a:rPr lang="en-US" sz="3600" i="1" dirty="0" smtClean="0"/>
              <a:t>   THEOBROMINE</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880"/>
    </mc:Choice>
    <mc:Fallback xmlns="">
      <p:transition spd="slow" advTm="20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lum bright="20000" contrast="87000"/>
          </a:blip>
          <a:srcRect/>
          <a:stretch>
            <a:fillRect/>
          </a:stretch>
        </p:blipFill>
        <p:spPr bwMode="auto">
          <a:xfrm>
            <a:off x="0" y="609600"/>
            <a:ext cx="9144000" cy="6248400"/>
          </a:xfrm>
          <a:prstGeom prst="rect">
            <a:avLst/>
          </a:prstGeom>
          <a:noFill/>
          <a:ln w="9525">
            <a:noFill/>
            <a:miter lim="800000"/>
            <a:headEnd/>
            <a:tailEnd/>
          </a:ln>
          <a:effectLst/>
        </p:spPr>
      </p:pic>
      <p:sp>
        <p:nvSpPr>
          <p:cNvPr id="4" name="TextBox 3"/>
          <p:cNvSpPr txBox="1"/>
          <p:nvPr/>
        </p:nvSpPr>
        <p:spPr>
          <a:xfrm>
            <a:off x="304800" y="152400"/>
            <a:ext cx="2872005" cy="523220"/>
          </a:xfrm>
          <a:prstGeom prst="rect">
            <a:avLst/>
          </a:prstGeom>
          <a:noFill/>
        </p:spPr>
        <p:txBody>
          <a:bodyPr wrap="none" rtlCol="0">
            <a:spAutoFit/>
          </a:bodyPr>
          <a:lstStyle/>
          <a:p>
            <a:r>
              <a:rPr lang="en-US" sz="2800" b="1" dirty="0" smtClean="0"/>
              <a:t>MODE OF ACTION</a:t>
            </a:r>
            <a:endParaRPr lang="en-US" sz="28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998"/>
    </mc:Choice>
    <mc:Fallback xmlns="">
      <p:transition spd="slow" advTm="30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2831544"/>
          </a:xfrm>
          <a:prstGeom prst="rect">
            <a:avLst/>
          </a:prstGeom>
        </p:spPr>
        <p:txBody>
          <a:bodyPr wrap="square">
            <a:spAutoFit/>
          </a:bodyPr>
          <a:lstStyle/>
          <a:p>
            <a:r>
              <a:rPr lang="en-US" sz="3200" dirty="0" smtClean="0">
                <a:solidFill>
                  <a:srgbClr val="FF0000"/>
                </a:solidFill>
              </a:rPr>
              <a:t>Pharmacological effects: </a:t>
            </a:r>
            <a:r>
              <a:rPr lang="en-US" sz="3200" dirty="0" smtClean="0"/>
              <a:t>(</a:t>
            </a:r>
            <a:r>
              <a:rPr lang="en-US" sz="3200" dirty="0" smtClean="0">
                <a:solidFill>
                  <a:srgbClr val="FF0000"/>
                </a:solidFill>
              </a:rPr>
              <a:t>central</a:t>
            </a:r>
            <a:r>
              <a:rPr lang="en-US" dirty="0" smtClean="0">
                <a:solidFill>
                  <a:srgbClr val="FF0000"/>
                </a:solidFill>
              </a:rPr>
              <a:t>)</a:t>
            </a:r>
          </a:p>
          <a:p>
            <a:r>
              <a:rPr lang="en-US" dirty="0" smtClean="0"/>
              <a:t> </a:t>
            </a:r>
          </a:p>
          <a:p>
            <a:r>
              <a:rPr lang="en-US" dirty="0"/>
              <a:t> </a:t>
            </a:r>
            <a:r>
              <a:rPr lang="en-US" dirty="0" smtClean="0"/>
              <a:t>               </a:t>
            </a:r>
            <a:r>
              <a:rPr lang="en-US" sz="3200" dirty="0" smtClean="0"/>
              <a:t>↑ motor activity </a:t>
            </a:r>
          </a:p>
          <a:p>
            <a:r>
              <a:rPr lang="en-US" sz="3200" dirty="0" smtClean="0"/>
              <a:t>          Euphoria &amp; excitement </a:t>
            </a:r>
          </a:p>
          <a:p>
            <a:r>
              <a:rPr lang="en-US" sz="3200" dirty="0"/>
              <a:t> </a:t>
            </a:r>
            <a:r>
              <a:rPr lang="en-US" sz="3200" dirty="0" smtClean="0"/>
              <a:t>         Anorexia</a:t>
            </a:r>
          </a:p>
          <a:p>
            <a:endParaRPr lang="en-US" sz="3200" dirty="0"/>
          </a:p>
        </p:txBody>
      </p:sp>
      <p:sp>
        <p:nvSpPr>
          <p:cNvPr id="4" name="Rectangle 3"/>
          <p:cNvSpPr/>
          <p:nvPr/>
        </p:nvSpPr>
        <p:spPr>
          <a:xfrm>
            <a:off x="0" y="2590800"/>
            <a:ext cx="9144000" cy="2523768"/>
          </a:xfrm>
          <a:prstGeom prst="rect">
            <a:avLst/>
          </a:prstGeom>
        </p:spPr>
        <p:txBody>
          <a:bodyPr wrap="square">
            <a:spAutoFit/>
          </a:bodyPr>
          <a:lstStyle/>
          <a:p>
            <a:r>
              <a:rPr lang="en-US" sz="2800" dirty="0" smtClean="0">
                <a:solidFill>
                  <a:srgbClr val="FF0000"/>
                </a:solidFill>
              </a:rPr>
              <a:t>PERIPHERAL EFFECTS </a:t>
            </a:r>
          </a:p>
          <a:p>
            <a:r>
              <a:rPr lang="en-US" sz="2800" dirty="0" smtClean="0"/>
              <a:t>  ↑ BP,  inhibition of GI motility </a:t>
            </a:r>
          </a:p>
          <a:p>
            <a:r>
              <a:rPr lang="en-US" sz="2800" dirty="0"/>
              <a:t> </a:t>
            </a:r>
            <a:r>
              <a:rPr lang="en-US" sz="2800" dirty="0" smtClean="0"/>
              <a:t>  Fatigue both physical &amp; mental reduced. </a:t>
            </a:r>
          </a:p>
          <a:p>
            <a:r>
              <a:rPr lang="en-US" sz="2800" dirty="0"/>
              <a:t> </a:t>
            </a:r>
            <a:r>
              <a:rPr lang="en-US" sz="2800" dirty="0" smtClean="0"/>
              <a:t>  Amphetamine psychosis on repeated use .</a:t>
            </a:r>
          </a:p>
          <a:p>
            <a:r>
              <a:rPr lang="en-US" sz="2800" dirty="0" smtClean="0"/>
              <a:t>   hallucinations</a:t>
            </a:r>
            <a:r>
              <a:rPr lang="en-US" dirty="0" smtClean="0"/>
              <a:t>.</a:t>
            </a:r>
          </a:p>
          <a:p>
            <a:r>
              <a:rPr lang="en-US" dirty="0" smtClean="0"/>
              <a:t> </a:t>
            </a:r>
            <a:endParaRPr lang="en-US" dirty="0"/>
          </a:p>
        </p:txBody>
      </p:sp>
      <p:sp>
        <p:nvSpPr>
          <p:cNvPr id="5" name="Rectangle 4"/>
          <p:cNvSpPr/>
          <p:nvPr/>
        </p:nvSpPr>
        <p:spPr>
          <a:xfrm>
            <a:off x="0" y="4949785"/>
            <a:ext cx="9144000" cy="1908215"/>
          </a:xfrm>
          <a:prstGeom prst="rect">
            <a:avLst/>
          </a:prstGeom>
        </p:spPr>
        <p:txBody>
          <a:bodyPr wrap="square">
            <a:spAutoFit/>
          </a:bodyPr>
          <a:lstStyle/>
          <a:p>
            <a:r>
              <a:rPr lang="en-US" sz="2800" b="1" dirty="0" smtClean="0">
                <a:solidFill>
                  <a:srgbClr val="FF0000"/>
                </a:solidFill>
              </a:rPr>
              <a:t>PHARMACOKINETICS</a:t>
            </a:r>
          </a:p>
          <a:p>
            <a:endParaRPr lang="en-US" dirty="0" smtClean="0"/>
          </a:p>
          <a:p>
            <a:pPr algn="just"/>
            <a:r>
              <a:rPr lang="en-US" sz="2400" dirty="0" smtClean="0"/>
              <a:t>               Well absorbed orally </a:t>
            </a:r>
          </a:p>
          <a:p>
            <a:pPr algn="just"/>
            <a:r>
              <a:rPr lang="en-US" sz="2400" dirty="0" smtClean="0"/>
              <a:t>                Freely penetrates BBB </a:t>
            </a:r>
          </a:p>
          <a:p>
            <a:pPr algn="just"/>
            <a:r>
              <a:rPr lang="en-US" sz="2400" dirty="0" smtClean="0"/>
              <a:t>               </a:t>
            </a:r>
            <a:r>
              <a:rPr lang="en-US" sz="2400" dirty="0" err="1" smtClean="0"/>
              <a:t>Unmetabolised</a:t>
            </a:r>
            <a:r>
              <a:rPr lang="en-US" sz="2400" dirty="0" smtClean="0"/>
              <a:t> drug excreted in urine</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053"/>
    </mc:Choice>
    <mc:Fallback xmlns="">
      <p:transition spd="slow" advTm="45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3150221" cy="1015663"/>
          </a:xfrm>
          <a:prstGeom prst="rect">
            <a:avLst/>
          </a:prstGeom>
        </p:spPr>
        <p:txBody>
          <a:bodyPr wrap="none">
            <a:spAutoFit/>
          </a:bodyPr>
          <a:lstStyle/>
          <a:p>
            <a:r>
              <a:rPr lang="en-US" sz="3200" b="1" dirty="0" smtClean="0">
                <a:solidFill>
                  <a:srgbClr val="FF0000"/>
                </a:solidFill>
              </a:rPr>
              <a:t>Amphetamines</a:t>
            </a:r>
          </a:p>
          <a:p>
            <a:endParaRPr lang="en-US" sz="2800" b="1" dirty="0" smtClean="0"/>
          </a:p>
        </p:txBody>
      </p:sp>
      <p:sp>
        <p:nvSpPr>
          <p:cNvPr id="4" name="Rectangle 3"/>
          <p:cNvSpPr/>
          <p:nvPr/>
        </p:nvSpPr>
        <p:spPr>
          <a:xfrm>
            <a:off x="0" y="609600"/>
            <a:ext cx="9144000" cy="6001643"/>
          </a:xfrm>
          <a:prstGeom prst="rect">
            <a:avLst/>
          </a:prstGeom>
        </p:spPr>
        <p:txBody>
          <a:bodyPr wrap="square">
            <a:spAutoFit/>
          </a:bodyPr>
          <a:lstStyle/>
          <a:p>
            <a:pPr algn="just"/>
            <a:r>
              <a:rPr lang="en-US" sz="3200" dirty="0" smtClean="0"/>
              <a:t>They exert potent CNS stimulant and weaker peripheral cardiovascular actions. Maximal selectivity is exhibited by</a:t>
            </a:r>
          </a:p>
          <a:p>
            <a:pPr algn="just"/>
            <a:r>
              <a:rPr lang="en-US" sz="3200" dirty="0" err="1" smtClean="0"/>
              <a:t>dextroamphetamine</a:t>
            </a:r>
            <a:r>
              <a:rPr lang="en-US" sz="3200" dirty="0" smtClean="0"/>
              <a:t> and methamphetamine, which in the usual doses produce few peripheral effects. The central actions of amphetamines are largely mediated by release of NA from adrenergic </a:t>
            </a:r>
            <a:r>
              <a:rPr lang="en-US" sz="3200" dirty="0" err="1" smtClean="0"/>
              <a:t>neurones</a:t>
            </a:r>
            <a:r>
              <a:rPr lang="en-US" sz="3200" dirty="0" smtClean="0"/>
              <a:t> in the brain. This occurs mainly by </a:t>
            </a:r>
            <a:r>
              <a:rPr lang="en-US" sz="3200" i="1" dirty="0" smtClean="0"/>
              <a:t>exchange diffusion and reverse transport involving </a:t>
            </a:r>
            <a:r>
              <a:rPr lang="en-US" sz="3200" dirty="0" smtClean="0"/>
              <a:t>transporters like NET(neuronal </a:t>
            </a:r>
            <a:r>
              <a:rPr lang="en-US" sz="3200" dirty="0" err="1" smtClean="0"/>
              <a:t>norepinephrine</a:t>
            </a:r>
            <a:r>
              <a:rPr lang="en-US" sz="3200" dirty="0" smtClean="0"/>
              <a:t> transporter), DAT (dopamine transporter) and VMAT2(vesicular monoamine transporter).</a:t>
            </a:r>
            <a:endParaRPr lang="en-US" sz="3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298"/>
    </mc:Choice>
    <mc:Fallback xmlns="">
      <p:transition spd="slow" advTm="57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5846"/>
            <a:ext cx="9144000" cy="5262979"/>
          </a:xfrm>
          <a:prstGeom prst="rect">
            <a:avLst/>
          </a:prstGeom>
        </p:spPr>
        <p:txBody>
          <a:bodyPr wrap="square">
            <a:spAutoFit/>
          </a:bodyPr>
          <a:lstStyle/>
          <a:p>
            <a:pPr algn="just"/>
            <a:r>
              <a:rPr lang="en-US" sz="2800" dirty="0" smtClean="0"/>
              <a:t>The central effects include alertness, increased concentration and attention span, euphoria, talkativeness, increased work capacity. Athletic performance is improved temporarily followed by deterioration. It is one of the drugs included in the </a:t>
            </a:r>
            <a:r>
              <a:rPr lang="en-US" sz="2800" i="1" dirty="0" smtClean="0">
                <a:solidFill>
                  <a:srgbClr val="FF0000"/>
                </a:solidFill>
              </a:rPr>
              <a:t>‘dope test</a:t>
            </a:r>
            <a:r>
              <a:rPr lang="en-US" sz="2800" dirty="0" smtClean="0"/>
              <a:t>’ for athletes. The reticular activating system is stimulated resulting in wakefulness and postponement of sleep deprivation induced physical disability. But this is short lived and may be accompanied by anxiety, restlessness, tremor, </a:t>
            </a:r>
            <a:r>
              <a:rPr lang="en-US" sz="2800" dirty="0" err="1" smtClean="0"/>
              <a:t>dysphoria</a:t>
            </a:r>
            <a:r>
              <a:rPr lang="en-US" sz="2800" dirty="0" smtClean="0"/>
              <a:t> and agitation. Use before examinations to keep awake can be counter</a:t>
            </a:r>
          </a:p>
          <a:p>
            <a:pPr algn="just"/>
            <a:r>
              <a:rPr lang="en-US" sz="2800" dirty="0" smtClean="0"/>
              <a:t>productive and needs to be condemned</a:t>
            </a:r>
          </a:p>
          <a:p>
            <a:pPr algn="just"/>
            <a:endParaRPr lang="en-US" sz="2800" dirty="0"/>
          </a:p>
        </p:txBody>
      </p:sp>
      <p:sp>
        <p:nvSpPr>
          <p:cNvPr id="4" name="Rectangle 3"/>
          <p:cNvSpPr/>
          <p:nvPr/>
        </p:nvSpPr>
        <p:spPr>
          <a:xfrm>
            <a:off x="0" y="5181600"/>
            <a:ext cx="9144000" cy="1384995"/>
          </a:xfrm>
          <a:prstGeom prst="rect">
            <a:avLst/>
          </a:prstGeom>
        </p:spPr>
        <p:txBody>
          <a:bodyPr wrap="square">
            <a:spAutoFit/>
          </a:bodyPr>
          <a:lstStyle/>
          <a:p>
            <a:pPr algn="just"/>
            <a:r>
              <a:rPr lang="en-US" sz="2800" dirty="0" smtClean="0"/>
              <a:t>Amphetamines stimulate respiratory centre, specially if it has been depressed. Hunger is suppressed as a result of inhibition of hypothalamic feeding centre.</a:t>
            </a:r>
            <a:endParaRPr lang="en-US"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103"/>
    </mc:Choice>
    <mc:Fallback xmlns="">
      <p:transition spd="slow" advTm="59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01643"/>
          </a:xfrm>
          <a:prstGeom prst="rect">
            <a:avLst/>
          </a:prstGeom>
        </p:spPr>
        <p:txBody>
          <a:bodyPr wrap="square">
            <a:spAutoFit/>
          </a:bodyPr>
          <a:lstStyle/>
          <a:p>
            <a:pPr algn="just"/>
            <a:r>
              <a:rPr lang="en-US" sz="3200" dirty="0" smtClean="0"/>
              <a:t>Amphetamines are drugs of abuse and are capable of producing marked psychological but little or no physical dependence. Amphetamine abusers are generally teenagers seeking thrill or kick which is obtained on rapid </a:t>
            </a:r>
            <a:r>
              <a:rPr lang="en-US" sz="3200" dirty="0" err="1" smtClean="0"/>
              <a:t>i.v</a:t>
            </a:r>
            <a:r>
              <a:rPr lang="en-US" sz="3200" dirty="0" smtClean="0"/>
              <a:t>. injection. High doses produce euphoria, restlessness, insomnia, aggression, panic, marked excitement which may progress to mental confusion, delirium, hallucinations and an acute psychotic state. Repeated use is more likely to produce long lasting </a:t>
            </a:r>
            <a:r>
              <a:rPr lang="en-US" sz="3200" dirty="0" err="1" smtClean="0"/>
              <a:t>behavioural</a:t>
            </a:r>
            <a:r>
              <a:rPr lang="en-US" sz="3200" dirty="0" smtClean="0"/>
              <a:t> abnormalities; psychosis may be precipitated.</a:t>
            </a:r>
            <a:endParaRPr lang="en-US"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087"/>
    </mc:Choice>
    <mc:Fallback xmlns="">
      <p:transition spd="slow" advTm="43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6124754"/>
          </a:xfrm>
          <a:prstGeom prst="rect">
            <a:avLst/>
          </a:prstGeom>
          <a:noFill/>
        </p:spPr>
        <p:txBody>
          <a:bodyPr wrap="square" rtlCol="0">
            <a:spAutoFit/>
          </a:bodyPr>
          <a:lstStyle/>
          <a:p>
            <a:pPr algn="just"/>
            <a:r>
              <a:rPr lang="en-US" sz="4400" dirty="0" smtClean="0"/>
              <a:t>These are drugs whose primary action is to stimulate the CNS globally or to improve specific brain functions. The CNS stimulants mostly produce a generalized action which may, at high </a:t>
            </a:r>
            <a:r>
              <a:rPr lang="en-US" sz="4400" dirty="0" err="1" smtClean="0"/>
              <a:t>doses,result</a:t>
            </a:r>
            <a:r>
              <a:rPr lang="en-US" sz="4400" dirty="0" smtClean="0"/>
              <a:t> in convulsions.</a:t>
            </a:r>
          </a:p>
          <a:p>
            <a:pPr algn="just"/>
            <a:r>
              <a:rPr lang="en-US" sz="4800" dirty="0" smtClean="0"/>
              <a:t> </a:t>
            </a:r>
          </a:p>
          <a:p>
            <a:pPr algn="just"/>
            <a:endParaRPr lang="en-US" sz="3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273"/>
    </mc:Choice>
    <mc:Fallback xmlns="">
      <p:transition spd="slow" advTm="27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555641"/>
          </a:xfrm>
          <a:prstGeom prst="rect">
            <a:avLst/>
          </a:prstGeom>
          <a:noFill/>
        </p:spPr>
        <p:txBody>
          <a:bodyPr wrap="square" rtlCol="0">
            <a:spAutoFit/>
          </a:bodyPr>
          <a:lstStyle/>
          <a:p>
            <a:r>
              <a:rPr lang="en-US" b="1" dirty="0" smtClean="0"/>
              <a:t>                                                    </a:t>
            </a:r>
            <a:r>
              <a:rPr lang="en-US" sz="2800" b="1" dirty="0" smtClean="0">
                <a:solidFill>
                  <a:srgbClr val="C00000"/>
                </a:solidFill>
              </a:rPr>
              <a:t>Methylphenidate</a:t>
            </a:r>
            <a:endParaRPr lang="en-US" b="1" dirty="0" smtClean="0">
              <a:solidFill>
                <a:srgbClr val="C00000"/>
              </a:solidFill>
            </a:endParaRPr>
          </a:p>
          <a:p>
            <a:pPr algn="just"/>
            <a:r>
              <a:rPr lang="en-US" b="1" dirty="0" smtClean="0"/>
              <a:t> </a:t>
            </a:r>
            <a:r>
              <a:rPr lang="en-US" sz="2800" dirty="0" smtClean="0"/>
              <a:t>It is chemically and pharmacologically similar to   amphetamine. Both act primarily by releasing NA and DA in the brain. Both produce increase in mental activity at doses which have little action on other central and peripheral functions. However, it is a CNS stimulant, and high doses can produce convulsions. Methylphenidate is considered superior to amphetamine for attention deficit hyperkinetic disorder (ADHD) because it causes lesser</a:t>
            </a:r>
          </a:p>
          <a:p>
            <a:pPr algn="just"/>
            <a:r>
              <a:rPr lang="en-US" sz="2800" dirty="0" smtClean="0"/>
              <a:t>tachycardia and growth retardation.  It can also be used for concentration and attention defect in adults, and for narcolepsy, but should not be employed to treat depression,  dementia, obesity or to keep awake.</a:t>
            </a:r>
            <a:endParaRPr lang="en-US" dirty="0" smtClean="0"/>
          </a:p>
          <a:p>
            <a:pPr algn="just"/>
            <a:r>
              <a:rPr lang="en-US" sz="2800" dirty="0" smtClean="0"/>
              <a:t>Side effects are anorexia, insomnia, growth retardation, abdominal discomfort and bowel upset.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530"/>
    </mc:Choice>
    <mc:Fallback xmlns="">
      <p:transition spd="slow" advTm="67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8710077"/>
          </a:xfrm>
          <a:prstGeom prst="rect">
            <a:avLst/>
          </a:prstGeom>
        </p:spPr>
        <p:txBody>
          <a:bodyPr wrap="square">
            <a:spAutoFit/>
          </a:bodyPr>
          <a:lstStyle/>
          <a:p>
            <a:r>
              <a:rPr lang="en-US" sz="2800" b="1" dirty="0" smtClean="0"/>
              <a:t>                                   </a:t>
            </a:r>
            <a:r>
              <a:rPr lang="en-US" sz="2800" b="1" dirty="0" err="1" smtClean="0">
                <a:solidFill>
                  <a:srgbClr val="C00000"/>
                </a:solidFill>
              </a:rPr>
              <a:t>Atomoxetine</a:t>
            </a:r>
            <a:endParaRPr lang="en-US" sz="2800" b="1" dirty="0" smtClean="0">
              <a:solidFill>
                <a:srgbClr val="C00000"/>
              </a:solidFill>
            </a:endParaRPr>
          </a:p>
          <a:p>
            <a:endParaRPr lang="en-US" sz="2800" b="1" dirty="0" smtClean="0"/>
          </a:p>
          <a:p>
            <a:pPr algn="just"/>
            <a:r>
              <a:rPr lang="en-US" sz="2800" dirty="0" smtClean="0"/>
              <a:t>This is a selective NA reuptake inhibitor, unrelated to amphetamine as well as to </a:t>
            </a:r>
            <a:r>
              <a:rPr lang="en-US" sz="2800" dirty="0" err="1" smtClean="0"/>
              <a:t>imipramine</a:t>
            </a:r>
            <a:r>
              <a:rPr lang="en-US" sz="2800" dirty="0" smtClean="0"/>
              <a:t>, which does not enhance DA release in the brain, and is neither a CNS stimulant nor an antidepressant. However, it has been found to improve attention span and </a:t>
            </a:r>
            <a:r>
              <a:rPr lang="en-US" sz="2800" dirty="0" err="1" smtClean="0"/>
              <a:t>behaviour</a:t>
            </a:r>
            <a:r>
              <a:rPr lang="en-US" sz="2800" dirty="0" smtClean="0"/>
              <a:t> in ADHD.</a:t>
            </a:r>
          </a:p>
          <a:p>
            <a:pPr algn="just"/>
            <a:r>
              <a:rPr lang="en-US" sz="2800" dirty="0" smtClean="0"/>
              <a:t>It is indicated in children &gt;6 years and in adults with concentration </a:t>
            </a:r>
            <a:r>
              <a:rPr lang="en-US" sz="2800" smtClean="0"/>
              <a:t>and attention problems</a:t>
            </a:r>
            <a:r>
              <a:rPr lang="en-US" sz="2800" dirty="0" smtClean="0"/>
              <a:t>. </a:t>
            </a:r>
            <a:r>
              <a:rPr lang="en-US" sz="2800" dirty="0" err="1" smtClean="0"/>
              <a:t>Atomoxetine</a:t>
            </a:r>
            <a:r>
              <a:rPr lang="en-US" sz="2800" dirty="0" smtClean="0"/>
              <a:t> is absorbed orally</a:t>
            </a:r>
            <a:r>
              <a:rPr lang="en-US" dirty="0" smtClean="0"/>
              <a:t>, </a:t>
            </a:r>
            <a:r>
              <a:rPr lang="en-US" sz="2800" dirty="0" smtClean="0"/>
              <a:t>It should not be given with MAO inhibitors and is contraindicated in glaucoma.</a:t>
            </a:r>
          </a:p>
          <a:p>
            <a:pPr algn="just"/>
            <a:r>
              <a:rPr lang="en-US" sz="2800" dirty="0" smtClean="0"/>
              <a:t>Adverse effects  :  dyspepsia, anorexia and other abdominal symptoms.  sleep disturbances, mood swings, emotional </a:t>
            </a:r>
            <a:r>
              <a:rPr lang="en-US" sz="2800" dirty="0" err="1" smtClean="0"/>
              <a:t>lability</a:t>
            </a:r>
            <a:r>
              <a:rPr lang="en-US" sz="2800" dirty="0" smtClean="0"/>
              <a:t>, rarely suicidal thoughts and </a:t>
            </a:r>
            <a:r>
              <a:rPr lang="en-US" sz="2800" dirty="0" err="1" smtClean="0"/>
              <a:t>hepatotoxicity</a:t>
            </a:r>
            <a:r>
              <a:rPr lang="en-US" sz="2800" dirty="0" smtClean="0"/>
              <a:t>.</a:t>
            </a:r>
          </a:p>
          <a:p>
            <a:pPr algn="just"/>
            <a:r>
              <a:rPr lang="en-US" sz="2800" dirty="0" smtClean="0"/>
              <a:t>Growth retardation is possible in children</a:t>
            </a:r>
          </a:p>
          <a:p>
            <a:pPr algn="just"/>
            <a:endParaRPr lang="en-US" sz="2800" dirty="0" smtClean="0"/>
          </a:p>
          <a:p>
            <a:pPr algn="just"/>
            <a:endParaRPr lang="en-US" sz="2800" dirty="0" smtClean="0"/>
          </a:p>
          <a:p>
            <a:pPr algn="just"/>
            <a:endParaRPr lang="en-US" sz="2800" dirty="0" smtClean="0"/>
          </a:p>
          <a:p>
            <a:pPr algn="just"/>
            <a:endParaRPr lang="en-US" sz="2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519"/>
    </mc:Choice>
    <mc:Fallback xmlns="">
      <p:transition spd="slow" advTm="7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263527"/>
          </a:xfrm>
          <a:prstGeom prst="rect">
            <a:avLst/>
          </a:prstGeom>
        </p:spPr>
        <p:txBody>
          <a:bodyPr wrap="square">
            <a:spAutoFit/>
          </a:bodyPr>
          <a:lstStyle/>
          <a:p>
            <a:r>
              <a:rPr lang="en-US" sz="2800" b="1" dirty="0" err="1" smtClean="0">
                <a:solidFill>
                  <a:srgbClr val="C00000"/>
                </a:solidFill>
              </a:rPr>
              <a:t>Modafinil</a:t>
            </a:r>
            <a:r>
              <a:rPr lang="en-US" sz="2800" b="1" dirty="0" smtClean="0">
                <a:solidFill>
                  <a:srgbClr val="C00000"/>
                </a:solidFill>
              </a:rPr>
              <a:t> </a:t>
            </a:r>
          </a:p>
          <a:p>
            <a:pPr algn="just"/>
            <a:r>
              <a:rPr lang="en-US" sz="2800" b="1" dirty="0" smtClean="0"/>
              <a:t> </a:t>
            </a:r>
          </a:p>
          <a:p>
            <a:pPr algn="just"/>
            <a:r>
              <a:rPr lang="en-US" sz="2800" dirty="0" smtClean="0"/>
              <a:t>This newer </a:t>
            </a:r>
            <a:r>
              <a:rPr lang="en-US" sz="2800" dirty="0" err="1" smtClean="0"/>
              <a:t>psychostimulant</a:t>
            </a:r>
            <a:r>
              <a:rPr lang="en-US" sz="2800" dirty="0" smtClean="0"/>
              <a:t> </a:t>
            </a:r>
            <a:r>
              <a:rPr lang="en-US" sz="2800" b="1" dirty="0" smtClean="0"/>
              <a:t>is </a:t>
            </a:r>
            <a:r>
              <a:rPr lang="en-US" sz="2800" dirty="0" smtClean="0"/>
              <a:t>popular with night-shift (call centre) workers and other professionals who want to improve alertness and keep awake. It is claimed to increase</a:t>
            </a:r>
          </a:p>
          <a:p>
            <a:pPr algn="just"/>
            <a:r>
              <a:rPr lang="en-US" sz="2800" dirty="0" smtClean="0"/>
              <a:t>attention span and improve accuracy that has been </a:t>
            </a:r>
            <a:r>
              <a:rPr lang="en-US" sz="2800" dirty="0" err="1" smtClean="0"/>
              <a:t>compromized</a:t>
            </a:r>
            <a:r>
              <a:rPr lang="en-US" sz="2800" dirty="0" smtClean="0"/>
              <a:t> by fatigue and sleepiness</a:t>
            </a:r>
            <a:r>
              <a:rPr lang="en-US" dirty="0" smtClean="0"/>
              <a:t>. </a:t>
            </a:r>
          </a:p>
          <a:p>
            <a:r>
              <a:rPr lang="en-US" sz="2800" dirty="0" err="1" smtClean="0"/>
              <a:t>modafinil</a:t>
            </a:r>
            <a:r>
              <a:rPr lang="en-US" sz="2800" dirty="0" smtClean="0"/>
              <a:t> has been shown to inhibit NA and DA uptake as well as alter </a:t>
            </a:r>
            <a:r>
              <a:rPr lang="en-US" sz="2800" dirty="0" err="1" smtClean="0"/>
              <a:t>junctional</a:t>
            </a:r>
            <a:r>
              <a:rPr lang="en-US" sz="2800" dirty="0" smtClean="0"/>
              <a:t> concentration of glutamate and GABA, its actual mechanism of action is not known. The approved indications are day-time sleepiness due to narcolepsy, sleep </a:t>
            </a:r>
            <a:r>
              <a:rPr lang="en-US" sz="2800" dirty="0" err="1" smtClean="0"/>
              <a:t>apnoea</a:t>
            </a:r>
            <a:r>
              <a:rPr lang="en-US" sz="2800" dirty="0" smtClean="0"/>
              <a:t> syndrome and shift-work disorder (SWD</a:t>
            </a:r>
            <a:r>
              <a:rPr lang="en-US" dirty="0" smtClean="0"/>
              <a:t>). </a:t>
            </a:r>
          </a:p>
          <a:p>
            <a:pPr algn="just"/>
            <a:r>
              <a:rPr lang="en-US" sz="2800" dirty="0" smtClean="0"/>
              <a:t> side effects :   insomnia and headache. Others are nausea, dyspepsia, dizziness, confusion, amnesia, personality disorders, tremors and hypertension.</a:t>
            </a:r>
          </a:p>
          <a:p>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431"/>
    </mc:Choice>
    <mc:Fallback xmlns="">
      <p:transition spd="slow" advTm="65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1" cy="6555641"/>
          </a:xfrm>
          <a:prstGeom prst="rect">
            <a:avLst/>
          </a:prstGeom>
          <a:noFill/>
        </p:spPr>
        <p:txBody>
          <a:bodyPr wrap="square" rtlCol="0">
            <a:spAutoFit/>
          </a:bodyPr>
          <a:lstStyle/>
          <a:p>
            <a:r>
              <a:rPr lang="en-US" sz="3600" b="1" dirty="0" smtClean="0"/>
              <a:t>USES </a:t>
            </a:r>
          </a:p>
          <a:p>
            <a:r>
              <a:rPr lang="en-US" sz="2800" dirty="0" smtClean="0"/>
              <a:t>1. </a:t>
            </a:r>
            <a:r>
              <a:rPr lang="en-US" sz="2800" b="1" dirty="0" smtClean="0">
                <a:solidFill>
                  <a:srgbClr val="7030A0"/>
                </a:solidFill>
              </a:rPr>
              <a:t>ADHD</a:t>
            </a:r>
            <a:r>
              <a:rPr lang="en-US" sz="2800" dirty="0" smtClean="0">
                <a:solidFill>
                  <a:srgbClr val="7030A0"/>
                </a:solidFill>
              </a:rPr>
              <a:t> (</a:t>
            </a:r>
            <a:r>
              <a:rPr lang="en-US" sz="3200" dirty="0" smtClean="0">
                <a:solidFill>
                  <a:srgbClr val="7030A0"/>
                </a:solidFill>
              </a:rPr>
              <a:t>attention deficit hyperactivity disorder</a:t>
            </a:r>
            <a:r>
              <a:rPr lang="en-US" sz="2800" dirty="0" smtClean="0">
                <a:solidFill>
                  <a:srgbClr val="7030A0"/>
                </a:solidFill>
              </a:rPr>
              <a:t>) </a:t>
            </a:r>
            <a:r>
              <a:rPr lang="en-US" dirty="0" smtClean="0"/>
              <a:t>: </a:t>
            </a:r>
            <a:r>
              <a:rPr lang="en-US" sz="3200" dirty="0" err="1" smtClean="0"/>
              <a:t>Characterised</a:t>
            </a:r>
            <a:r>
              <a:rPr lang="en-US" sz="3200" dirty="0" smtClean="0"/>
              <a:t> by</a:t>
            </a:r>
            <a:r>
              <a:rPr lang="en-US" sz="2400" dirty="0" smtClean="0"/>
              <a:t>-  </a:t>
            </a:r>
          </a:p>
          <a:p>
            <a:r>
              <a:rPr lang="en-US" sz="3200" dirty="0" smtClean="0"/>
              <a:t>       Hyperactivity</a:t>
            </a:r>
            <a:r>
              <a:rPr lang="en-US" sz="2400" dirty="0" smtClean="0"/>
              <a:t> </a:t>
            </a:r>
          </a:p>
          <a:p>
            <a:r>
              <a:rPr lang="en-US" sz="3200" dirty="0" smtClean="0"/>
              <a:t>       Inability to concentrate </a:t>
            </a:r>
          </a:p>
          <a:p>
            <a:r>
              <a:rPr lang="en-US" sz="3200" dirty="0" smtClean="0"/>
              <a:t>       Impulsive behavior </a:t>
            </a:r>
          </a:p>
          <a:p>
            <a:r>
              <a:rPr lang="en-US" sz="3200" dirty="0" smtClean="0"/>
              <a:t>Dexamphetamine, </a:t>
            </a:r>
            <a:r>
              <a:rPr lang="en-US" sz="3200" dirty="0" err="1" smtClean="0"/>
              <a:t>Methylphenedate</a:t>
            </a:r>
            <a:r>
              <a:rPr lang="en-US" sz="3200" dirty="0" smtClean="0"/>
              <a:t>, </a:t>
            </a:r>
            <a:r>
              <a:rPr lang="en-US" sz="3200" dirty="0" err="1" smtClean="0"/>
              <a:t>Atomoxetine</a:t>
            </a:r>
            <a:r>
              <a:rPr lang="en-US" sz="3200" dirty="0" smtClean="0"/>
              <a:t> quite effective.</a:t>
            </a:r>
          </a:p>
          <a:p>
            <a:r>
              <a:rPr lang="en-US" sz="3200" dirty="0" smtClean="0"/>
              <a:t>2. </a:t>
            </a:r>
            <a:r>
              <a:rPr lang="en-US" sz="3200" b="1" dirty="0" smtClean="0">
                <a:solidFill>
                  <a:srgbClr val="7030A0"/>
                </a:solidFill>
              </a:rPr>
              <a:t>Narcolepsy</a:t>
            </a:r>
            <a:r>
              <a:rPr lang="en-US" sz="3200" dirty="0" smtClean="0"/>
              <a:t>: </a:t>
            </a:r>
          </a:p>
          <a:p>
            <a:r>
              <a:rPr lang="en-US" sz="3200" dirty="0" smtClean="0"/>
              <a:t>    </a:t>
            </a:r>
            <a:r>
              <a:rPr lang="en-US" sz="3200" dirty="0" err="1" smtClean="0"/>
              <a:t>Characterised</a:t>
            </a:r>
            <a:r>
              <a:rPr lang="en-US" sz="3200" dirty="0" smtClean="0"/>
              <a:t> by-  Sleep attacks during day time         Night mares in awakening state.</a:t>
            </a:r>
          </a:p>
          <a:p>
            <a:r>
              <a:rPr lang="en-US" sz="3200" dirty="0"/>
              <a:t> </a:t>
            </a:r>
            <a:r>
              <a:rPr lang="en-US" sz="3200" dirty="0" smtClean="0"/>
              <a:t>  Methylphenidate &amp; </a:t>
            </a:r>
            <a:r>
              <a:rPr lang="en-US" sz="3200" dirty="0" err="1" smtClean="0"/>
              <a:t>modafinil</a:t>
            </a:r>
            <a:r>
              <a:rPr lang="en-US" sz="3200" dirty="0" smtClean="0"/>
              <a:t> are used</a:t>
            </a:r>
          </a:p>
          <a:p>
            <a:r>
              <a:rPr lang="en-US" sz="3200" dirty="0" smtClean="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84"/>
    </mc:Choice>
    <mc:Fallback xmlns="">
      <p:transition spd="slow" advTm="4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15663"/>
          </a:xfrm>
          <a:prstGeom prst="rect">
            <a:avLst/>
          </a:prstGeom>
        </p:spPr>
        <p:txBody>
          <a:bodyPr wrap="square">
            <a:spAutoFit/>
          </a:bodyPr>
          <a:lstStyle/>
          <a:p>
            <a:r>
              <a:rPr lang="en-US" sz="2800" b="1" dirty="0" smtClean="0">
                <a:solidFill>
                  <a:srgbClr val="7030A0"/>
                </a:solidFill>
              </a:rPr>
              <a:t>APPETITE SUPPRESSION</a:t>
            </a:r>
          </a:p>
          <a:p>
            <a:r>
              <a:rPr lang="en-US" sz="3200" b="1" dirty="0"/>
              <a:t> </a:t>
            </a:r>
            <a:r>
              <a:rPr lang="en-US" sz="3200" b="1" dirty="0" smtClean="0"/>
              <a:t>                 </a:t>
            </a:r>
            <a:endParaRPr lang="en-US" sz="3200" b="1" dirty="0"/>
          </a:p>
        </p:txBody>
      </p:sp>
      <p:sp>
        <p:nvSpPr>
          <p:cNvPr id="4" name="Rectangle 3"/>
          <p:cNvSpPr/>
          <p:nvPr/>
        </p:nvSpPr>
        <p:spPr>
          <a:xfrm>
            <a:off x="1143000" y="609600"/>
            <a:ext cx="6544099" cy="1200329"/>
          </a:xfrm>
          <a:prstGeom prst="rect">
            <a:avLst/>
          </a:prstGeom>
        </p:spPr>
        <p:txBody>
          <a:bodyPr wrap="none">
            <a:spAutoFit/>
          </a:bodyPr>
          <a:lstStyle/>
          <a:p>
            <a:r>
              <a:rPr lang="en-US" sz="3600" dirty="0" smtClean="0"/>
              <a:t> </a:t>
            </a:r>
            <a:r>
              <a:rPr lang="en-US" sz="3600" dirty="0" err="1" smtClean="0">
                <a:solidFill>
                  <a:srgbClr val="002060"/>
                </a:solidFill>
              </a:rPr>
              <a:t>Fenfluramine</a:t>
            </a:r>
            <a:r>
              <a:rPr lang="en-US" sz="3600" dirty="0" smtClean="0">
                <a:solidFill>
                  <a:srgbClr val="002060"/>
                </a:solidFill>
              </a:rPr>
              <a:t>, dexfenfluramine</a:t>
            </a:r>
          </a:p>
          <a:p>
            <a:r>
              <a:rPr lang="en-US" sz="3600" dirty="0"/>
              <a:t> </a:t>
            </a:r>
          </a:p>
        </p:txBody>
      </p:sp>
      <p:sp>
        <p:nvSpPr>
          <p:cNvPr id="6" name="Rectangle 5"/>
          <p:cNvSpPr/>
          <p:nvPr/>
        </p:nvSpPr>
        <p:spPr>
          <a:xfrm>
            <a:off x="1295400" y="1295400"/>
            <a:ext cx="6004208" cy="1569660"/>
          </a:xfrm>
          <a:prstGeom prst="rect">
            <a:avLst/>
          </a:prstGeom>
        </p:spPr>
        <p:txBody>
          <a:bodyPr wrap="none">
            <a:spAutoFit/>
          </a:bodyPr>
          <a:lstStyle/>
          <a:p>
            <a:r>
              <a:rPr lang="en-US" sz="3200" dirty="0" err="1" smtClean="0">
                <a:solidFill>
                  <a:srgbClr val="002060"/>
                </a:solidFill>
              </a:rPr>
              <a:t>Sibutramine</a:t>
            </a:r>
            <a:r>
              <a:rPr lang="en-US" sz="3200" dirty="0" smtClean="0">
                <a:solidFill>
                  <a:srgbClr val="002060"/>
                </a:solidFill>
              </a:rPr>
              <a:t> </a:t>
            </a:r>
            <a:r>
              <a:rPr lang="en-US" sz="3200" dirty="0" smtClean="0"/>
              <a:t> new drug used now</a:t>
            </a:r>
          </a:p>
          <a:p>
            <a:endParaRPr lang="en-US" sz="3200" dirty="0" smtClean="0"/>
          </a:p>
          <a:p>
            <a:endParaRPr lang="en-US" sz="3200" dirty="0"/>
          </a:p>
        </p:txBody>
      </p:sp>
      <p:sp>
        <p:nvSpPr>
          <p:cNvPr id="5" name="Rectangle 4"/>
          <p:cNvSpPr/>
          <p:nvPr/>
        </p:nvSpPr>
        <p:spPr>
          <a:xfrm>
            <a:off x="0" y="2209800"/>
            <a:ext cx="9144000" cy="1569660"/>
          </a:xfrm>
          <a:prstGeom prst="rect">
            <a:avLst/>
          </a:prstGeom>
        </p:spPr>
        <p:txBody>
          <a:bodyPr wrap="square">
            <a:spAutoFit/>
          </a:bodyPr>
          <a:lstStyle/>
          <a:p>
            <a:pPr algn="just"/>
            <a:r>
              <a:rPr lang="en-US" sz="2800" dirty="0" smtClean="0"/>
              <a:t>       </a:t>
            </a:r>
            <a:r>
              <a:rPr lang="en-US" sz="3200" dirty="0" smtClean="0"/>
              <a:t>Blocks neuronal uptake of mainly NE &amp; 5HT (also dopamine) at hypothalamic site that  regulates  food    intake.</a:t>
            </a:r>
            <a:endParaRPr lang="en-US"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484"/>
    </mc:Choice>
    <mc:Fallback xmlns="">
      <p:transition spd="slow" advTm="33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4800"/>
            <a:ext cx="9144000" cy="5324535"/>
          </a:xfrm>
          <a:prstGeom prst="rect">
            <a:avLst/>
          </a:prstGeom>
          <a:noFill/>
        </p:spPr>
        <p:txBody>
          <a:bodyPr wrap="square" rtlCol="0">
            <a:spAutoFit/>
          </a:bodyPr>
          <a:lstStyle/>
          <a:p>
            <a:r>
              <a:rPr lang="en-US" sz="3200" b="1" dirty="0" smtClean="0">
                <a:solidFill>
                  <a:srgbClr val="002060"/>
                </a:solidFill>
              </a:rPr>
              <a:t>Use</a:t>
            </a:r>
            <a:r>
              <a:rPr lang="en-US" sz="3200" b="1" dirty="0" smtClean="0"/>
              <a:t>:</a:t>
            </a:r>
          </a:p>
          <a:p>
            <a:r>
              <a:rPr lang="en-US" dirty="0" smtClean="0"/>
              <a:t>         </a:t>
            </a:r>
            <a:r>
              <a:rPr lang="en-US" sz="3600" dirty="0" smtClean="0"/>
              <a:t>Severe obesity with risk factors like DM.</a:t>
            </a:r>
          </a:p>
          <a:p>
            <a:endParaRPr lang="en-US" dirty="0" smtClean="0"/>
          </a:p>
          <a:p>
            <a:r>
              <a:rPr lang="en-US" sz="2800" b="1" dirty="0" smtClean="0">
                <a:solidFill>
                  <a:srgbClr val="002060"/>
                </a:solidFill>
              </a:rPr>
              <a:t>Adverse effects</a:t>
            </a:r>
            <a:r>
              <a:rPr lang="en-US" sz="2800" b="1" dirty="0" smtClean="0"/>
              <a:t>:</a:t>
            </a:r>
          </a:p>
          <a:p>
            <a:endParaRPr lang="en-US" sz="2800" b="1" dirty="0" smtClean="0"/>
          </a:p>
          <a:p>
            <a:pPr algn="just"/>
            <a:r>
              <a:rPr lang="en-US" sz="3600" dirty="0" smtClean="0"/>
              <a:t>          Dry mouth</a:t>
            </a:r>
          </a:p>
          <a:p>
            <a:pPr algn="just"/>
            <a:r>
              <a:rPr lang="en-US" sz="3600" dirty="0" smtClean="0"/>
              <a:t>          Headache</a:t>
            </a:r>
          </a:p>
          <a:p>
            <a:pPr algn="just"/>
            <a:r>
              <a:rPr lang="en-US" sz="3600" dirty="0" smtClean="0"/>
              <a:t>          Insomnia</a:t>
            </a:r>
          </a:p>
          <a:p>
            <a:pPr algn="just"/>
            <a:r>
              <a:rPr lang="en-US" sz="3600" dirty="0" smtClean="0"/>
              <a:t>          Constipation</a:t>
            </a:r>
          </a:p>
          <a:p>
            <a:pPr algn="just"/>
            <a:r>
              <a:rPr lang="en-US" sz="3600" dirty="0" smtClean="0"/>
              <a:t>         ↑in HR &amp; BP</a:t>
            </a:r>
            <a:endParaRPr lang="en-US" dirty="0" smtClean="0"/>
          </a:p>
          <a:p>
            <a:r>
              <a:rPr lang="en-US" dirty="0" smtClean="0"/>
              <a: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07"/>
    </mc:Choice>
    <mc:Fallback xmlns="">
      <p:transition spd="slow" advTm="16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85800"/>
            <a:ext cx="9144000" cy="3785652"/>
          </a:xfrm>
          <a:prstGeom prst="rect">
            <a:avLst/>
          </a:prstGeom>
        </p:spPr>
        <p:txBody>
          <a:bodyPr wrap="square">
            <a:spAutoFit/>
          </a:bodyPr>
          <a:lstStyle/>
          <a:p>
            <a:r>
              <a:rPr lang="en-US" sz="3200" b="1" smtClean="0">
                <a:solidFill>
                  <a:srgbClr val="C00000"/>
                </a:solidFill>
              </a:rPr>
              <a:t>      </a:t>
            </a:r>
            <a:r>
              <a:rPr lang="en-US" sz="3200" b="1" smtClean="0">
                <a:solidFill>
                  <a:srgbClr val="C00000"/>
                </a:solidFill>
              </a:rPr>
              <a:t>Methylene-di-oxy </a:t>
            </a:r>
            <a:r>
              <a:rPr lang="en-US" sz="3200" b="1" dirty="0" smtClean="0">
                <a:solidFill>
                  <a:srgbClr val="C00000"/>
                </a:solidFill>
              </a:rPr>
              <a:t>amphetamine (love drug</a:t>
            </a:r>
            <a:r>
              <a:rPr lang="en-US" sz="3200" b="1" dirty="0" smtClean="0"/>
              <a:t>)</a:t>
            </a:r>
          </a:p>
          <a:p>
            <a:endParaRPr lang="en-US" sz="3200" b="1" dirty="0" smtClean="0"/>
          </a:p>
          <a:p>
            <a:r>
              <a:rPr lang="en-US" sz="4400" dirty="0" smtClean="0"/>
              <a:t>    75mg- </a:t>
            </a:r>
            <a:r>
              <a:rPr lang="en-US" sz="4400" dirty="0" err="1" smtClean="0"/>
              <a:t>psychotomimetic</a:t>
            </a:r>
            <a:r>
              <a:rPr lang="en-US" sz="4400" dirty="0" smtClean="0"/>
              <a:t> effects</a:t>
            </a:r>
          </a:p>
          <a:p>
            <a:r>
              <a:rPr lang="en-US" sz="4400" dirty="0" smtClean="0"/>
              <a:t>    150 mg-LSD like effects</a:t>
            </a:r>
          </a:p>
          <a:p>
            <a:r>
              <a:rPr lang="en-US" sz="4400" dirty="0" smtClean="0"/>
              <a:t>    300mg- amphetamine like</a:t>
            </a:r>
          </a:p>
          <a:p>
            <a:r>
              <a:rPr lang="en-US" sz="4400" dirty="0" smtClean="0"/>
              <a:t>    SE: tachycardia, HTN, arrhythmia</a:t>
            </a:r>
            <a:endParaRPr lang="en-US" sz="4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267"/>
    </mc:Choice>
    <mc:Fallback xmlns="">
      <p:transition spd="slow" advTm="39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4401205"/>
          </a:xfrm>
          <a:prstGeom prst="rect">
            <a:avLst/>
          </a:prstGeom>
          <a:noFill/>
        </p:spPr>
        <p:txBody>
          <a:bodyPr wrap="square" rtlCol="0">
            <a:spAutoFit/>
          </a:bodyPr>
          <a:lstStyle/>
          <a:p>
            <a:r>
              <a:rPr lang="en-US" sz="2400" b="1" dirty="0" smtClean="0">
                <a:solidFill>
                  <a:srgbClr val="C00000"/>
                </a:solidFill>
              </a:rPr>
              <a:t>            METHYLXANTHINES</a:t>
            </a:r>
          </a:p>
          <a:p>
            <a:r>
              <a:rPr lang="en-US" sz="3200" dirty="0" smtClean="0"/>
              <a:t>                   Only caffeine is used as CNS stimulant</a:t>
            </a:r>
          </a:p>
          <a:p>
            <a:pPr algn="just"/>
            <a:r>
              <a:rPr lang="en-US" sz="2800" b="1" dirty="0" smtClean="0"/>
              <a:t>      </a:t>
            </a:r>
          </a:p>
          <a:p>
            <a:pPr algn="just"/>
            <a:r>
              <a:rPr lang="en-US" sz="2800" b="1" dirty="0" smtClean="0"/>
              <a:t> </a:t>
            </a:r>
            <a:r>
              <a:rPr lang="en-US" sz="2800" dirty="0" smtClean="0"/>
              <a:t>Pharmacokinetics</a:t>
            </a:r>
            <a:r>
              <a:rPr lang="en-US" sz="2800" b="1" dirty="0" smtClean="0"/>
              <a:t> :</a:t>
            </a:r>
          </a:p>
          <a:p>
            <a:pPr algn="just"/>
            <a:r>
              <a:rPr lang="en-US" sz="2800" dirty="0" smtClean="0"/>
              <a:t>               Oral- rapid but irregular absorption</a:t>
            </a:r>
          </a:p>
          <a:p>
            <a:pPr algn="just"/>
            <a:r>
              <a:rPr lang="en-US" sz="2800" dirty="0" smtClean="0"/>
              <a:t>                         Distributed all over the body</a:t>
            </a:r>
          </a:p>
          <a:p>
            <a:pPr algn="just"/>
            <a:r>
              <a:rPr lang="en-US" sz="2800" dirty="0" smtClean="0"/>
              <a:t>                         Metabolism: in liver by </a:t>
            </a:r>
            <a:r>
              <a:rPr lang="en-US" sz="2800" dirty="0" err="1" smtClean="0"/>
              <a:t>demethylation</a:t>
            </a:r>
            <a:r>
              <a:rPr lang="en-US" sz="2800" dirty="0" smtClean="0"/>
              <a:t> &amp; oxidation.</a:t>
            </a:r>
          </a:p>
          <a:p>
            <a:pPr algn="just"/>
            <a:r>
              <a:rPr lang="en-US" sz="2800" dirty="0" smtClean="0"/>
              <a:t>                          Metabolites excreted in urine</a:t>
            </a:r>
          </a:p>
          <a:p>
            <a:pPr algn="just"/>
            <a:r>
              <a:rPr lang="en-US" sz="2800" dirty="0" smtClean="0"/>
              <a:t>                           T1/2: 3-6hrs</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98"/>
    </mc:Choice>
    <mc:Fallback xmlns="">
      <p:transition spd="slow" advTm="35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09600"/>
            <a:ext cx="9144000" cy="5109091"/>
          </a:xfrm>
          <a:prstGeom prst="rect">
            <a:avLst/>
          </a:prstGeom>
          <a:noFill/>
        </p:spPr>
        <p:txBody>
          <a:bodyPr wrap="square" rtlCol="0">
            <a:spAutoFit/>
          </a:bodyPr>
          <a:lstStyle/>
          <a:p>
            <a:r>
              <a:rPr lang="en-US" b="1" dirty="0" smtClean="0"/>
              <a:t>      </a:t>
            </a:r>
            <a:r>
              <a:rPr lang="en-US" sz="2800" b="1" dirty="0" smtClean="0">
                <a:solidFill>
                  <a:srgbClr val="C00000"/>
                </a:solidFill>
              </a:rPr>
              <a:t>ADVERSE EFFECTS:</a:t>
            </a:r>
          </a:p>
          <a:p>
            <a:endParaRPr lang="en-US" b="1" dirty="0" smtClean="0"/>
          </a:p>
          <a:p>
            <a:pPr algn="just"/>
            <a:r>
              <a:rPr lang="en-US" sz="2800" dirty="0" smtClean="0"/>
              <a:t>                    Gastric irritation, </a:t>
            </a:r>
            <a:r>
              <a:rPr lang="en-US" sz="2800" dirty="0" err="1" smtClean="0"/>
              <a:t>Nause</a:t>
            </a:r>
            <a:r>
              <a:rPr lang="en-US" sz="2800" dirty="0" smtClean="0"/>
              <a:t>, Vomiting.</a:t>
            </a:r>
          </a:p>
          <a:p>
            <a:pPr algn="just"/>
            <a:r>
              <a:rPr lang="en-US" sz="2800" dirty="0" smtClean="0"/>
              <a:t>                    Nervousness, insomnia, agitation</a:t>
            </a:r>
          </a:p>
          <a:p>
            <a:pPr algn="just"/>
            <a:r>
              <a:rPr lang="en-US" sz="2800" dirty="0" smtClean="0"/>
              <a:t>                    </a:t>
            </a:r>
            <a:r>
              <a:rPr lang="en-US" sz="2800" dirty="0" err="1" smtClean="0"/>
              <a:t>Muscule</a:t>
            </a:r>
            <a:r>
              <a:rPr lang="en-US" sz="2800" dirty="0" smtClean="0"/>
              <a:t> twitch, rigidity</a:t>
            </a:r>
          </a:p>
          <a:p>
            <a:pPr algn="just"/>
            <a:r>
              <a:rPr lang="en-US" sz="2800" dirty="0" smtClean="0"/>
              <a:t>                    ↑body temp, delirium, convulsions</a:t>
            </a:r>
          </a:p>
          <a:p>
            <a:pPr algn="just"/>
            <a:r>
              <a:rPr lang="en-US" sz="2800" dirty="0" smtClean="0"/>
              <a:t>                     Tachycardia, extra systoles at high doses</a:t>
            </a:r>
          </a:p>
          <a:p>
            <a:pPr algn="just"/>
            <a:endParaRPr lang="en-US" sz="2800" dirty="0" smtClean="0"/>
          </a:p>
          <a:p>
            <a:r>
              <a:rPr lang="en-US" sz="2800" b="1" dirty="0" smtClean="0">
                <a:solidFill>
                  <a:srgbClr val="C00000"/>
                </a:solidFill>
              </a:rPr>
              <a:t>Uses</a:t>
            </a:r>
            <a:r>
              <a:rPr lang="en-US" sz="2800" dirty="0" smtClean="0"/>
              <a:t>:</a:t>
            </a:r>
          </a:p>
          <a:p>
            <a:pPr algn="just"/>
            <a:r>
              <a:rPr lang="en-US" sz="2800" dirty="0" smtClean="0"/>
              <a:t>                  In Analgesic mixture for headache</a:t>
            </a:r>
          </a:p>
          <a:p>
            <a:pPr algn="just"/>
            <a:r>
              <a:rPr lang="en-US" sz="2800" dirty="0" smtClean="0"/>
              <a:t>                  Migraine</a:t>
            </a:r>
          </a:p>
          <a:p>
            <a:pPr algn="just"/>
            <a:r>
              <a:rPr lang="en-US" sz="2800" dirty="0" smtClean="0"/>
              <a:t>                  </a:t>
            </a:r>
            <a:r>
              <a:rPr lang="en-US" sz="2800" dirty="0" err="1" smtClean="0"/>
              <a:t>Apnoea</a:t>
            </a:r>
            <a:r>
              <a:rPr lang="en-US" sz="2800" dirty="0" smtClean="0"/>
              <a:t> in premature infants</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572"/>
    </mc:Choice>
    <mc:Fallback xmlns="">
      <p:transition spd="slow" advTm="37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81000"/>
            <a:ext cx="9144000" cy="4647426"/>
          </a:xfrm>
          <a:prstGeom prst="rect">
            <a:avLst/>
          </a:prstGeom>
          <a:noFill/>
        </p:spPr>
        <p:txBody>
          <a:bodyPr wrap="square" rtlCol="0">
            <a:spAutoFit/>
          </a:bodyPr>
          <a:lstStyle/>
          <a:p>
            <a:r>
              <a:rPr lang="en-US" sz="2800" b="1" dirty="0" smtClean="0">
                <a:solidFill>
                  <a:srgbClr val="C00000"/>
                </a:solidFill>
              </a:rPr>
              <a:t>PSYCHOTOMIMETIC DRUGS</a:t>
            </a:r>
          </a:p>
          <a:p>
            <a:endParaRPr lang="en-US" sz="2800" b="1" dirty="0" smtClean="0"/>
          </a:p>
          <a:p>
            <a:pPr algn="just"/>
            <a:r>
              <a:rPr lang="en-US" sz="2800" dirty="0" smtClean="0"/>
              <a:t>   </a:t>
            </a:r>
            <a:r>
              <a:rPr lang="en-US" sz="3200" dirty="0" smtClean="0"/>
              <a:t>Produce changes in sensory perceptions, thoughts, </a:t>
            </a:r>
            <a:r>
              <a:rPr lang="en-US" sz="3200" dirty="0" err="1" smtClean="0"/>
              <a:t>behaviour</a:t>
            </a:r>
            <a:r>
              <a:rPr lang="en-US" sz="3200" dirty="0" smtClean="0"/>
              <a:t> &amp; mood.  </a:t>
            </a:r>
          </a:p>
          <a:p>
            <a:pPr algn="just"/>
            <a:endParaRPr lang="en-US" sz="3200" dirty="0" smtClean="0"/>
          </a:p>
          <a:p>
            <a:pPr algn="just"/>
            <a:r>
              <a:rPr lang="en-US" sz="3200" dirty="0" smtClean="0"/>
              <a:t> </a:t>
            </a:r>
            <a:r>
              <a:rPr lang="en-US" sz="3600" dirty="0" smtClean="0"/>
              <a:t>Actions mimic psychoses- psychedelics</a:t>
            </a:r>
          </a:p>
          <a:p>
            <a:pPr algn="just"/>
            <a:r>
              <a:rPr lang="en-US" sz="3600" dirty="0" smtClean="0"/>
              <a:t>             Lysergic acid diethylamide (LSD)</a:t>
            </a:r>
          </a:p>
          <a:p>
            <a:pPr algn="just"/>
            <a:r>
              <a:rPr lang="en-US" sz="3600" dirty="0" smtClean="0"/>
              <a:t>             Phencyclidine</a:t>
            </a:r>
          </a:p>
          <a:p>
            <a:pPr algn="just"/>
            <a:r>
              <a:rPr lang="en-US" sz="3600" dirty="0" smtClean="0"/>
              <a:t>             </a:t>
            </a:r>
            <a:r>
              <a:rPr lang="en-US" sz="3600" dirty="0" err="1" smtClean="0"/>
              <a:t>Cannabinoids</a:t>
            </a:r>
            <a:endParaRPr lang="en-US"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806"/>
    </mc:Choice>
    <mc:Fallback xmlns="">
      <p:transition spd="slow" advTm="32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247864"/>
          </a:xfrm>
          <a:prstGeom prst="rect">
            <a:avLst/>
          </a:prstGeom>
        </p:spPr>
        <p:txBody>
          <a:bodyPr wrap="square">
            <a:spAutoFit/>
          </a:bodyPr>
          <a:lstStyle/>
          <a:p>
            <a:r>
              <a:rPr lang="en-US" sz="3600" dirty="0" smtClean="0">
                <a:solidFill>
                  <a:srgbClr val="FF0000"/>
                </a:solidFill>
              </a:rPr>
              <a:t>CLASSIFICATION</a:t>
            </a:r>
          </a:p>
          <a:p>
            <a:endParaRPr lang="en-US" sz="3600" dirty="0">
              <a:solidFill>
                <a:srgbClr val="FF0000"/>
              </a:solidFill>
            </a:endParaRPr>
          </a:p>
          <a:p>
            <a:pPr algn="just"/>
            <a:r>
              <a:rPr lang="en-US" sz="3600" dirty="0" smtClean="0">
                <a:solidFill>
                  <a:srgbClr val="FF0000"/>
                </a:solidFill>
              </a:rPr>
              <a:t>1.</a:t>
            </a:r>
            <a:r>
              <a:rPr lang="en-US" sz="3600" dirty="0" smtClean="0"/>
              <a:t>  </a:t>
            </a:r>
            <a:r>
              <a:rPr lang="en-US" sz="3600" i="1" dirty="0" err="1" smtClean="0">
                <a:solidFill>
                  <a:srgbClr val="FF0000"/>
                </a:solidFill>
              </a:rPr>
              <a:t>Convulsants</a:t>
            </a:r>
            <a:r>
              <a:rPr lang="en-US" sz="3600" i="1" dirty="0" smtClean="0">
                <a:solidFill>
                  <a:srgbClr val="FF0000"/>
                </a:solidFill>
              </a:rPr>
              <a:t> </a:t>
            </a:r>
            <a:r>
              <a:rPr lang="en-US" sz="3600" i="1" dirty="0" smtClean="0"/>
              <a:t>:       </a:t>
            </a:r>
            <a:r>
              <a:rPr lang="en-US" sz="3600" dirty="0" smtClean="0">
                <a:solidFill>
                  <a:srgbClr val="00B0F0"/>
                </a:solidFill>
              </a:rPr>
              <a:t>Strychnine,</a:t>
            </a:r>
            <a:r>
              <a:rPr lang="en-US" sz="3600" dirty="0">
                <a:solidFill>
                  <a:srgbClr val="00B0F0"/>
                </a:solidFill>
              </a:rPr>
              <a:t> </a:t>
            </a:r>
            <a:r>
              <a:rPr lang="en-US" sz="3600" dirty="0" err="1" smtClean="0">
                <a:solidFill>
                  <a:srgbClr val="00B0F0"/>
                </a:solidFill>
              </a:rPr>
              <a:t>Picrotoxin</a:t>
            </a:r>
            <a:r>
              <a:rPr lang="en-US" sz="3600" dirty="0" smtClean="0">
                <a:solidFill>
                  <a:srgbClr val="00B0F0"/>
                </a:solidFill>
              </a:rPr>
              <a:t>,</a:t>
            </a:r>
            <a:r>
              <a:rPr lang="en-US" sz="3600" dirty="0">
                <a:solidFill>
                  <a:srgbClr val="00B0F0"/>
                </a:solidFill>
              </a:rPr>
              <a:t> </a:t>
            </a:r>
            <a:r>
              <a:rPr lang="en-US" sz="3600" dirty="0" smtClean="0">
                <a:solidFill>
                  <a:srgbClr val="00B0F0"/>
                </a:solidFill>
              </a:rPr>
              <a:t>    </a:t>
            </a:r>
            <a:r>
              <a:rPr lang="en-US" sz="3600" dirty="0" err="1" smtClean="0">
                <a:solidFill>
                  <a:srgbClr val="00B0F0"/>
                </a:solidFill>
              </a:rPr>
              <a:t>Bicuculline</a:t>
            </a:r>
            <a:r>
              <a:rPr lang="en-US" sz="3600" dirty="0" smtClean="0">
                <a:solidFill>
                  <a:srgbClr val="00B0F0"/>
                </a:solidFill>
              </a:rPr>
              <a:t>,</a:t>
            </a:r>
            <a:r>
              <a:rPr lang="en-US" sz="3600" dirty="0">
                <a:solidFill>
                  <a:srgbClr val="00B0F0"/>
                </a:solidFill>
              </a:rPr>
              <a:t> </a:t>
            </a:r>
            <a:r>
              <a:rPr lang="en-US" sz="3600" dirty="0" err="1">
                <a:solidFill>
                  <a:srgbClr val="00B0F0"/>
                </a:solidFill>
              </a:rPr>
              <a:t>Pentylenetetrazol</a:t>
            </a:r>
            <a:r>
              <a:rPr lang="en-US" sz="3600" dirty="0">
                <a:solidFill>
                  <a:srgbClr val="00B0F0"/>
                </a:solidFill>
              </a:rPr>
              <a:t> (</a:t>
            </a:r>
            <a:r>
              <a:rPr lang="en-US" sz="3600" dirty="0" smtClean="0">
                <a:solidFill>
                  <a:srgbClr val="00B0F0"/>
                </a:solidFill>
              </a:rPr>
              <a:t>PTZ)</a:t>
            </a:r>
          </a:p>
          <a:p>
            <a:pPr algn="just"/>
            <a:endParaRPr lang="en-US" sz="3600" dirty="0"/>
          </a:p>
          <a:p>
            <a:pPr marL="742950" indent="-742950" algn="just">
              <a:buAutoNum type="arabicPeriod" startAt="2"/>
            </a:pPr>
            <a:r>
              <a:rPr lang="en-US" sz="3600" i="1" dirty="0" smtClean="0">
                <a:solidFill>
                  <a:srgbClr val="FF0000"/>
                </a:solidFill>
              </a:rPr>
              <a:t>Analeptics</a:t>
            </a:r>
            <a:r>
              <a:rPr lang="en-US" sz="3600" i="1" dirty="0" smtClean="0"/>
              <a:t>:   </a:t>
            </a:r>
            <a:r>
              <a:rPr lang="en-US" sz="3600" i="1" dirty="0" err="1" smtClean="0">
                <a:solidFill>
                  <a:srgbClr val="00B0F0"/>
                </a:solidFill>
              </a:rPr>
              <a:t>Doxapram</a:t>
            </a:r>
            <a:endParaRPr lang="en-US" sz="3600" i="1" dirty="0" smtClean="0">
              <a:solidFill>
                <a:srgbClr val="00B0F0"/>
              </a:solidFill>
            </a:endParaRPr>
          </a:p>
          <a:p>
            <a:pPr marL="742950" indent="-742950" algn="just">
              <a:buAutoNum type="arabicPeriod" startAt="2"/>
            </a:pPr>
            <a:endParaRPr lang="en-US" sz="3600" i="1" dirty="0"/>
          </a:p>
          <a:p>
            <a:pPr algn="just"/>
            <a:r>
              <a:rPr lang="en-US" sz="3600" dirty="0">
                <a:solidFill>
                  <a:srgbClr val="FF0000"/>
                </a:solidFill>
              </a:rPr>
              <a:t>3.</a:t>
            </a:r>
            <a:r>
              <a:rPr lang="en-US" sz="3600" dirty="0"/>
              <a:t> </a:t>
            </a:r>
            <a:r>
              <a:rPr lang="en-US" sz="3600" dirty="0" smtClean="0"/>
              <a:t> </a:t>
            </a:r>
            <a:r>
              <a:rPr lang="en-US" sz="3600" i="1" dirty="0" err="1" smtClean="0">
                <a:solidFill>
                  <a:srgbClr val="FF0000"/>
                </a:solidFill>
              </a:rPr>
              <a:t>Psychostimulants</a:t>
            </a:r>
            <a:r>
              <a:rPr lang="en-US" sz="3600" i="1" dirty="0" smtClean="0"/>
              <a:t> :  </a:t>
            </a:r>
            <a:r>
              <a:rPr lang="en-US" sz="3600" i="1" dirty="0" smtClean="0">
                <a:solidFill>
                  <a:srgbClr val="00B0F0"/>
                </a:solidFill>
              </a:rPr>
              <a:t>Amphetamines</a:t>
            </a:r>
            <a:r>
              <a:rPr lang="en-US" sz="3600" i="1" dirty="0">
                <a:solidFill>
                  <a:srgbClr val="00B0F0"/>
                </a:solidFill>
              </a:rPr>
              <a:t>,</a:t>
            </a:r>
          </a:p>
          <a:p>
            <a:pPr algn="just"/>
            <a:r>
              <a:rPr lang="en-US" sz="3600" dirty="0" smtClean="0">
                <a:solidFill>
                  <a:srgbClr val="00B0F0"/>
                </a:solidFill>
              </a:rPr>
              <a:t>Methylphenidate</a:t>
            </a:r>
            <a:r>
              <a:rPr lang="en-US" sz="3600" dirty="0">
                <a:solidFill>
                  <a:srgbClr val="00B0F0"/>
                </a:solidFill>
              </a:rPr>
              <a:t>, </a:t>
            </a:r>
            <a:r>
              <a:rPr lang="en-US" sz="3600" dirty="0" err="1" smtClean="0">
                <a:solidFill>
                  <a:srgbClr val="00B0F0"/>
                </a:solidFill>
              </a:rPr>
              <a:t>Atomoxetine</a:t>
            </a:r>
            <a:r>
              <a:rPr lang="en-US" sz="3600" dirty="0" smtClean="0">
                <a:solidFill>
                  <a:srgbClr val="00B0F0"/>
                </a:solidFill>
              </a:rPr>
              <a:t>, </a:t>
            </a:r>
            <a:r>
              <a:rPr lang="en-US" sz="3600" dirty="0" err="1" smtClean="0">
                <a:solidFill>
                  <a:srgbClr val="00B0F0"/>
                </a:solidFill>
              </a:rPr>
              <a:t>Modafinil</a:t>
            </a:r>
            <a:r>
              <a:rPr lang="en-US" sz="3600" dirty="0">
                <a:solidFill>
                  <a:srgbClr val="00B0F0"/>
                </a:solidFill>
              </a:rPr>
              <a:t>,</a:t>
            </a:r>
          </a:p>
          <a:p>
            <a:pPr algn="just"/>
            <a:r>
              <a:rPr lang="en-US" sz="3600" dirty="0" err="1">
                <a:solidFill>
                  <a:srgbClr val="00B0F0"/>
                </a:solidFill>
              </a:rPr>
              <a:t>Armodafinil</a:t>
            </a:r>
            <a:r>
              <a:rPr lang="en-US" sz="3600" dirty="0">
                <a:solidFill>
                  <a:srgbClr val="00B0F0"/>
                </a:solidFill>
              </a:rPr>
              <a:t>, </a:t>
            </a:r>
            <a:r>
              <a:rPr lang="en-US" sz="3600" dirty="0" err="1">
                <a:solidFill>
                  <a:srgbClr val="00B0F0"/>
                </a:solidFill>
              </a:rPr>
              <a:t>Pemoline</a:t>
            </a:r>
            <a:r>
              <a:rPr lang="en-US" sz="3600" dirty="0">
                <a:solidFill>
                  <a:srgbClr val="00B0F0"/>
                </a:solidFill>
              </a:rPr>
              <a:t>, Cocaine, Caffeine</a:t>
            </a:r>
            <a:r>
              <a:rPr lang="en-US" sz="3600" dirty="0" smtClean="0"/>
              <a:t>. </a:t>
            </a:r>
          </a:p>
          <a:p>
            <a:pPr algn="just"/>
            <a:endParaRPr lang="en-US" sz="4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457"/>
    </mc:Choice>
    <mc:Fallback xmlns="">
      <p:transition spd="slow" advTm="55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9144000" cy="4247317"/>
          </a:xfrm>
          <a:prstGeom prst="rect">
            <a:avLst/>
          </a:prstGeom>
        </p:spPr>
        <p:txBody>
          <a:bodyPr wrap="square">
            <a:spAutoFit/>
          </a:bodyPr>
          <a:lstStyle/>
          <a:p>
            <a:r>
              <a:rPr lang="en-US" sz="2800" b="1" dirty="0" smtClean="0"/>
              <a:t>                          </a:t>
            </a:r>
            <a:r>
              <a:rPr lang="en-US" sz="2800" b="1" dirty="0" smtClean="0">
                <a:solidFill>
                  <a:srgbClr val="C00000"/>
                </a:solidFill>
              </a:rPr>
              <a:t>LYSERGIC ACID DIETHYLAMIDE</a:t>
            </a:r>
          </a:p>
          <a:p>
            <a:endParaRPr lang="en-US" b="1" dirty="0" smtClean="0"/>
          </a:p>
          <a:p>
            <a:pPr algn="just"/>
            <a:r>
              <a:rPr lang="en-US" sz="2800" dirty="0" smtClean="0"/>
              <a:t>        </a:t>
            </a:r>
            <a:r>
              <a:rPr lang="en-US" sz="3200" dirty="0" smtClean="0"/>
              <a:t>Derived from cereal fungus ergot</a:t>
            </a:r>
          </a:p>
          <a:p>
            <a:pPr algn="just"/>
            <a:r>
              <a:rPr lang="en-US" sz="3200" dirty="0" smtClean="0"/>
              <a:t>        Hofmann synthesized &amp; experimented on himself.</a:t>
            </a:r>
          </a:p>
          <a:p>
            <a:pPr algn="just"/>
            <a:r>
              <a:rPr lang="en-US" sz="3200" dirty="0" smtClean="0"/>
              <a:t>        Act as agonist at 5HT2 receptors.</a:t>
            </a:r>
          </a:p>
          <a:p>
            <a:pPr algn="just"/>
            <a:r>
              <a:rPr lang="en-US" sz="3200" dirty="0" smtClean="0"/>
              <a:t>        Excitation threshold of retina ↓- visual hallucinations,  hyper arousal state</a:t>
            </a:r>
          </a:p>
          <a:p>
            <a:pPr algn="just"/>
            <a:r>
              <a:rPr lang="en-US" sz="3200" dirty="0" smtClean="0"/>
              <a:t>        Experiences may be bad or good trip</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95"/>
    </mc:Choice>
    <mc:Fallback xmlns="">
      <p:transition spd="slow" advTm="3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9144000" cy="4801314"/>
          </a:xfrm>
          <a:prstGeom prst="rect">
            <a:avLst/>
          </a:prstGeom>
        </p:spPr>
        <p:txBody>
          <a:bodyPr wrap="square">
            <a:spAutoFit/>
          </a:bodyPr>
          <a:lstStyle/>
          <a:p>
            <a:r>
              <a:rPr lang="en-US" dirty="0" smtClean="0"/>
              <a:t>                            </a:t>
            </a:r>
            <a:r>
              <a:rPr lang="en-US" sz="3200" b="1" dirty="0" smtClean="0">
                <a:solidFill>
                  <a:srgbClr val="C00000"/>
                </a:solidFill>
              </a:rPr>
              <a:t>CANNABINOIDS</a:t>
            </a:r>
          </a:p>
          <a:p>
            <a:endParaRPr lang="en-US" b="1" dirty="0" smtClean="0"/>
          </a:p>
          <a:p>
            <a:pPr algn="just"/>
            <a:r>
              <a:rPr lang="en-US" sz="2000" dirty="0" smtClean="0"/>
              <a:t>            </a:t>
            </a:r>
            <a:r>
              <a:rPr lang="en-US" sz="3200" dirty="0" smtClean="0"/>
              <a:t>Extract of hemp plant-</a:t>
            </a:r>
            <a:r>
              <a:rPr lang="en-US" sz="3200" dirty="0" err="1" smtClean="0"/>
              <a:t>C.sativa</a:t>
            </a:r>
            <a:r>
              <a:rPr lang="en-US" sz="3200" dirty="0" smtClean="0"/>
              <a:t>, </a:t>
            </a:r>
            <a:r>
              <a:rPr lang="en-US" sz="3200" dirty="0" err="1" smtClean="0"/>
              <a:t>C.indica</a:t>
            </a:r>
            <a:endParaRPr lang="en-US" sz="3200" dirty="0" smtClean="0"/>
          </a:p>
          <a:p>
            <a:pPr algn="just"/>
            <a:r>
              <a:rPr lang="en-US" sz="3200" dirty="0" smtClean="0"/>
              <a:t>        </a:t>
            </a:r>
            <a:r>
              <a:rPr lang="en-US" sz="3200" b="1" dirty="0" smtClean="0">
                <a:solidFill>
                  <a:srgbClr val="002060"/>
                </a:solidFill>
              </a:rPr>
              <a:t>Bhang</a:t>
            </a:r>
            <a:r>
              <a:rPr lang="en-US" sz="3200" dirty="0" smtClean="0"/>
              <a:t>- paste of powdered dried leaves, used as drink</a:t>
            </a:r>
          </a:p>
          <a:p>
            <a:pPr algn="just"/>
            <a:r>
              <a:rPr lang="en-US" sz="3200" dirty="0" smtClean="0"/>
              <a:t>        </a:t>
            </a:r>
            <a:r>
              <a:rPr lang="en-US" sz="3200" b="1" dirty="0" smtClean="0">
                <a:solidFill>
                  <a:srgbClr val="002060"/>
                </a:solidFill>
              </a:rPr>
              <a:t>Marijuana</a:t>
            </a:r>
            <a:r>
              <a:rPr lang="en-US" sz="3200" dirty="0" smtClean="0"/>
              <a:t>- dried leaves &amp; flowering tops, smoked in     pipes or rolled as cigarettes.</a:t>
            </a:r>
          </a:p>
          <a:p>
            <a:pPr algn="just"/>
            <a:r>
              <a:rPr lang="en-US" sz="3200" dirty="0" smtClean="0"/>
              <a:t>        </a:t>
            </a:r>
            <a:r>
              <a:rPr lang="en-US" sz="3200" b="1" dirty="0" err="1" smtClean="0">
                <a:solidFill>
                  <a:srgbClr val="002060"/>
                </a:solidFill>
              </a:rPr>
              <a:t>Charas</a:t>
            </a:r>
            <a:r>
              <a:rPr lang="en-US" sz="3200" dirty="0" smtClean="0"/>
              <a:t> or </a:t>
            </a:r>
            <a:r>
              <a:rPr lang="en-US" sz="3200" b="1" dirty="0" smtClean="0">
                <a:solidFill>
                  <a:srgbClr val="002060"/>
                </a:solidFill>
              </a:rPr>
              <a:t>hashish</a:t>
            </a:r>
            <a:r>
              <a:rPr lang="en-US" sz="3200" dirty="0" smtClean="0"/>
              <a:t>- resinous exudates leaves &amp; flowering tops, potent smoked in pipe.</a:t>
            </a:r>
          </a:p>
          <a:p>
            <a:pPr algn="just"/>
            <a:r>
              <a:rPr lang="en-US" sz="3200" dirty="0" smtClean="0"/>
              <a:t>         THC content more in hashish</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301"/>
    </mc:Choice>
    <mc:Fallback xmlns="">
      <p:transition spd="slow" advTm="4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4800"/>
            <a:ext cx="9144000" cy="4278094"/>
          </a:xfrm>
          <a:prstGeom prst="rect">
            <a:avLst/>
          </a:prstGeom>
          <a:noFill/>
        </p:spPr>
        <p:txBody>
          <a:bodyPr wrap="square" rtlCol="0">
            <a:spAutoFit/>
          </a:bodyPr>
          <a:lstStyle/>
          <a:p>
            <a:r>
              <a:rPr lang="en-US" sz="2400" b="1" dirty="0" smtClean="0"/>
              <a:t>PHARMACOLOGICAL  ACTIONS</a:t>
            </a:r>
          </a:p>
          <a:p>
            <a:r>
              <a:rPr lang="en-US" sz="2400" b="1" dirty="0" smtClean="0"/>
              <a:t> </a:t>
            </a:r>
          </a:p>
          <a:p>
            <a:pPr algn="just"/>
            <a:r>
              <a:rPr lang="en-US" sz="3200" dirty="0" smtClean="0"/>
              <a:t>        Initial CNS stimulation later sedation.</a:t>
            </a:r>
          </a:p>
          <a:p>
            <a:pPr algn="just"/>
            <a:r>
              <a:rPr lang="en-US" sz="3200" dirty="0" smtClean="0"/>
              <a:t>Stimulatory phase-</a:t>
            </a:r>
          </a:p>
          <a:p>
            <a:pPr algn="just"/>
            <a:r>
              <a:rPr lang="en-US" sz="3200" dirty="0" smtClean="0"/>
              <a:t>        euphoria, ↑</a:t>
            </a:r>
            <a:r>
              <a:rPr lang="en-US" sz="3200" dirty="0" err="1" smtClean="0"/>
              <a:t>talkativeness,↑appetite</a:t>
            </a:r>
            <a:endParaRPr lang="en-US" sz="3200" dirty="0" smtClean="0"/>
          </a:p>
          <a:p>
            <a:pPr algn="just"/>
            <a:r>
              <a:rPr lang="en-US" sz="3200" dirty="0" smtClean="0"/>
              <a:t>        Felling of confidence, relaxation &amp; well being</a:t>
            </a:r>
          </a:p>
          <a:p>
            <a:pPr algn="just"/>
            <a:r>
              <a:rPr lang="en-US" sz="3200" dirty="0" smtClean="0"/>
              <a:t>        Other- analgesia, antiemetic</a:t>
            </a:r>
          </a:p>
          <a:p>
            <a:pPr algn="just"/>
            <a:r>
              <a:rPr lang="en-US" sz="3200" dirty="0" smtClean="0"/>
              <a:t> Peripheral effects- tachycardia, reddening of conjunctiva</a:t>
            </a:r>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643"/>
    </mc:Choice>
    <mc:Fallback xmlns="">
      <p:transition spd="slow" advTm="28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4800"/>
            <a:ext cx="9144000" cy="5355312"/>
          </a:xfrm>
          <a:prstGeom prst="rect">
            <a:avLst/>
          </a:prstGeom>
          <a:noFill/>
        </p:spPr>
        <p:txBody>
          <a:bodyPr wrap="square" rtlCol="0">
            <a:spAutoFit/>
          </a:bodyPr>
          <a:lstStyle/>
          <a:p>
            <a:r>
              <a:rPr lang="en-US" sz="3600" dirty="0" smtClean="0"/>
              <a:t>  MOA, USES</a:t>
            </a:r>
          </a:p>
          <a:p>
            <a:r>
              <a:rPr lang="en-US" dirty="0" smtClean="0"/>
              <a:t> </a:t>
            </a:r>
          </a:p>
          <a:p>
            <a:pPr algn="just"/>
            <a:r>
              <a:rPr lang="en-US" sz="3200" dirty="0" smtClean="0"/>
              <a:t>  Two types CB 1&amp; 2 receptors</a:t>
            </a:r>
          </a:p>
          <a:p>
            <a:pPr algn="just"/>
            <a:r>
              <a:rPr lang="en-US" sz="3200" dirty="0" smtClean="0"/>
              <a:t>  CB1 in brain  CB2 in periphery</a:t>
            </a:r>
          </a:p>
          <a:p>
            <a:pPr algn="just"/>
            <a:r>
              <a:rPr lang="en-US" sz="3200" b="1" i="1" dirty="0" smtClean="0">
                <a:solidFill>
                  <a:srgbClr val="00B050"/>
                </a:solidFill>
              </a:rPr>
              <a:t>  </a:t>
            </a:r>
            <a:r>
              <a:rPr lang="en-US" sz="3200" i="1" dirty="0" err="1" smtClean="0">
                <a:solidFill>
                  <a:srgbClr val="00B050"/>
                </a:solidFill>
              </a:rPr>
              <a:t>Anandamide</a:t>
            </a:r>
            <a:r>
              <a:rPr lang="en-US" sz="3200" i="1" dirty="0" smtClean="0"/>
              <a:t>-endogenous </a:t>
            </a:r>
            <a:r>
              <a:rPr lang="en-US" sz="3200" i="1" dirty="0" err="1" smtClean="0"/>
              <a:t>ligand</a:t>
            </a:r>
            <a:r>
              <a:rPr lang="en-US" sz="3200" i="1" dirty="0" smtClean="0"/>
              <a:t> CB1.</a:t>
            </a:r>
          </a:p>
          <a:p>
            <a:pPr algn="just"/>
            <a:r>
              <a:rPr lang="en-US" sz="3200" i="1" dirty="0" smtClean="0">
                <a:solidFill>
                  <a:srgbClr val="00B050"/>
                </a:solidFill>
              </a:rPr>
              <a:t>  </a:t>
            </a:r>
            <a:r>
              <a:rPr lang="en-US" sz="3200" i="1" dirty="0" err="1" smtClean="0">
                <a:solidFill>
                  <a:srgbClr val="00B050"/>
                </a:solidFill>
              </a:rPr>
              <a:t>Dronabinol</a:t>
            </a:r>
            <a:r>
              <a:rPr lang="en-US" sz="3200" i="1" dirty="0" smtClean="0">
                <a:solidFill>
                  <a:srgbClr val="00B050"/>
                </a:solidFill>
              </a:rPr>
              <a:t>, </a:t>
            </a:r>
            <a:r>
              <a:rPr lang="en-US" sz="3200" i="1" dirty="0" err="1" smtClean="0">
                <a:solidFill>
                  <a:srgbClr val="00B050"/>
                </a:solidFill>
              </a:rPr>
              <a:t>Nabilone</a:t>
            </a:r>
            <a:r>
              <a:rPr lang="en-US" sz="3200" i="1" dirty="0" smtClean="0"/>
              <a:t>- </a:t>
            </a:r>
            <a:r>
              <a:rPr lang="en-US" sz="3200" i="1" dirty="0" err="1" smtClean="0"/>
              <a:t>synt.analogues</a:t>
            </a:r>
            <a:r>
              <a:rPr lang="en-US" sz="3200" i="1" dirty="0" smtClean="0"/>
              <a:t> of THC</a:t>
            </a:r>
          </a:p>
          <a:p>
            <a:pPr algn="just"/>
            <a:endParaRPr lang="en-US" sz="3200" i="1" dirty="0" smtClean="0"/>
          </a:p>
          <a:p>
            <a:pPr algn="just"/>
            <a:r>
              <a:rPr lang="en-US" sz="3200" dirty="0" smtClean="0"/>
              <a:t>  Use:   CB1 Agonists-  ↑appetite in AIDS patients</a:t>
            </a:r>
            <a:r>
              <a:rPr lang="en-US" sz="3200" i="1" dirty="0" smtClean="0"/>
              <a:t>      </a:t>
            </a:r>
            <a:r>
              <a:rPr lang="en-US" sz="3200" i="1" dirty="0" err="1" smtClean="0">
                <a:solidFill>
                  <a:srgbClr val="00B050"/>
                </a:solidFill>
              </a:rPr>
              <a:t>Dronabinol</a:t>
            </a:r>
            <a:r>
              <a:rPr lang="en-US" sz="3200" i="1" dirty="0" smtClean="0"/>
              <a:t>-  antiemetic in cancer chemotherapy</a:t>
            </a:r>
          </a:p>
          <a:p>
            <a:pPr algn="just"/>
            <a:r>
              <a:rPr lang="en-US" sz="3200" i="1" dirty="0" smtClean="0"/>
              <a:t>  </a:t>
            </a:r>
            <a:r>
              <a:rPr lang="en-US" sz="3200" i="1" dirty="0" err="1" smtClean="0">
                <a:solidFill>
                  <a:srgbClr val="00B050"/>
                </a:solidFill>
              </a:rPr>
              <a:t>Rimonabant</a:t>
            </a:r>
            <a:r>
              <a:rPr lang="en-US" sz="3200" i="1" dirty="0" smtClean="0"/>
              <a:t> :  CB1 antagonist, used for obesity</a:t>
            </a:r>
            <a:r>
              <a:rPr lang="en-US" sz="3200" b="1" i="1" dirty="0" smtClean="0"/>
              <a:t>,</a:t>
            </a:r>
            <a:endParaRPr lang="en-US" sz="3200" dirty="0" smtClean="0"/>
          </a:p>
          <a:p>
            <a:pPr algn="just"/>
            <a:r>
              <a:rPr lang="en-US" sz="3200" dirty="0" smtClean="0"/>
              <a:t>  Smoking cessation</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592"/>
    </mc:Choice>
    <mc:Fallback xmlns="">
      <p:transition spd="slow" advTm="60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693866"/>
          </a:xfrm>
          <a:prstGeom prst="rect">
            <a:avLst/>
          </a:prstGeom>
        </p:spPr>
        <p:txBody>
          <a:bodyPr wrap="square">
            <a:spAutoFit/>
          </a:bodyPr>
          <a:lstStyle/>
          <a:p>
            <a:r>
              <a:rPr lang="en-US" sz="2800" b="1" dirty="0" smtClean="0"/>
              <a:t>                </a:t>
            </a:r>
            <a:r>
              <a:rPr lang="en-US" sz="2800" b="1" dirty="0" smtClean="0">
                <a:solidFill>
                  <a:srgbClr val="C00000"/>
                </a:solidFill>
              </a:rPr>
              <a:t>COGNITION ENHANCERS</a:t>
            </a:r>
          </a:p>
          <a:p>
            <a:endParaRPr lang="en-US" sz="2800" b="1" dirty="0" smtClean="0"/>
          </a:p>
          <a:p>
            <a:pPr algn="just"/>
            <a:r>
              <a:rPr lang="en-US" sz="2800" dirty="0" smtClean="0"/>
              <a:t>These are a </a:t>
            </a:r>
            <a:r>
              <a:rPr lang="en-US" sz="2800" dirty="0" err="1" smtClean="0"/>
              <a:t>heterogenous</a:t>
            </a:r>
            <a:r>
              <a:rPr lang="en-US" sz="2800" dirty="0" smtClean="0"/>
              <a:t> group of drugs developed for use in dementia and other cerebral  disorders</a:t>
            </a:r>
          </a:p>
          <a:p>
            <a:pPr algn="just"/>
            <a:endParaRPr lang="en-US" sz="2800" dirty="0" smtClean="0"/>
          </a:p>
          <a:p>
            <a:r>
              <a:rPr lang="en-US" sz="2800" b="1" dirty="0" smtClean="0">
                <a:solidFill>
                  <a:srgbClr val="C00000"/>
                </a:solidFill>
              </a:rPr>
              <a:t>Cognition</a:t>
            </a:r>
            <a:r>
              <a:rPr lang="en-US" sz="2800" b="1" dirty="0" smtClean="0"/>
              <a:t> </a:t>
            </a:r>
            <a:r>
              <a:rPr lang="en-US" sz="2800" dirty="0" smtClean="0"/>
              <a:t>is "the mental action or process of acquiring knowledge and  understanding  through  thought, experience, and the senses.“</a:t>
            </a:r>
          </a:p>
          <a:p>
            <a:pPr algn="just"/>
            <a:r>
              <a:rPr lang="en-US" sz="2800" dirty="0" smtClean="0"/>
              <a:t>It encompasses processes such as knowledge, attention, memory and working memory, judgment and evaluation, reasoning and "computation", problem solving and decision making, comprehension and production of language.</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000"/>
    </mc:Choice>
    <mc:Fallback xmlns="">
      <p:transition spd="slow"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9144000" cy="4893647"/>
          </a:xfrm>
          <a:prstGeom prst="rect">
            <a:avLst/>
          </a:prstGeom>
        </p:spPr>
        <p:txBody>
          <a:bodyPr wrap="square">
            <a:spAutoFit/>
          </a:bodyPr>
          <a:lstStyle/>
          <a:p>
            <a:pPr algn="just"/>
            <a:r>
              <a:rPr lang="en-US" sz="3200" dirty="0" smtClean="0"/>
              <a:t>The indications of cognition enhancers include</a:t>
            </a:r>
            <a:r>
              <a:rPr lang="en-US" sz="2800" dirty="0" smtClean="0"/>
              <a:t>:</a:t>
            </a:r>
          </a:p>
          <a:p>
            <a:pPr algn="just"/>
            <a:endParaRPr lang="en-US" sz="2800" dirty="0" smtClean="0"/>
          </a:p>
          <a:p>
            <a:pPr marL="514350" indent="-514350" algn="just">
              <a:buAutoNum type="arabicPeriod"/>
            </a:pPr>
            <a:r>
              <a:rPr lang="en-US" sz="2800" dirty="0" smtClean="0"/>
              <a:t>Alzheimer’s disease (AD) and multi-infarct dementia.</a:t>
            </a:r>
          </a:p>
          <a:p>
            <a:pPr algn="just"/>
            <a:r>
              <a:rPr lang="en-US" sz="2800" dirty="0" smtClean="0"/>
              <a:t>2.  Mild cognitive impairment common symptoms’ of the           elderly; dizziness and episodic memory lapses.</a:t>
            </a:r>
          </a:p>
          <a:p>
            <a:pPr algn="just"/>
            <a:r>
              <a:rPr lang="en-US" sz="2800" dirty="0" smtClean="0"/>
              <a:t>3. Mental retardation in children, learning defects,    attention deficit disorder.</a:t>
            </a:r>
          </a:p>
          <a:p>
            <a:pPr algn="just"/>
            <a:r>
              <a:rPr lang="en-US" sz="2800" dirty="0" smtClean="0"/>
              <a:t>4. Transient </a:t>
            </a:r>
            <a:r>
              <a:rPr lang="en-US" sz="2800" dirty="0" err="1" smtClean="0"/>
              <a:t>ischaemic</a:t>
            </a:r>
            <a:r>
              <a:rPr lang="en-US" sz="2800" dirty="0" smtClean="0"/>
              <a:t> attacks (TIAs), </a:t>
            </a:r>
            <a:r>
              <a:rPr lang="en-US" sz="2800" dirty="0" err="1" smtClean="0"/>
              <a:t>cerebrovascular</a:t>
            </a:r>
            <a:r>
              <a:rPr lang="en-US" sz="2800" dirty="0" smtClean="0"/>
              <a:t> accidents, stroke.</a:t>
            </a:r>
          </a:p>
          <a:p>
            <a:pPr algn="just"/>
            <a:r>
              <a:rPr lang="en-US" sz="2800" dirty="0" smtClean="0"/>
              <a:t>5.   Organic </a:t>
            </a:r>
            <a:r>
              <a:rPr lang="en-US" sz="2800" dirty="0" err="1" smtClean="0"/>
              <a:t>psychosyndromes</a:t>
            </a:r>
            <a:r>
              <a:rPr lang="en-US" sz="2800" dirty="0" smtClean="0"/>
              <a:t> and </a:t>
            </a:r>
            <a:r>
              <a:rPr lang="en-US" sz="2800" dirty="0" err="1" smtClean="0"/>
              <a:t>sequelae</a:t>
            </a:r>
            <a:r>
              <a:rPr lang="en-US" sz="2800" dirty="0" smtClean="0"/>
              <a:t> of head injury, ECT, brain surgery.</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33"/>
    </mc:Choice>
    <mc:Fallback xmlns="">
      <p:transition spd="slow" advTm="35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5016758"/>
          </a:xfrm>
          <a:prstGeom prst="rect">
            <a:avLst/>
          </a:prstGeom>
          <a:noFill/>
        </p:spPr>
        <p:txBody>
          <a:bodyPr wrap="square" rtlCol="0">
            <a:spAutoFit/>
          </a:bodyPr>
          <a:lstStyle/>
          <a:p>
            <a:r>
              <a:rPr lang="en-US" sz="3200" dirty="0" smtClean="0"/>
              <a:t>The </a:t>
            </a:r>
            <a:r>
              <a:rPr lang="en-US" sz="3200" dirty="0" err="1" smtClean="0"/>
              <a:t>cerebroactive</a:t>
            </a:r>
            <a:r>
              <a:rPr lang="en-US" sz="3200" dirty="0" smtClean="0"/>
              <a:t> drugs may be grouped into</a:t>
            </a:r>
            <a:r>
              <a:rPr lang="en-US" sz="2800" dirty="0" smtClean="0"/>
              <a:t>:</a:t>
            </a:r>
          </a:p>
          <a:p>
            <a:endParaRPr lang="en-US" sz="2800" dirty="0" smtClean="0"/>
          </a:p>
          <a:p>
            <a:r>
              <a:rPr lang="en-US" sz="2800" dirty="0" smtClean="0"/>
              <a:t>a. </a:t>
            </a:r>
            <a:r>
              <a:rPr lang="en-US" sz="2800" b="1" i="1" dirty="0" smtClean="0">
                <a:solidFill>
                  <a:srgbClr val="C00000"/>
                </a:solidFill>
              </a:rPr>
              <a:t>Cholinergic activators</a:t>
            </a:r>
            <a:r>
              <a:rPr lang="en-US" sz="2800" i="1" dirty="0" smtClean="0"/>
              <a:t>:</a:t>
            </a:r>
          </a:p>
          <a:p>
            <a:r>
              <a:rPr lang="en-US" sz="2800" dirty="0" smtClean="0"/>
              <a:t>    </a:t>
            </a:r>
            <a:r>
              <a:rPr lang="en-US" sz="2800" dirty="0" err="1" smtClean="0"/>
              <a:t>Tacrine</a:t>
            </a:r>
            <a:r>
              <a:rPr lang="en-US" sz="2800" dirty="0" smtClean="0"/>
              <a:t>, </a:t>
            </a:r>
            <a:r>
              <a:rPr lang="en-US" sz="2800" dirty="0" err="1" smtClean="0"/>
              <a:t>Rivastigmine</a:t>
            </a:r>
            <a:r>
              <a:rPr lang="en-US" sz="2800" dirty="0" smtClean="0"/>
              <a:t>, </a:t>
            </a:r>
            <a:r>
              <a:rPr lang="en-US" sz="2800" dirty="0" err="1" smtClean="0"/>
              <a:t>Donepezil</a:t>
            </a:r>
            <a:r>
              <a:rPr lang="en-US" sz="2800" dirty="0" smtClean="0"/>
              <a:t>, </a:t>
            </a:r>
            <a:r>
              <a:rPr lang="en-US" sz="2800" dirty="0" err="1" smtClean="0"/>
              <a:t>Galantamine</a:t>
            </a:r>
            <a:endParaRPr lang="en-US" sz="2800" dirty="0" smtClean="0"/>
          </a:p>
          <a:p>
            <a:endParaRPr lang="en-US" sz="2800" dirty="0" smtClean="0"/>
          </a:p>
          <a:p>
            <a:r>
              <a:rPr lang="en-US" sz="2800" dirty="0" smtClean="0"/>
              <a:t>b. </a:t>
            </a:r>
            <a:r>
              <a:rPr lang="en-US" sz="2800" b="1" i="1" dirty="0" smtClean="0">
                <a:solidFill>
                  <a:srgbClr val="C00000"/>
                </a:solidFill>
              </a:rPr>
              <a:t>Glutamate (NMDA) antagonist</a:t>
            </a:r>
            <a:r>
              <a:rPr lang="en-US" sz="2800" i="1" dirty="0" smtClean="0"/>
              <a:t>:  </a:t>
            </a:r>
            <a:r>
              <a:rPr lang="en-US" sz="2800" dirty="0" err="1" smtClean="0"/>
              <a:t>Memantine</a:t>
            </a:r>
            <a:endParaRPr lang="en-US" sz="2800" dirty="0" smtClean="0"/>
          </a:p>
          <a:p>
            <a:endParaRPr lang="en-US" sz="2800" dirty="0" smtClean="0"/>
          </a:p>
          <a:p>
            <a:r>
              <a:rPr lang="en-US" sz="2800" dirty="0" smtClean="0"/>
              <a:t>c. </a:t>
            </a:r>
            <a:r>
              <a:rPr lang="en-US" sz="2800" b="1" i="1" dirty="0" smtClean="0">
                <a:solidFill>
                  <a:srgbClr val="C00000"/>
                </a:solidFill>
              </a:rPr>
              <a:t>Miscellaneous </a:t>
            </a:r>
            <a:r>
              <a:rPr lang="en-US" sz="2800" b="1" i="1" dirty="0" err="1" smtClean="0">
                <a:solidFill>
                  <a:srgbClr val="C00000"/>
                </a:solidFill>
              </a:rPr>
              <a:t>cerebroactive</a:t>
            </a:r>
            <a:r>
              <a:rPr lang="en-US" sz="2800" b="1" i="1" dirty="0" smtClean="0">
                <a:solidFill>
                  <a:srgbClr val="C00000"/>
                </a:solidFill>
              </a:rPr>
              <a:t> drugs</a:t>
            </a:r>
            <a:r>
              <a:rPr lang="en-US" sz="2800" i="1" dirty="0" smtClean="0"/>
              <a:t>:</a:t>
            </a:r>
          </a:p>
          <a:p>
            <a:r>
              <a:rPr lang="en-US" sz="2800" dirty="0" smtClean="0"/>
              <a:t>    </a:t>
            </a:r>
            <a:r>
              <a:rPr lang="en-US" sz="2800" dirty="0" err="1" smtClean="0"/>
              <a:t>Piracetam</a:t>
            </a:r>
            <a:r>
              <a:rPr lang="en-US" sz="2800" dirty="0" smtClean="0"/>
              <a:t>, </a:t>
            </a:r>
            <a:r>
              <a:rPr lang="en-US" sz="2800" dirty="0" err="1" smtClean="0"/>
              <a:t>Pyritinol</a:t>
            </a:r>
            <a:r>
              <a:rPr lang="en-US" sz="2800" dirty="0" smtClean="0"/>
              <a:t> (</a:t>
            </a:r>
            <a:r>
              <a:rPr lang="en-US" sz="2800" dirty="0" err="1" smtClean="0"/>
              <a:t>Pyrithioxine</a:t>
            </a:r>
            <a:r>
              <a:rPr lang="en-US" sz="2800" dirty="0" smtClean="0"/>
              <a:t>), </a:t>
            </a:r>
            <a:r>
              <a:rPr lang="en-US" sz="2800" dirty="0" err="1" smtClean="0"/>
              <a:t>Dihydroergotoxine</a:t>
            </a:r>
            <a:endParaRPr lang="en-US" sz="2800" dirty="0" smtClean="0"/>
          </a:p>
          <a:p>
            <a:r>
              <a:rPr lang="en-US" sz="2800" dirty="0" smtClean="0"/>
              <a:t>   (</a:t>
            </a:r>
            <a:r>
              <a:rPr lang="en-US" sz="2800" dirty="0" err="1" smtClean="0"/>
              <a:t>Codergocrine</a:t>
            </a:r>
            <a:r>
              <a:rPr lang="en-US" sz="2800" dirty="0" smtClean="0"/>
              <a:t>), </a:t>
            </a:r>
            <a:r>
              <a:rPr lang="en-US" sz="2800" dirty="0" err="1" smtClean="0"/>
              <a:t>Citicoline</a:t>
            </a:r>
            <a:r>
              <a:rPr lang="en-US" sz="2800" dirty="0" smtClean="0"/>
              <a:t>, </a:t>
            </a:r>
            <a:r>
              <a:rPr lang="en-US" sz="2800" dirty="0" err="1" smtClean="0"/>
              <a:t>Piribedil</a:t>
            </a:r>
            <a:r>
              <a:rPr lang="en-US" sz="2800" dirty="0" smtClean="0"/>
              <a:t>, Ginkgo </a:t>
            </a:r>
            <a:r>
              <a:rPr lang="en-US" sz="2800" dirty="0" err="1" smtClean="0"/>
              <a:t>biloba</a:t>
            </a:r>
            <a:r>
              <a:rPr lang="en-US" sz="2800" dirty="0" smtClean="0"/>
              <a:t>.</a:t>
            </a:r>
          </a:p>
          <a:p>
            <a:r>
              <a:rPr lang="en-US" dirty="0" smtClean="0"/>
              <a:t> </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934"/>
    </mc:Choice>
    <mc:Fallback xmlns="">
      <p:transition spd="slow" advTm="40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0"/>
            <a:ext cx="4587715" cy="523220"/>
          </a:xfrm>
          <a:prstGeom prst="rect">
            <a:avLst/>
          </a:prstGeom>
        </p:spPr>
        <p:txBody>
          <a:bodyPr wrap="square">
            <a:spAutoFit/>
          </a:bodyPr>
          <a:lstStyle/>
          <a:p>
            <a:r>
              <a:rPr lang="en-US" sz="2800" b="1" dirty="0" smtClean="0">
                <a:solidFill>
                  <a:srgbClr val="C00000"/>
                </a:solidFill>
              </a:rPr>
              <a:t>ALZHEIMERS  DISEASE</a:t>
            </a:r>
            <a:endParaRPr lang="en-US" sz="2800" b="1" dirty="0">
              <a:solidFill>
                <a:srgbClr val="C00000"/>
              </a:solidFill>
            </a:endParaRPr>
          </a:p>
        </p:txBody>
      </p:sp>
      <p:sp>
        <p:nvSpPr>
          <p:cNvPr id="4" name="TextBox 3"/>
          <p:cNvSpPr txBox="1"/>
          <p:nvPr/>
        </p:nvSpPr>
        <p:spPr>
          <a:xfrm>
            <a:off x="0" y="609600"/>
            <a:ext cx="9144000" cy="3046988"/>
          </a:xfrm>
          <a:prstGeom prst="rect">
            <a:avLst/>
          </a:prstGeom>
          <a:noFill/>
        </p:spPr>
        <p:txBody>
          <a:bodyPr wrap="square" rtlCol="0">
            <a:spAutoFit/>
          </a:bodyPr>
          <a:lstStyle/>
          <a:p>
            <a:r>
              <a:rPr lang="en-US" sz="3200" dirty="0" smtClean="0"/>
              <a:t>A progressive neurodegenerative disorder which affects older individuals and is the most common cause of dementia. </a:t>
            </a:r>
          </a:p>
          <a:p>
            <a:pPr algn="just"/>
            <a:r>
              <a:rPr lang="en-US" sz="3200" dirty="0" smtClean="0"/>
              <a:t>               Marked ↓ in </a:t>
            </a:r>
            <a:r>
              <a:rPr lang="en-US" sz="3200" dirty="0" err="1" smtClean="0"/>
              <a:t>choline</a:t>
            </a:r>
            <a:r>
              <a:rPr lang="en-US" sz="3200" dirty="0" smtClean="0"/>
              <a:t> </a:t>
            </a:r>
            <a:r>
              <a:rPr lang="en-US" sz="3200" dirty="0" err="1" smtClean="0"/>
              <a:t>acetyltransferase</a:t>
            </a:r>
            <a:r>
              <a:rPr lang="en-US" sz="3200" dirty="0" smtClean="0"/>
              <a:t> &amp; loss  of cholinergic neurons in brain. There is marked cholinergic deficiency in the brain.</a:t>
            </a:r>
            <a:endParaRPr lang="en-US"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294"/>
    </mc:Choice>
    <mc:Fallback xmlns="">
      <p:transition spd="slow" advTm="40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5016758"/>
          </a:xfrm>
          <a:prstGeom prst="rect">
            <a:avLst/>
          </a:prstGeom>
        </p:spPr>
        <p:txBody>
          <a:bodyPr wrap="square">
            <a:spAutoFit/>
          </a:bodyPr>
          <a:lstStyle/>
          <a:p>
            <a:r>
              <a:rPr lang="en-US" sz="2400" b="1" dirty="0" smtClean="0"/>
              <a:t>                          </a:t>
            </a:r>
            <a:r>
              <a:rPr lang="en-US" sz="2400" b="1" dirty="0" smtClean="0">
                <a:solidFill>
                  <a:srgbClr val="C00000"/>
                </a:solidFill>
              </a:rPr>
              <a:t>CHOLINERGIC ACTIVATORS</a:t>
            </a:r>
          </a:p>
          <a:p>
            <a:endParaRPr lang="en-US" sz="2400" dirty="0" smtClean="0"/>
          </a:p>
          <a:p>
            <a:r>
              <a:rPr lang="en-US" sz="3200" b="1" dirty="0" err="1" smtClean="0">
                <a:solidFill>
                  <a:srgbClr val="C00000"/>
                </a:solidFill>
              </a:rPr>
              <a:t>Tacrine</a:t>
            </a:r>
            <a:r>
              <a:rPr lang="en-US" sz="3200" b="1" dirty="0" smtClean="0"/>
              <a:t>:</a:t>
            </a:r>
          </a:p>
          <a:p>
            <a:pPr algn="just"/>
            <a:r>
              <a:rPr lang="en-US" sz="2800" dirty="0" smtClean="0"/>
              <a:t>It is the first centrally acting anti-</a:t>
            </a:r>
            <a:r>
              <a:rPr lang="en-US" sz="2800" dirty="0" err="1" smtClean="0"/>
              <a:t>ChE</a:t>
            </a:r>
            <a:r>
              <a:rPr lang="en-US" sz="2800" dirty="0" smtClean="0"/>
              <a:t> to be introduced for AD. In clinical trials </a:t>
            </a:r>
            <a:r>
              <a:rPr lang="en-US" sz="2800" dirty="0" err="1" smtClean="0"/>
              <a:t>tacrine</a:t>
            </a:r>
            <a:r>
              <a:rPr lang="en-US" sz="2800" dirty="0" smtClean="0"/>
              <a:t> produced significant  improvement in memory, attention, praxis, reason and language.</a:t>
            </a:r>
            <a:r>
              <a:rPr lang="en-US" sz="2800" b="1" dirty="0" smtClean="0"/>
              <a:t> </a:t>
            </a:r>
            <a:r>
              <a:rPr lang="en-US" sz="2800" dirty="0" smtClean="0"/>
              <a:t>Longer acting, reversible ACE</a:t>
            </a:r>
          </a:p>
          <a:p>
            <a:pPr algn="just"/>
            <a:endParaRPr lang="en-US" sz="3200" dirty="0" smtClean="0"/>
          </a:p>
          <a:p>
            <a:r>
              <a:rPr lang="en-US" sz="3200" dirty="0" smtClean="0"/>
              <a:t> Orally active</a:t>
            </a:r>
          </a:p>
          <a:p>
            <a:r>
              <a:rPr lang="en-US" sz="3200" dirty="0" smtClean="0"/>
              <a:t>     </a:t>
            </a:r>
          </a:p>
          <a:p>
            <a:r>
              <a:rPr lang="en-US" sz="3200" dirty="0" smtClean="0"/>
              <a:t> </a:t>
            </a:r>
            <a:r>
              <a:rPr lang="en-US" sz="3200" dirty="0" err="1" smtClean="0"/>
              <a:t>Adversae</a:t>
            </a:r>
            <a:r>
              <a:rPr lang="en-US" sz="3200" dirty="0" smtClean="0"/>
              <a:t> effects  : </a:t>
            </a:r>
            <a:r>
              <a:rPr lang="en-US" sz="3200" dirty="0" err="1" smtClean="0"/>
              <a:t>hepatotoxicity</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41"/>
    </mc:Choice>
    <mc:Fallback xmlns="">
      <p:transition spd="slow" advTm="3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124754"/>
          </a:xfrm>
          <a:prstGeom prst="rect">
            <a:avLst/>
          </a:prstGeom>
        </p:spPr>
        <p:txBody>
          <a:bodyPr wrap="square">
            <a:spAutoFit/>
          </a:bodyPr>
          <a:lstStyle/>
          <a:p>
            <a:r>
              <a:rPr lang="en-US" sz="2800" b="1" dirty="0" err="1" smtClean="0">
                <a:solidFill>
                  <a:srgbClr val="C00000"/>
                </a:solidFill>
              </a:rPr>
              <a:t>Rivastigmine</a:t>
            </a:r>
            <a:r>
              <a:rPr lang="en-US" sz="2800" b="1" dirty="0" smtClean="0">
                <a:solidFill>
                  <a:srgbClr val="C00000"/>
                </a:solidFill>
              </a:rPr>
              <a:t> </a:t>
            </a:r>
          </a:p>
          <a:p>
            <a:pPr algn="just"/>
            <a:r>
              <a:rPr lang="en-US" sz="2800" dirty="0" smtClean="0"/>
              <a:t>This </a:t>
            </a:r>
            <a:r>
              <a:rPr lang="en-US" sz="2800" dirty="0" err="1" smtClean="0"/>
              <a:t>carbamate</a:t>
            </a:r>
            <a:r>
              <a:rPr lang="en-US" sz="2800" dirty="0" smtClean="0"/>
              <a:t> derivative of </a:t>
            </a:r>
            <a:r>
              <a:rPr lang="en-US" sz="2800" dirty="0" err="1" smtClean="0"/>
              <a:t>physostigmine</a:t>
            </a:r>
            <a:r>
              <a:rPr lang="en-US" sz="2800" dirty="0" smtClean="0"/>
              <a:t> inhibits both </a:t>
            </a:r>
            <a:r>
              <a:rPr lang="en-US" sz="2800" dirty="0" err="1" smtClean="0"/>
              <a:t>AChE</a:t>
            </a:r>
            <a:r>
              <a:rPr lang="en-US" sz="2800" dirty="0" smtClean="0"/>
              <a:t> and </a:t>
            </a:r>
            <a:r>
              <a:rPr lang="en-US" sz="2800" dirty="0" err="1" smtClean="0"/>
              <a:t>BuChE</a:t>
            </a:r>
            <a:r>
              <a:rPr lang="en-US" sz="2800" dirty="0" smtClean="0"/>
              <a:t>, but is more selective for the G1 </a:t>
            </a:r>
            <a:r>
              <a:rPr lang="en-US" sz="2800" dirty="0" err="1" smtClean="0"/>
              <a:t>isoform</a:t>
            </a:r>
            <a:r>
              <a:rPr lang="en-US" sz="2800" dirty="0" smtClean="0"/>
              <a:t> of </a:t>
            </a:r>
            <a:r>
              <a:rPr lang="en-US" sz="2800" dirty="0" err="1" smtClean="0"/>
              <a:t>AChE</a:t>
            </a:r>
            <a:r>
              <a:rPr lang="en-US" sz="2800" dirty="0" smtClean="0"/>
              <a:t> that predominates in certain areas of the brain</a:t>
            </a:r>
            <a:r>
              <a:rPr lang="en-US" dirty="0" smtClean="0"/>
              <a:t>.</a:t>
            </a:r>
          </a:p>
          <a:p>
            <a:pPr algn="just"/>
            <a:r>
              <a:rPr lang="en-US" sz="2800" dirty="0" err="1" smtClean="0"/>
              <a:t>Rivastigmine</a:t>
            </a:r>
            <a:r>
              <a:rPr lang="en-US" sz="2800" dirty="0" smtClean="0"/>
              <a:t> is highly lipid-soluble—enters brain easily. Greater augmentation of cholinergic transmission in brain is obtained with mild peripheral effect</a:t>
            </a:r>
            <a:r>
              <a:rPr lang="en-US" dirty="0" smtClean="0"/>
              <a:t>. </a:t>
            </a:r>
            <a:r>
              <a:rPr lang="en-US" sz="2800" dirty="0" smtClean="0"/>
              <a:t>The </a:t>
            </a:r>
            <a:r>
              <a:rPr lang="en-US" sz="2800" dirty="0" err="1" smtClean="0"/>
              <a:t>carbamyl</a:t>
            </a:r>
            <a:r>
              <a:rPr lang="en-US" sz="2800" dirty="0" smtClean="0"/>
              <a:t> residue introduced by </a:t>
            </a:r>
            <a:r>
              <a:rPr lang="en-US" sz="2800" dirty="0" err="1" smtClean="0"/>
              <a:t>rivastigmine</a:t>
            </a:r>
            <a:r>
              <a:rPr lang="en-US" sz="2800" dirty="0" smtClean="0"/>
              <a:t> into </a:t>
            </a:r>
            <a:r>
              <a:rPr lang="en-US" sz="2800" dirty="0" err="1" smtClean="0"/>
              <a:t>AChE</a:t>
            </a:r>
            <a:r>
              <a:rPr lang="en-US" sz="2800" dirty="0" smtClean="0"/>
              <a:t> molecule dissociates slowly resulting in inhibition of cerebral </a:t>
            </a:r>
            <a:r>
              <a:rPr lang="en-US" sz="2800" dirty="0" err="1" smtClean="0"/>
              <a:t>AChE</a:t>
            </a:r>
            <a:r>
              <a:rPr lang="en-US" sz="2800" dirty="0" smtClean="0"/>
              <a:t> for </a:t>
            </a:r>
            <a:r>
              <a:rPr lang="en-US" sz="2800" dirty="0" err="1" smtClean="0"/>
              <a:t>upto</a:t>
            </a:r>
            <a:r>
              <a:rPr lang="en-US" sz="2800" dirty="0" smtClean="0"/>
              <a:t> 10 hours despite the 2 hr plasma t½ of the drug.</a:t>
            </a:r>
            <a:endParaRPr lang="en-US" dirty="0" smtClean="0"/>
          </a:p>
          <a:p>
            <a:pPr algn="just"/>
            <a:r>
              <a:rPr lang="en-US" sz="2800" dirty="0" smtClean="0"/>
              <a:t>Disease progression is briefly slowed or is not affected. Peripheral cholinergic side effects are mild. It has not produced liver damage. </a:t>
            </a:r>
            <a:r>
              <a:rPr lang="en-US" sz="2800" dirty="0" err="1" smtClean="0"/>
              <a:t>Rivastigmine</a:t>
            </a:r>
            <a:r>
              <a:rPr lang="en-US" sz="2800" dirty="0" smtClean="0"/>
              <a:t> is indicated in mild to moderate cases of AD, but not in advanced disease.</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755"/>
    </mc:Choice>
    <mc:Fallback xmlns="">
      <p:transition spd="slow" advTm="78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biLevel thresh="50000"/>
            <a:lum bright="-7000" contrast="25000"/>
          </a:blip>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3200400" y="381000"/>
            <a:ext cx="3200400" cy="369332"/>
          </a:xfrm>
          <a:prstGeom prst="rect">
            <a:avLst/>
          </a:prstGeom>
          <a:noFill/>
        </p:spPr>
        <p:txBody>
          <a:bodyPr wrap="square" rtlCol="0">
            <a:spAutoFit/>
          </a:bodyPr>
          <a:lstStyle/>
          <a:p>
            <a:endParaRPr lang="en-US"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987"/>
    </mc:Choice>
    <mc:Fallback xmlns="">
      <p:transition spd="slow" advTm="45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3124200" cy="584775"/>
          </a:xfrm>
          <a:prstGeom prst="rect">
            <a:avLst/>
          </a:prstGeom>
          <a:noFill/>
        </p:spPr>
        <p:txBody>
          <a:bodyPr wrap="square" rtlCol="0">
            <a:spAutoFit/>
          </a:bodyPr>
          <a:lstStyle/>
          <a:p>
            <a:r>
              <a:rPr lang="en-US" sz="3200" dirty="0" err="1" smtClean="0">
                <a:solidFill>
                  <a:srgbClr val="FF0000"/>
                </a:solidFill>
              </a:rPr>
              <a:t>Memantine</a:t>
            </a:r>
            <a:endParaRPr lang="en-US" sz="3200" dirty="0">
              <a:solidFill>
                <a:srgbClr val="FF0000"/>
              </a:solidFill>
            </a:endParaRPr>
          </a:p>
        </p:txBody>
      </p:sp>
      <p:sp>
        <p:nvSpPr>
          <p:cNvPr id="3" name="TextBox 2"/>
          <p:cNvSpPr txBox="1"/>
          <p:nvPr/>
        </p:nvSpPr>
        <p:spPr>
          <a:xfrm>
            <a:off x="0" y="838200"/>
            <a:ext cx="9144000" cy="5816977"/>
          </a:xfrm>
          <a:prstGeom prst="rect">
            <a:avLst/>
          </a:prstGeom>
          <a:noFill/>
        </p:spPr>
        <p:txBody>
          <a:bodyPr wrap="square" rtlCol="0">
            <a:spAutoFit/>
          </a:bodyPr>
          <a:lstStyle/>
          <a:p>
            <a:pPr algn="just"/>
            <a:r>
              <a:rPr lang="en-US" sz="3200" dirty="0" smtClean="0"/>
              <a:t>This new NMDA receptor antagonist, related to </a:t>
            </a:r>
            <a:r>
              <a:rPr lang="en-US" sz="3200" dirty="0" err="1" smtClean="0"/>
              <a:t>amantadine.It</a:t>
            </a:r>
            <a:r>
              <a:rPr lang="en-US" sz="3200" dirty="0" smtClean="0"/>
              <a:t> appears to block </a:t>
            </a:r>
            <a:r>
              <a:rPr lang="en-US" sz="3200" dirty="0" err="1" smtClean="0"/>
              <a:t>excitotoxicity</a:t>
            </a:r>
            <a:r>
              <a:rPr lang="en-US" sz="3200" dirty="0" smtClean="0"/>
              <a:t> of the transmitter glutamate in a noncompetitive and use dependent manner. </a:t>
            </a:r>
          </a:p>
          <a:p>
            <a:pPr algn="just"/>
            <a:r>
              <a:rPr lang="en-US" sz="3200" dirty="0" smtClean="0"/>
              <a:t>     Side effects :  Constipation</a:t>
            </a:r>
          </a:p>
          <a:p>
            <a:pPr algn="just"/>
            <a:r>
              <a:rPr lang="en-US" sz="3200" dirty="0" smtClean="0"/>
              <a:t>                            Tiredness, </a:t>
            </a:r>
          </a:p>
          <a:p>
            <a:pPr algn="just"/>
            <a:r>
              <a:rPr lang="en-US" sz="3200" dirty="0" smtClean="0"/>
              <a:t>                            Headache,</a:t>
            </a:r>
          </a:p>
          <a:p>
            <a:pPr algn="just"/>
            <a:r>
              <a:rPr lang="en-US" sz="3200" dirty="0" smtClean="0"/>
              <a:t>                            Dizziness, and drowsiness.</a:t>
            </a:r>
          </a:p>
          <a:p>
            <a:pPr algn="just"/>
            <a:r>
              <a:rPr lang="en-US" sz="3200" dirty="0" smtClean="0"/>
              <a:t>It is indicated in moderate-to-severe AD.</a:t>
            </a:r>
            <a:endParaRPr lang="en-US" sz="2800" dirty="0" smtClean="0"/>
          </a:p>
          <a:p>
            <a:pPr algn="just"/>
            <a:endParaRPr lang="en-US" sz="2800" dirty="0" smtClean="0"/>
          </a:p>
          <a:p>
            <a:pPr algn="just"/>
            <a:endParaRPr lang="en-US" sz="2800" dirty="0" smtClean="0"/>
          </a:p>
          <a:p>
            <a:pPr algn="just"/>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276"/>
    </mc:Choice>
    <mc:Fallback xmlns="">
      <p:transition spd="slow" advTm="3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247317"/>
          </a:xfrm>
          <a:prstGeom prst="rect">
            <a:avLst/>
          </a:prstGeom>
        </p:spPr>
        <p:txBody>
          <a:bodyPr wrap="square">
            <a:spAutoFit/>
          </a:bodyPr>
          <a:lstStyle/>
          <a:p>
            <a:r>
              <a:rPr lang="en-US" sz="2800" b="1" dirty="0" smtClean="0">
                <a:solidFill>
                  <a:srgbClr val="FF0000"/>
                </a:solidFill>
              </a:rPr>
              <a:t>Ginkgo </a:t>
            </a:r>
            <a:r>
              <a:rPr lang="en-US" sz="2800" b="1" dirty="0" err="1" smtClean="0">
                <a:solidFill>
                  <a:srgbClr val="FF0000"/>
                </a:solidFill>
              </a:rPr>
              <a:t>biloba</a:t>
            </a:r>
            <a:r>
              <a:rPr lang="en-US" sz="2800" b="1" dirty="0" smtClean="0">
                <a:solidFill>
                  <a:srgbClr val="FF0000"/>
                </a:solidFill>
              </a:rPr>
              <a:t> </a:t>
            </a:r>
          </a:p>
          <a:p>
            <a:endParaRPr lang="en-US" b="1" dirty="0" smtClean="0"/>
          </a:p>
          <a:p>
            <a:r>
              <a:rPr lang="en-US" sz="2800" dirty="0" smtClean="0"/>
              <a:t>The dried extract of this Chinese plant contains a mixture of </a:t>
            </a:r>
            <a:r>
              <a:rPr lang="en-US" sz="2800" dirty="0" err="1" smtClean="0"/>
              <a:t>ginkgoflavon</a:t>
            </a:r>
            <a:r>
              <a:rPr lang="en-US" sz="2800" dirty="0" smtClean="0"/>
              <a:t> glycosides (e.g. </a:t>
            </a:r>
            <a:r>
              <a:rPr lang="en-US" sz="2800" dirty="0" err="1" smtClean="0"/>
              <a:t>ginkgolideB</a:t>
            </a:r>
            <a:r>
              <a:rPr lang="en-US" sz="2800" dirty="0" smtClean="0"/>
              <a:t>) which have PAF antagonistic action. Since PAF has been implicated in cerebral thrombosis and infarcts.</a:t>
            </a:r>
          </a:p>
          <a:p>
            <a:pPr algn="just"/>
            <a:r>
              <a:rPr lang="en-US" sz="2800" i="1" dirty="0" smtClean="0"/>
              <a:t>         G. </a:t>
            </a:r>
            <a:r>
              <a:rPr lang="en-US" sz="2800" i="1" dirty="0" err="1" smtClean="0"/>
              <a:t>biloba</a:t>
            </a:r>
            <a:r>
              <a:rPr lang="en-US" sz="2800" i="1" dirty="0" smtClean="0"/>
              <a:t> will prevent cerebral impairment </a:t>
            </a:r>
            <a:r>
              <a:rPr lang="en-US" sz="2800" i="1" dirty="0" err="1" smtClean="0"/>
              <a:t>cerebrovascular</a:t>
            </a:r>
            <a:r>
              <a:rPr lang="en-US" sz="2800" i="1" dirty="0" smtClean="0"/>
              <a:t>  </a:t>
            </a:r>
            <a:r>
              <a:rPr lang="en-US" sz="2800" dirty="0" smtClean="0"/>
              <a:t>insufficiency.</a:t>
            </a:r>
          </a:p>
          <a:p>
            <a:r>
              <a:rPr lang="en-US" sz="2800" dirty="0" smtClean="0"/>
              <a:t>USE : cognitive and </a:t>
            </a:r>
            <a:r>
              <a:rPr lang="en-US" sz="2800" dirty="0" err="1" smtClean="0"/>
              <a:t>behavioural</a:t>
            </a:r>
            <a:r>
              <a:rPr lang="en-US" sz="2800" dirty="0" smtClean="0"/>
              <a:t> disorders in the elderly.</a:t>
            </a:r>
          </a:p>
          <a:p>
            <a:r>
              <a:rPr lang="en-US" sz="2800" dirty="0" smtClean="0"/>
              <a:t> </a:t>
            </a:r>
            <a:endParaRPr lang="en-US" sz="2800" dirty="0"/>
          </a:p>
        </p:txBody>
      </p:sp>
      <p:sp>
        <p:nvSpPr>
          <p:cNvPr id="4" name="Rectangle 3"/>
          <p:cNvSpPr/>
          <p:nvPr/>
        </p:nvSpPr>
        <p:spPr>
          <a:xfrm>
            <a:off x="0" y="3810000"/>
            <a:ext cx="9144000" cy="954107"/>
          </a:xfrm>
          <a:prstGeom prst="rect">
            <a:avLst/>
          </a:prstGeom>
        </p:spPr>
        <p:txBody>
          <a:bodyPr wrap="square">
            <a:spAutoFit/>
          </a:bodyPr>
          <a:lstStyle/>
          <a:p>
            <a:pPr algn="just"/>
            <a:r>
              <a:rPr lang="en-US" sz="2800" dirty="0" smtClean="0"/>
              <a:t>Side effects  : Mild upper </a:t>
            </a:r>
            <a:r>
              <a:rPr lang="en-US" sz="2800" dirty="0" err="1" smtClean="0"/>
              <a:t>g.i.t</a:t>
            </a:r>
            <a:r>
              <a:rPr lang="en-US" sz="2800" dirty="0" smtClean="0"/>
              <a:t>. symptoms</a:t>
            </a:r>
          </a:p>
          <a:p>
            <a:pPr algn="just"/>
            <a:r>
              <a:rPr lang="en-US" sz="2800" dirty="0" smtClean="0"/>
              <a:t>                       Risk of bleeding</a:t>
            </a:r>
            <a:endParaRPr lang="en-US"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203"/>
    </mc:Choice>
    <mc:Fallback xmlns="">
      <p:transition spd="slow" advTm="49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2362200"/>
            <a:ext cx="3260829" cy="1015663"/>
          </a:xfrm>
          <a:prstGeom prst="rect">
            <a:avLst/>
          </a:prstGeom>
          <a:noFill/>
        </p:spPr>
        <p:txBody>
          <a:bodyPr wrap="none" rtlCol="0">
            <a:spAutoFit/>
          </a:bodyPr>
          <a:lstStyle/>
          <a:p>
            <a:r>
              <a:rPr lang="en-US" sz="6000" dirty="0" smtClean="0"/>
              <a:t>THANKS</a:t>
            </a:r>
            <a:endParaRPr lang="en-IN" sz="6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2448284"/>
      </p:ext>
    </p:extLst>
  </p:cSld>
  <p:clrMapOvr>
    <a:masterClrMapping/>
  </p:clrMapOvr>
  <mc:AlternateContent xmlns:mc="http://schemas.openxmlformats.org/markup-compatibility/2006" xmlns:p14="http://schemas.microsoft.com/office/powerpoint/2010/main">
    <mc:Choice Requires="p14">
      <p:transition spd="slow" p14:dur="2000" advTm="5420"/>
    </mc:Choice>
    <mc:Fallback xmlns="">
      <p:transition spd="slow" advTm="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4">
            <a:lum bright="37000" contrast="37000"/>
          </a:blip>
          <a:srcRect/>
          <a:stretch>
            <a:fillRect/>
          </a:stretch>
        </p:blipFill>
        <p:spPr bwMode="auto">
          <a:xfrm>
            <a:off x="0" y="0"/>
            <a:ext cx="9144000" cy="6858000"/>
          </a:xfrm>
          <a:prstGeom prst="rect">
            <a:avLst/>
          </a:prstGeom>
          <a:noFill/>
          <a:ln w="9525">
            <a:noFill/>
            <a:miter lim="800000"/>
            <a:headEnd/>
            <a:tailEnd/>
          </a:ln>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18"/>
    </mc:Choice>
    <mc:Fallback xmlns="">
      <p:transition spd="slow" advTm="2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9144001" cy="4401205"/>
          </a:xfrm>
          <a:prstGeom prst="rect">
            <a:avLst/>
          </a:prstGeom>
          <a:noFill/>
        </p:spPr>
        <p:txBody>
          <a:bodyPr wrap="square" rtlCol="0">
            <a:spAutoFit/>
          </a:bodyPr>
          <a:lstStyle/>
          <a:p>
            <a:pPr algn="just"/>
            <a:r>
              <a:rPr lang="en-US" sz="4000" dirty="0" err="1"/>
              <a:t>Picrotoxin</a:t>
            </a:r>
            <a:r>
              <a:rPr lang="en-US" sz="4000" dirty="0"/>
              <a:t> acts by blocking </a:t>
            </a:r>
            <a:r>
              <a:rPr lang="en-US" sz="4000" i="1" dirty="0" err="1"/>
              <a:t>presynaptic</a:t>
            </a:r>
            <a:r>
              <a:rPr lang="en-US" sz="4000" i="1" dirty="0"/>
              <a:t> </a:t>
            </a:r>
            <a:r>
              <a:rPr lang="en-US" sz="4000" i="1" dirty="0" smtClean="0"/>
              <a:t>inhibition mediated </a:t>
            </a:r>
            <a:r>
              <a:rPr lang="en-US" sz="4000" dirty="0" smtClean="0"/>
              <a:t>through GABA</a:t>
            </a:r>
            <a:r>
              <a:rPr lang="en-US" sz="4000" dirty="0"/>
              <a:t>. However, it is not a competitive </a:t>
            </a:r>
            <a:r>
              <a:rPr lang="en-US" sz="4000" dirty="0" smtClean="0"/>
              <a:t>antagonist.</a:t>
            </a:r>
            <a:endParaRPr lang="en-US" sz="4000" dirty="0"/>
          </a:p>
          <a:p>
            <a:pPr algn="just"/>
            <a:r>
              <a:rPr lang="en-US" sz="4000" dirty="0" smtClean="0"/>
              <a:t>It does </a:t>
            </a:r>
            <a:r>
              <a:rPr lang="en-US" sz="4000" dirty="0"/>
              <a:t>not act on GABA receptor itself, but on a distinct site </a:t>
            </a:r>
            <a:r>
              <a:rPr lang="en-US" sz="4000" dirty="0" smtClean="0"/>
              <a:t>and  prevents </a:t>
            </a:r>
            <a:r>
              <a:rPr lang="en-US" sz="4000" dirty="0" err="1"/>
              <a:t>Cl</a:t>
            </a:r>
            <a:r>
              <a:rPr lang="en-US" sz="4000" dirty="0"/>
              <a:t>¯ channel opening</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791"/>
    </mc:Choice>
    <mc:Fallback xmlns="">
      <p:transition spd="slow" advTm="18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879628"/>
          </a:xfrm>
          <a:prstGeom prst="rect">
            <a:avLst/>
          </a:prstGeom>
        </p:spPr>
        <p:txBody>
          <a:bodyPr wrap="square">
            <a:spAutoFit/>
          </a:bodyPr>
          <a:lstStyle/>
          <a:p>
            <a:pPr algn="just"/>
            <a:r>
              <a:rPr lang="en-US" sz="4000" dirty="0" err="1" smtClean="0">
                <a:solidFill>
                  <a:srgbClr val="C00000"/>
                </a:solidFill>
              </a:rPr>
              <a:t>Bicuculline</a:t>
            </a:r>
            <a:r>
              <a:rPr lang="en-US" sz="4000" dirty="0" smtClean="0"/>
              <a:t> : </a:t>
            </a:r>
          </a:p>
          <a:p>
            <a:pPr algn="just"/>
            <a:r>
              <a:rPr lang="en-US" sz="4000" dirty="0"/>
              <a:t> </a:t>
            </a:r>
            <a:r>
              <a:rPr lang="en-US" sz="4000" dirty="0" smtClean="0"/>
              <a:t>             </a:t>
            </a:r>
          </a:p>
          <a:p>
            <a:pPr algn="just"/>
            <a:r>
              <a:rPr lang="en-US" sz="4000" dirty="0" smtClean="0"/>
              <a:t>This synthetic </a:t>
            </a:r>
            <a:r>
              <a:rPr lang="en-US" sz="4000" dirty="0" err="1" smtClean="0"/>
              <a:t>convulsant</a:t>
            </a:r>
            <a:r>
              <a:rPr lang="en-US" sz="4000" dirty="0" smtClean="0"/>
              <a:t> has </a:t>
            </a:r>
            <a:r>
              <a:rPr lang="en-US" sz="4000" dirty="0" err="1" smtClean="0"/>
              <a:t>picrotoxin</a:t>
            </a:r>
            <a:r>
              <a:rPr lang="en-US" sz="4000" dirty="0" smtClean="0"/>
              <a:t> like actions. It is a competitive GABA-A receptor (intrinsic </a:t>
            </a:r>
            <a:r>
              <a:rPr lang="en-US" sz="4000" dirty="0" err="1" smtClean="0"/>
              <a:t>Cl</a:t>
            </a:r>
            <a:r>
              <a:rPr lang="en-US" sz="4000" dirty="0" smtClean="0"/>
              <a:t>¯ channel receptor) antagonist. It is only a research tool.</a:t>
            </a:r>
            <a:endParaRPr lang="en-US" sz="4000" dirty="0"/>
          </a:p>
          <a:p>
            <a:pPr algn="just"/>
            <a:endParaRPr lang="en-US" dirty="0" smtClean="0"/>
          </a:p>
          <a:p>
            <a:pPr algn="just"/>
            <a:endParaRPr lang="en-US" dirty="0"/>
          </a:p>
          <a:p>
            <a:pPr algn="just"/>
            <a:endParaRPr lang="en-US" dirty="0" smtClean="0"/>
          </a:p>
          <a:p>
            <a:pPr algn="just"/>
            <a:endParaRPr lang="en-US" dirty="0"/>
          </a:p>
          <a:p>
            <a:pPr algn="just"/>
            <a:endParaRPr lang="en-US" dirty="0" smtClean="0"/>
          </a:p>
          <a:p>
            <a:pPr algn="just"/>
            <a:endParaRPr lang="en-US" dirty="0"/>
          </a:p>
          <a:p>
            <a:pPr algn="just"/>
            <a:endParaRPr lang="en-US" dirty="0" smtClean="0"/>
          </a:p>
          <a:p>
            <a:pPr algn="just"/>
            <a:endParaRPr lang="en-US" dirty="0"/>
          </a:p>
          <a:p>
            <a:pPr algn="just"/>
            <a:endParaRPr lang="en-US" dirty="0" smtClean="0"/>
          </a:p>
          <a:p>
            <a:pPr algn="just"/>
            <a:endParaRPr lang="en-US" dirty="0"/>
          </a:p>
          <a:p>
            <a:pPr algn="just"/>
            <a:endParaRPr lang="en-US" dirty="0" smtClean="0"/>
          </a:p>
          <a:p>
            <a:pPr algn="just"/>
            <a:endParaRPr lang="en-US" dirty="0"/>
          </a:p>
          <a:p>
            <a:pPr algn="just"/>
            <a:endParaRPr lang="en-US" dirty="0" smtClean="0"/>
          </a:p>
          <a:p>
            <a:pPr algn="just"/>
            <a:endParaRPr lang="en-US" dirty="0"/>
          </a:p>
          <a:p>
            <a:pPr algn="just"/>
            <a:endParaRPr lang="en-US" dirty="0" smtClean="0"/>
          </a:p>
          <a:p>
            <a:pPr algn="just"/>
            <a:endParaRPr lang="en-US" dirty="0"/>
          </a:p>
          <a:p>
            <a:pPr algn="just"/>
            <a:endParaRPr lang="en-US" dirty="0" smtClean="0"/>
          </a:p>
          <a:p>
            <a:pPr algn="just"/>
            <a:endParaRPr lang="en-US" dirty="0"/>
          </a:p>
          <a:p>
            <a:pPr algn="just"/>
            <a:endParaRPr lang="en-US" dirty="0" smtClean="0"/>
          </a:p>
          <a:p>
            <a:pPr algn="just"/>
            <a:endParaRPr lang="en-US" dirty="0"/>
          </a:p>
          <a:p>
            <a:pPr algn="just"/>
            <a:endParaRPr lang="en-US" dirty="0" smtClean="0"/>
          </a:p>
          <a:p>
            <a:pPr algn="just"/>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53"/>
    </mc:Choice>
    <mc:Fallback xmlns="">
      <p:transition spd="slow" advTm="20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5016758"/>
          </a:xfrm>
          <a:prstGeom prst="rect">
            <a:avLst/>
          </a:prstGeom>
        </p:spPr>
        <p:txBody>
          <a:bodyPr wrap="square">
            <a:spAutoFit/>
          </a:bodyPr>
          <a:lstStyle/>
          <a:p>
            <a:pPr algn="just"/>
            <a:r>
              <a:rPr lang="en-US" sz="4000" dirty="0" err="1" smtClean="0">
                <a:solidFill>
                  <a:srgbClr val="C00000"/>
                </a:solidFill>
              </a:rPr>
              <a:t>Pentylenetetrazol</a:t>
            </a:r>
            <a:r>
              <a:rPr lang="en-US" sz="4000" dirty="0" smtClean="0">
                <a:solidFill>
                  <a:srgbClr val="C00000"/>
                </a:solidFill>
              </a:rPr>
              <a:t> (PTZ) </a:t>
            </a:r>
          </a:p>
          <a:p>
            <a:pPr algn="just"/>
            <a:r>
              <a:rPr lang="en-US" sz="4000" dirty="0"/>
              <a:t> </a:t>
            </a:r>
            <a:r>
              <a:rPr lang="en-US" sz="4000" dirty="0" smtClean="0"/>
              <a:t>                      It is a powerful CNS stimulant Low doses cause excitation, larger doses produce Convulsions. Antagonism of PTZ induced convulsions is an established method of testing anticonvulsant drugs in laboratory animals</a:t>
            </a:r>
            <a:endParaRPr lang="en-US" sz="4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615"/>
    </mc:Choice>
    <mc:Fallback xmlns="">
      <p:transition spd="slow" advTm="31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4555093"/>
          </a:xfrm>
          <a:prstGeom prst="rect">
            <a:avLst/>
          </a:prstGeom>
        </p:spPr>
        <p:txBody>
          <a:bodyPr wrap="square">
            <a:spAutoFit/>
          </a:bodyPr>
          <a:lstStyle/>
          <a:p>
            <a:r>
              <a:rPr lang="en-US" dirty="0" smtClean="0">
                <a:solidFill>
                  <a:srgbClr val="7030A0"/>
                </a:solidFill>
              </a:rPr>
              <a:t>                 </a:t>
            </a:r>
            <a:r>
              <a:rPr lang="en-US" sz="3200" b="1" dirty="0" smtClean="0">
                <a:solidFill>
                  <a:srgbClr val="7030A0"/>
                </a:solidFill>
              </a:rPr>
              <a:t>ANALEPTICS  (Respiratory stimulants) </a:t>
            </a:r>
          </a:p>
          <a:p>
            <a:endParaRPr lang="en-US" dirty="0"/>
          </a:p>
          <a:p>
            <a:pPr algn="just"/>
            <a:r>
              <a:rPr lang="en-US" sz="4000" dirty="0" smtClean="0"/>
              <a:t>      These are drugs which stimulate respiration and can have resuscitative value in coma or fainting. Mechanical support to respiration and other measures to improve circulation are more effective and safe.</a:t>
            </a:r>
            <a:endParaRPr lang="en-US" sz="4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650"/>
    </mc:Choice>
    <mc:Fallback xmlns="">
      <p:transition spd="slow" advTm="2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591</TotalTime>
  <Words>2194</Words>
  <Application>Microsoft Office PowerPoint</Application>
  <PresentationFormat>On-screen Show (4:3)</PresentationFormat>
  <Paragraphs>273</Paragraphs>
  <Slides>42</Slides>
  <Notes>0</Notes>
  <HiddenSlides>0</HiddenSlides>
  <MMClips>42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Calibri</vt:lpstr>
      <vt:lpstr>Constantia</vt:lpstr>
      <vt:lpstr>Wingdings 2</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pharma</dc:creator>
  <cp:lastModifiedBy>xi</cp:lastModifiedBy>
  <cp:revision>128</cp:revision>
  <dcterms:created xsi:type="dcterms:W3CDTF">2020-05-27T06:29:43Z</dcterms:created>
  <dcterms:modified xsi:type="dcterms:W3CDTF">2020-06-08T06:29:09Z</dcterms:modified>
</cp:coreProperties>
</file>