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315" r:id="rId3"/>
    <p:sldId id="323" r:id="rId4"/>
    <p:sldId id="316" r:id="rId5"/>
    <p:sldId id="257" r:id="rId6"/>
    <p:sldId id="321" r:id="rId7"/>
    <p:sldId id="322" r:id="rId8"/>
    <p:sldId id="258" r:id="rId9"/>
    <p:sldId id="259" r:id="rId10"/>
    <p:sldId id="260" r:id="rId11"/>
    <p:sldId id="292" r:id="rId12"/>
    <p:sldId id="261" r:id="rId13"/>
    <p:sldId id="344" r:id="rId14"/>
    <p:sldId id="346" r:id="rId15"/>
    <p:sldId id="347" r:id="rId16"/>
    <p:sldId id="345" r:id="rId17"/>
    <p:sldId id="317" r:id="rId18"/>
    <p:sldId id="307" r:id="rId19"/>
    <p:sldId id="324" r:id="rId20"/>
    <p:sldId id="318" r:id="rId21"/>
    <p:sldId id="267" r:id="rId22"/>
    <p:sldId id="319" r:id="rId23"/>
    <p:sldId id="268" r:id="rId24"/>
    <p:sldId id="320" r:id="rId25"/>
    <p:sldId id="330" r:id="rId26"/>
    <p:sldId id="332" r:id="rId27"/>
    <p:sldId id="271" r:id="rId28"/>
    <p:sldId id="333" r:id="rId29"/>
    <p:sldId id="334" r:id="rId30"/>
    <p:sldId id="326" r:id="rId31"/>
    <p:sldId id="336" r:id="rId32"/>
    <p:sldId id="337" r:id="rId33"/>
    <p:sldId id="338" r:id="rId34"/>
    <p:sldId id="273" r:id="rId35"/>
    <p:sldId id="339" r:id="rId36"/>
    <p:sldId id="340" r:id="rId37"/>
    <p:sldId id="341" r:id="rId38"/>
    <p:sldId id="355" r:id="rId39"/>
    <p:sldId id="348" r:id="rId40"/>
    <p:sldId id="350" r:id="rId41"/>
    <p:sldId id="351" r:id="rId42"/>
    <p:sldId id="328" r:id="rId43"/>
    <p:sldId id="308" r:id="rId44"/>
    <p:sldId id="309" r:id="rId45"/>
    <p:sldId id="277" r:id="rId46"/>
    <p:sldId id="352" r:id="rId47"/>
    <p:sldId id="353" r:id="rId48"/>
    <p:sldId id="310" r:id="rId49"/>
    <p:sldId id="311" r:id="rId50"/>
    <p:sldId id="342" r:id="rId51"/>
    <p:sldId id="312" r:id="rId52"/>
    <p:sldId id="313" r:id="rId53"/>
    <p:sldId id="314" r:id="rId54"/>
    <p:sldId id="343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54" r:id="rId63"/>
    <p:sldId id="300" r:id="rId64"/>
    <p:sldId id="301" r:id="rId65"/>
    <p:sldId id="302" r:id="rId66"/>
    <p:sldId id="303" r:id="rId67"/>
    <p:sldId id="304" r:id="rId68"/>
    <p:sldId id="305" r:id="rId69"/>
    <p:sldId id="291" r:id="rId70"/>
  </p:sldIdLst>
  <p:sldSz cx="1116171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20" y="-96"/>
      </p:cViewPr>
      <p:guideLst>
        <p:guide orient="horz" pos="2160"/>
        <p:guide pos="35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588A9-A0CA-402B-8DD8-F2BBC1FBCA5F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685800"/>
            <a:ext cx="5578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699D9-A817-4BF1-8685-3EF5D60CB52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Lobe</a:t>
            </a:r>
            <a:r>
              <a:rPr lang="en-IN" baseline="0" dirty="0" smtClean="0"/>
              <a:t> of kidney is renal pyramid with its overlying cortex and part of its laterally associated renal column and lobule is defined as medullary ray with its laterally asso cortical tissue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5</a:t>
            </a:fld>
            <a:endParaRPr lang="en-I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Plaques are modified areas of plasma membrane , they are rigid and thicker than rest of apical</a:t>
            </a:r>
            <a:r>
              <a:rPr lang="en-IN" baseline="0" dirty="0" smtClean="0"/>
              <a:t> plasma membrane , they give attachment to actin filament on their inner surface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61</a:t>
            </a:fld>
            <a:endParaRPr lang="en-I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Difficult to differentiate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63</a:t>
            </a:fld>
            <a:endParaRPr lang="en-I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Acts as external urethral</a:t>
            </a:r>
            <a:r>
              <a:rPr lang="en-IN" baseline="0" dirty="0" smtClean="0"/>
              <a:t> sphincter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68</a:t>
            </a:fld>
            <a:endParaRPr lang="en-I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685800"/>
            <a:ext cx="55784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69</a:t>
            </a:fld>
            <a:endParaRPr lang="en-I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Parietal layer is lined by simple squamous epithelium and visceral</a:t>
            </a:r>
            <a:r>
              <a:rPr lang="en-IN" baseline="0" dirty="0" smtClean="0"/>
              <a:t> is lined by podocytes </a:t>
            </a:r>
          </a:p>
          <a:p>
            <a:r>
              <a:rPr lang="en-IN" baseline="0" dirty="0" smtClean="0"/>
              <a:t>Urinary space receives the ultra filterate of blood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18</a:t>
            </a:fld>
            <a:endParaRPr lang="en-I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These</a:t>
            </a:r>
            <a:r>
              <a:rPr lang="en-IN" baseline="0" dirty="0" smtClean="0"/>
              <a:t> arteriole are present at vascular pole of the renal corpuscle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20</a:t>
            </a:fld>
            <a:endParaRPr lang="en-I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foot processes of neighbouring podocyte interdigitate with each other . The gap of  filtration</a:t>
            </a:r>
            <a:r>
              <a:rPr lang="en-IN" baseline="0" dirty="0" smtClean="0"/>
              <a:t> slit is occupied with a thin membrane called as filtration slit membrane or slit membrane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22</a:t>
            </a:fld>
            <a:endParaRPr lang="en-I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Has</a:t>
            </a:r>
            <a:r>
              <a:rPr lang="en-IN" baseline="0" dirty="0" smtClean="0"/>
              <a:t> AQP1 channel for fast filtration of water through endothelium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25</a:t>
            </a:fld>
            <a:endParaRPr lang="en-I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B08B2-1800-4DF5-B8CC-CA848701B84D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Mesangial cells correspond to pericyte and may enclosed by basal lamina of glomerular</a:t>
            </a:r>
            <a:r>
              <a:rPr lang="en-IN" baseline="0" dirty="0" smtClean="0"/>
              <a:t> capillaries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31</a:t>
            </a:fld>
            <a:endParaRPr lang="en-I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Have capability to sense a low sodium conc in</a:t>
            </a:r>
            <a:r>
              <a:rPr lang="en-IN" baseline="0" dirty="0" smtClean="0"/>
              <a:t> urine in dct and helps in release renin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35</a:t>
            </a:fld>
            <a:endParaRPr lang="en-I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Smooth muscle cells</a:t>
            </a:r>
            <a:r>
              <a:rPr lang="en-IN" baseline="0" dirty="0" smtClean="0"/>
              <a:t> ,contain Secretory granules and no myofilaments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699D9-A817-4BF1-8685-3EF5D60CB521}" type="slidenum">
              <a:rPr lang="en-IN" smtClean="0"/>
              <a:pPr/>
              <a:t>36</a:t>
            </a:fld>
            <a:endParaRPr lang="en-I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90428" y="3124200"/>
            <a:ext cx="7534156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790428" y="5003322"/>
            <a:ext cx="7534156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9730175" y="1132062"/>
            <a:ext cx="2286000" cy="465071"/>
          </a:xfrm>
        </p:spPr>
        <p:txBody>
          <a:bodyPr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9042480" y="4139297"/>
            <a:ext cx="3657600" cy="468792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65071" y="0"/>
            <a:ext cx="744114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37312" y="0"/>
            <a:ext cx="127759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209185" y="0"/>
            <a:ext cx="222004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393163" y="0"/>
            <a:ext cx="281094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981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11617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4258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107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302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11249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488229" y="0"/>
            <a:ext cx="93014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744114" y="3429000"/>
            <a:ext cx="1581243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598615" y="4866752"/>
            <a:ext cx="782960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331837" y="5500632"/>
            <a:ext cx="167426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031432" y="5788152"/>
            <a:ext cx="334851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325357" y="4495800"/>
            <a:ext cx="446469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618038" y="4928702"/>
            <a:ext cx="744114" cy="517524"/>
          </a:xfrm>
        </p:spPr>
        <p:txBody>
          <a:bodyPr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2242" y="274640"/>
            <a:ext cx="2046314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086" y="274639"/>
            <a:ext cx="7348128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58086" y="1600200"/>
            <a:ext cx="9115399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I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428" y="2895600"/>
            <a:ext cx="7534156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90428" y="5010150"/>
            <a:ext cx="7534156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9728508" y="1128397"/>
            <a:ext cx="2286000" cy="465071"/>
          </a:xfrm>
        </p:spPr>
        <p:txBody>
          <a:bodyPr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9042708" y="4136436"/>
            <a:ext cx="3657600" cy="468792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9" name="Rectangle 8"/>
          <p:cNvSpPr/>
          <p:nvPr/>
        </p:nvSpPr>
        <p:spPr bwMode="auto">
          <a:xfrm>
            <a:off x="465071" y="0"/>
            <a:ext cx="744114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37312" y="0"/>
            <a:ext cx="127759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209185" y="0"/>
            <a:ext cx="222004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393163" y="0"/>
            <a:ext cx="281094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2981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11617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4258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107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302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488229" y="0"/>
            <a:ext cx="93014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744114" y="3429000"/>
            <a:ext cx="1581243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17013" y="4866752"/>
            <a:ext cx="782960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331837" y="5500632"/>
            <a:ext cx="167426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031432" y="5791200"/>
            <a:ext cx="334851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293668" y="4479888"/>
            <a:ext cx="446469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110549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636436" y="4928702"/>
            <a:ext cx="744114" cy="517524"/>
          </a:xfrm>
        </p:spPr>
        <p:txBody>
          <a:bodyPr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58086" y="1600200"/>
            <a:ext cx="446468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12520" y="1600200"/>
            <a:ext cx="446468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86" y="273050"/>
            <a:ext cx="9208413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58086" y="2362200"/>
            <a:ext cx="4464685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336694" y="2362200"/>
            <a:ext cx="4464685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558086" y="1569720"/>
            <a:ext cx="4464685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301814" y="1569720"/>
            <a:ext cx="4464685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96642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811993" y="3149957"/>
            <a:ext cx="6309360" cy="558086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315476" y="274320"/>
            <a:ext cx="1864006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7627171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7558687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975684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0789656" y="0"/>
            <a:ext cx="372057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88267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9956248" y="5715000"/>
            <a:ext cx="669703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72057" y="274320"/>
            <a:ext cx="6883056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I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0696642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9956248" y="5715000"/>
            <a:ext cx="669703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785484" y="3149957"/>
            <a:ext cx="6309360" cy="558086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534156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8737" y="264795"/>
            <a:ext cx="1860286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975684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0789656" y="0"/>
            <a:ext cx="372057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88267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7627171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7558687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I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0696642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58086" y="274638"/>
            <a:ext cx="9115399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58086" y="1600200"/>
            <a:ext cx="9115399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9486170" y="1039479"/>
            <a:ext cx="2011680" cy="468792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EF7484D-CFBD-4533-8518-4011D2F47510}" type="datetimeFigureOut">
              <a:rPr lang="en-US" smtClean="0"/>
              <a:pPr/>
              <a:t>6/29/2020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8885739" y="3696885"/>
            <a:ext cx="3200400" cy="446469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9301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0975684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0789656" y="0"/>
            <a:ext cx="372057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88267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9956248" y="5715000"/>
            <a:ext cx="669703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9922763" y="5734050"/>
            <a:ext cx="744114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E2E4384-82F5-47FF-B0CB-61FF49C30F0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766" y="1857365"/>
            <a:ext cx="9487456" cy="2000263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HISTOLOGY </a:t>
            </a:r>
            <a:br>
              <a:rPr lang="en-US" sz="6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br>
              <a:rPr lang="en-US" sz="6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urinary system </a:t>
            </a:r>
            <a:endParaRPr lang="en-IN" sz="6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25.JPG"/>
          <p:cNvPicPr>
            <a:picLocks noChangeAspect="1"/>
          </p:cNvPicPr>
          <p:nvPr/>
        </p:nvPicPr>
        <p:blipFill>
          <a:blip r:embed="rId2" cstate="print"/>
          <a:srcRect l="1562" t="4166" r="2343" b="5208"/>
          <a:stretch>
            <a:fillRect/>
          </a:stretch>
        </p:blipFill>
        <p:spPr>
          <a:xfrm>
            <a:off x="3749625" y="0"/>
            <a:ext cx="74120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71462"/>
            <a:ext cx="3749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Renal Cortex -</a:t>
            </a:r>
            <a:r>
              <a:rPr lang="en-US" sz="3600" b="1" dirty="0" smtClean="0">
                <a:solidFill>
                  <a:srgbClr val="000000"/>
                </a:solidFill>
              </a:rPr>
              <a:t>H&amp;E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9998" y="1071547"/>
            <a:ext cx="2877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5081"/>
            <a:ext cx="37234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Medullary Rays of Ferrein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endParaRPr lang="en-US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Cortical Labyrinth</a:t>
            </a:r>
          </a:p>
          <a:p>
            <a:pPr>
              <a:buFont typeface="Wingdings" pitchFamily="2" charset="2"/>
              <a:buChar char="Ø"/>
            </a:pP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06.JPG"/>
          <p:cNvPicPr>
            <a:picLocks noChangeAspect="1"/>
          </p:cNvPicPr>
          <p:nvPr/>
        </p:nvPicPr>
        <p:blipFill>
          <a:blip r:embed="rId2" cstate="print"/>
          <a:srcRect l="18750" t="9375" r="17969" b="12500"/>
          <a:stretch>
            <a:fillRect/>
          </a:stretch>
        </p:blipFill>
        <p:spPr>
          <a:xfrm>
            <a:off x="580196" y="142852"/>
            <a:ext cx="10287072" cy="6500858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130" y="-24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</a:rPr>
              <a:t>Medulla: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30" y="853843"/>
            <a:ext cx="274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000000"/>
                </a:solidFill>
              </a:rPr>
              <a:t>Pyramids</a:t>
            </a:r>
            <a:endParaRPr lang="en-IN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4" y="1566810"/>
            <a:ext cx="300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8-12</a:t>
            </a:r>
          </a:p>
        </p:txBody>
      </p:sp>
      <p:pic>
        <p:nvPicPr>
          <p:cNvPr id="8" name="Picture 2" descr="C:\Users\Dr.Anjali\Downloads\Kidney\Picture1.jpg"/>
          <p:cNvPicPr>
            <a:picLocks noChangeAspect="1" noChangeArrowheads="1"/>
          </p:cNvPicPr>
          <p:nvPr/>
        </p:nvPicPr>
        <p:blipFill>
          <a:blip r:embed="rId2"/>
          <a:srcRect l="1816" r="2835"/>
          <a:stretch>
            <a:fillRect/>
          </a:stretch>
        </p:blipFill>
        <p:spPr bwMode="auto">
          <a:xfrm>
            <a:off x="3509154" y="-140104"/>
            <a:ext cx="7652559" cy="7073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Medulla  in transverse section</a:t>
            </a:r>
            <a:br>
              <a:rPr lang="en-US" dirty="0" smtClean="0"/>
            </a:br>
            <a:endParaRPr lang="en-IN" dirty="0"/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0262" y="1281574"/>
            <a:ext cx="8143932" cy="547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82" y="274638"/>
            <a:ext cx="9307603" cy="868346"/>
          </a:xfrm>
        </p:spPr>
        <p:txBody>
          <a:bodyPr/>
          <a:lstStyle/>
          <a:p>
            <a:r>
              <a:rPr lang="en-US" b="1" dirty="0" smtClean="0"/>
              <a:t>Blood supply of kidney</a:t>
            </a:r>
            <a:endParaRPr lang="en-IN" b="1" dirty="0"/>
          </a:p>
        </p:txBody>
      </p:sp>
      <p:pic>
        <p:nvPicPr>
          <p:cNvPr id="37889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10796588" cy="508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b="5401"/>
          <a:stretch>
            <a:fillRect/>
          </a:stretch>
        </p:blipFill>
        <p:spPr bwMode="auto">
          <a:xfrm>
            <a:off x="1169216" y="245408"/>
            <a:ext cx="8626482" cy="661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568" y="1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Uriniferous</a:t>
            </a:r>
            <a:r>
              <a:rPr lang="en-US" sz="4000" b="1" dirty="0" smtClean="0"/>
              <a:t> Tubule:</a:t>
            </a:r>
            <a:endParaRPr lang="en-IN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00108"/>
            <a:ext cx="619126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</a:rPr>
              <a:t>Nephron+Collecting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 duct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– 3 millions of uriniferous tubules.</a:t>
            </a:r>
            <a:endParaRPr lang="en-US" sz="2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</a:rPr>
              <a:t>Nephron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 and functional unit of kidney</a:t>
            </a:r>
          </a:p>
          <a:p>
            <a:pPr>
              <a:buFont typeface="Arial" pitchFamily="34" charset="0"/>
              <a:buChar char="•"/>
            </a:pPr>
            <a:endParaRPr lang="en-IN" sz="2400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Parts :</a:t>
            </a:r>
            <a:endParaRPr lang="en-US" sz="2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Renal Corpuscle -300 micro m.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Renal Tubule -5to7 cm. 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               1-PCT 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               2-Loop of Henle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               3- DCT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Types-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               1-Subcapsular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               2-Juxtamedullary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               3-Intermediate    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                </a:t>
            </a:r>
            <a:endParaRPr lang="en-IN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1138" name="Picture 2" descr="C:\Users\DR.ANJALI\Downloads\240px-Kidney_Nephr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7009" y="0"/>
            <a:ext cx="4084293" cy="6500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86" y="714364"/>
            <a:ext cx="9115399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Renal Corpuscle:</a:t>
            </a:r>
            <a:r>
              <a:rPr lang="en-IN" sz="6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6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5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692" y="1214422"/>
            <a:ext cx="5000660" cy="5643578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 is also called </a:t>
            </a: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MALPIGHIAN CORPUSCLE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 consist of 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Bowman’s capsule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Glomerulus </a:t>
            </a:r>
          </a:p>
          <a:p>
            <a:pPr marL="742950" indent="-742950"/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002" r="6652" b="5000"/>
          <a:stretch>
            <a:fillRect/>
          </a:stretch>
        </p:blipFill>
        <p:spPr bwMode="auto">
          <a:xfrm>
            <a:off x="5009352" y="1071546"/>
            <a:ext cx="614366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06" y="-214338"/>
            <a:ext cx="9115399" cy="1143000"/>
          </a:xfrm>
        </p:spPr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Bowman’s capsule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71546"/>
            <a:ext cx="5795170" cy="5572164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bowman’s capsule has 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Outer parietal layer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Inner visceral layer </a:t>
            </a:r>
          </a:p>
          <a:p>
            <a:pPr marL="742950" indent="-742950"/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space between the parietal and visceral layer is the </a:t>
            </a: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Urinary space (</a:t>
            </a:r>
            <a:r>
              <a:rPr lang="en-IN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bowman’s space)</a:t>
            </a:r>
            <a:endParaRPr lang="en-IN" sz="3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SC00310.JPG"/>
          <p:cNvPicPr>
            <a:picLocks noChangeAspect="1"/>
          </p:cNvPicPr>
          <p:nvPr/>
        </p:nvPicPr>
        <p:blipFill>
          <a:blip r:embed="rId3" cstate="print"/>
          <a:srcRect l="23437" t="2083" r="11718" b="4166"/>
          <a:stretch>
            <a:fillRect/>
          </a:stretch>
        </p:blipFill>
        <p:spPr>
          <a:xfrm>
            <a:off x="5755259" y="1928802"/>
            <a:ext cx="4883245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 descr="http://www.lab.anhb.uwa.edu.au/mb140/corepages/urinary/images/kidney0222h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1617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Introduction </a:t>
            </a:r>
            <a:endParaRPr lang="en-IN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urinary system consist of 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Two kidneys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Two Ureter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One Urinary Bladder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One Urethra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130" y="142852"/>
            <a:ext cx="10644262" cy="6715148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At the urinary pole the two layers is continuous with the lumen of proximal convoluted tubules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</a:endParaRPr>
          </a:p>
          <a:p>
            <a:r>
              <a:rPr lang="en-IN" sz="3600" dirty="0" smtClean="0">
                <a:solidFill>
                  <a:srgbClr val="000000"/>
                </a:solidFill>
              </a:rPr>
              <a:t>The squamous epithelium of parietal layer at this pole is continues with the cuboidal epithelium of the PCT 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</a:endParaRPr>
          </a:p>
          <a:p>
            <a:r>
              <a:rPr lang="en-IN" sz="3600" dirty="0" smtClean="0">
                <a:solidFill>
                  <a:srgbClr val="000000"/>
                </a:solidFill>
              </a:rPr>
              <a:t>The Glomerulus is the tuft of capillaries fed by the afferent arteriole and drained by an efferent arteriole </a:t>
            </a:r>
            <a:endParaRPr lang="en-IN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32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6250" t="4166" r="21094" b="7291"/>
          <a:stretch>
            <a:fillRect/>
          </a:stretch>
        </p:blipFill>
        <p:spPr>
          <a:xfrm>
            <a:off x="80130" y="0"/>
            <a:ext cx="1101014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3580" y="2357430"/>
            <a:ext cx="191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8086" y="214290"/>
            <a:ext cx="9115399" cy="625966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visceral epithelium is closely related to the endothelium lining of capillaries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cells of visceral layer become modified and are called as </a:t>
            </a:r>
            <a:r>
              <a:rPr lang="en-IN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PODOCYTES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podocytes have many radiating processes, having secondary processes called </a:t>
            </a:r>
            <a:r>
              <a:rPr lang="en-IN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Foot Processes or Pedicles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These foot processes are separated from each other by narrow intercellular space that are called as </a:t>
            </a:r>
            <a:r>
              <a:rPr lang="en-IN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Filtration slits </a:t>
            </a:r>
            <a:endParaRPr lang="en-IN" sz="3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1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l="10156" r="21093" b="9375"/>
          <a:stretch>
            <a:fillRect/>
          </a:stretch>
        </p:blipFill>
        <p:spPr>
          <a:xfrm>
            <a:off x="0" y="857232"/>
            <a:ext cx="4098470" cy="3786214"/>
          </a:xfrm>
          <a:prstGeom prst="ellipse">
            <a:avLst/>
          </a:prstGeom>
        </p:spPr>
      </p:pic>
      <p:pic>
        <p:nvPicPr>
          <p:cNvPr id="3" name="Picture 2" descr="DSC0031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9375" t="4166" r="7812" b="6250"/>
          <a:stretch>
            <a:fillRect/>
          </a:stretch>
        </p:blipFill>
        <p:spPr>
          <a:xfrm>
            <a:off x="4796043" y="1500174"/>
            <a:ext cx="6104105" cy="4929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9700" y="2786058"/>
            <a:ext cx="172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odocyte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4185632" y="214291"/>
            <a:ext cx="5929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</a:rPr>
              <a:t>Podocytes:</a:t>
            </a:r>
            <a:endParaRPr lang="en-IN" sz="4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0" y="-142900"/>
            <a:ext cx="9115399" cy="1143000"/>
          </a:xfrm>
        </p:spPr>
        <p:txBody>
          <a:bodyPr>
            <a:normAutofit/>
          </a:bodyPr>
          <a:lstStyle/>
          <a:p>
            <a:r>
              <a:rPr lang="en-IN" sz="6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Filtration barrier </a:t>
            </a:r>
            <a:endParaRPr lang="en-IN" sz="6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00108"/>
            <a:ext cx="10367202" cy="5473844"/>
          </a:xfrm>
        </p:spPr>
        <p:txBody>
          <a:bodyPr>
            <a:normAutofit fontScale="92500" lnSpcReduction="10000"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endothelial cell layer and podocytes cell layer share a common </a:t>
            </a: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 lamina. </a:t>
            </a:r>
          </a:p>
          <a:p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foot processes of podocytes are closely applied to common basal lamina </a:t>
            </a:r>
          </a:p>
          <a:p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barrier is made up of 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Fenestrated endothelium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Glomerular basement membrane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Filtration slit membrane </a:t>
            </a:r>
            <a:endParaRPr lang="en-IN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Fenestrated endothelium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8" y="1600200"/>
            <a:ext cx="5429288" cy="5114948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pore of capillary are of 70-90nm in diameter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These pores are not spanned by diaphragm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Allow passage of molecule up to 70,000 molecular weight </a:t>
            </a:r>
          </a:p>
          <a:p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antranik.org/wp-content/uploads/2011/12/renal-corpuscle-and-filtration-membrane-with-podocytes-glomerular-capsule-and-capillary.jpg"/>
          <p:cNvPicPr>
            <a:picLocks noChangeAspect="1" noChangeArrowheads="1"/>
          </p:cNvPicPr>
          <p:nvPr/>
        </p:nvPicPr>
        <p:blipFill>
          <a:blip r:embed="rId3" cstate="print"/>
          <a:srcRect l="45642" t="29957" r="1622"/>
          <a:stretch>
            <a:fillRect/>
          </a:stretch>
        </p:blipFill>
        <p:spPr bwMode="auto">
          <a:xfrm>
            <a:off x="5152228" y="1500174"/>
            <a:ext cx="6000792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400" b="1" dirty="0" smtClean="0">
                <a:solidFill>
                  <a:srgbClr val="000000"/>
                </a:solidFill>
              </a:rPr>
              <a:t>Glomerular basement membrane 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28736"/>
            <a:ext cx="10652954" cy="5045216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Consist of fused basal lamina of endothelium and visceral layer of bowman’s capsule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Made up of type 4 and 18 collagen , proteoglycan , glycoproteins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Major unit of barrier and retains the plasma protien from leaking out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48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l="7031" t="29167" b="6250"/>
          <a:stretch>
            <a:fillRect/>
          </a:stretch>
        </p:blipFill>
        <p:spPr>
          <a:xfrm>
            <a:off x="0" y="0"/>
            <a:ext cx="111617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82" y="0"/>
            <a:ext cx="10001320" cy="1417638"/>
          </a:xfrm>
        </p:spPr>
        <p:txBody>
          <a:bodyPr>
            <a:no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</a:rPr>
              <a:t>Filtration slit membrane (diaphragm)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8" y="1598494"/>
            <a:ext cx="10429948" cy="5045216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Spans between the adjacent podocytes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25nm in width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Formed by transmembrane protein called </a:t>
            </a:r>
            <a:r>
              <a:rPr lang="en-IN" sz="3600" b="1" dirty="0" err="1" smtClean="0">
                <a:solidFill>
                  <a:srgbClr val="000000"/>
                </a:solidFill>
              </a:rPr>
              <a:t>Nephrin</a:t>
            </a:r>
            <a:endParaRPr lang="en-IN" sz="3600" b="1" dirty="0" smtClean="0">
              <a:solidFill>
                <a:srgbClr val="000000"/>
              </a:solidFill>
            </a:endParaRPr>
          </a:p>
          <a:p>
            <a:r>
              <a:rPr lang="en-IN" sz="3600" dirty="0" smtClean="0">
                <a:solidFill>
                  <a:srgbClr val="000000"/>
                </a:solidFill>
              </a:rPr>
              <a:t>Protein emerge from the opposite foot processes and forms central density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Membrane has small pores which prevents the passage of albumin and large molecule </a:t>
            </a:r>
            <a:endParaRPr lang="en-IN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 descr="http://antranik.org/wp-content/uploads/2011/12/filtration-membrane-including-capillary-endothelium-basement-membrane-foot-processes-of-podocyte-of-glomerular-capsul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98447"/>
            <a:ext cx="11010145" cy="6759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5882" y="0"/>
            <a:ext cx="1035851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5400000">
            <a:off x="8829702" y="3244423"/>
            <a:ext cx="3200400" cy="446469"/>
          </a:xfrm>
        </p:spPr>
        <p:txBody>
          <a:bodyPr/>
          <a:lstStyle/>
          <a:p>
            <a:fld id="{00B1E8EC-CCAC-4A1A-B678-345CA8C178C5}" type="slidenum">
              <a:rPr lang="en-US" sz="2800" b="1">
                <a:solidFill>
                  <a:srgbClr val="000000"/>
                </a:solidFill>
              </a:rPr>
              <a:pPr/>
              <a:t>30</a:t>
            </a:fld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47106" name="Picture 2" descr="renalcor"/>
          <p:cNvPicPr>
            <a:picLocks noChangeAspect="1" noChangeArrowheads="1"/>
          </p:cNvPicPr>
          <p:nvPr/>
        </p:nvPicPr>
        <p:blipFill>
          <a:blip r:embed="rId3"/>
          <a:srcRect t="50800"/>
          <a:stretch>
            <a:fillRect/>
          </a:stretch>
        </p:blipFill>
        <p:spPr bwMode="auto">
          <a:xfrm>
            <a:off x="223006" y="1319188"/>
            <a:ext cx="10715700" cy="5538812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781092" y="-71462"/>
            <a:ext cx="9487456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00"/>
                </a:solidFill>
              </a:rPr>
              <a:t>Filtration Mechanism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68" y="0"/>
            <a:ext cx="9521917" cy="1000108"/>
          </a:xfrm>
        </p:spPr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Mesangial cells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62746" y="1142984"/>
            <a:ext cx="5000660" cy="5330968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capillaries of Glomerulus are held together by </a:t>
            </a: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mesangium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Mesangium is connective tissue consisting of :</a:t>
            </a:r>
          </a:p>
          <a:p>
            <a:pPr marL="742950" indent="-742950">
              <a:buFont typeface="Wingdings" pitchFamily="2" charset="2"/>
              <a:buChar char="Ø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Mesangial cells in extracellular matrix </a:t>
            </a:r>
          </a:p>
          <a:p>
            <a:pPr marL="742950" indent="-742950"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 typeface="Wingdings" pitchFamily="2" charset="2"/>
              <a:buChar char="Ø"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SC00312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14844" t="4166" r="9374" b="6250"/>
          <a:stretch>
            <a:fillRect/>
          </a:stretch>
        </p:blipFill>
        <p:spPr>
          <a:xfrm>
            <a:off x="4783854" y="1000108"/>
            <a:ext cx="6440604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86" y="274638"/>
            <a:ext cx="10309182" cy="1143000"/>
          </a:xfrm>
        </p:spPr>
        <p:txBody>
          <a:bodyPr>
            <a:no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Juxtaglomerular apparatus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 is apparatus present near the vascular pole of renal corpuscle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Help in maintaining blood pressure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Constitute of 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Macula densa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Juxtaglomerular cells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Extra Mesangial cells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11" descr="C:\My Documents\1777\1777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b="11739"/>
          <a:stretch>
            <a:fillRect/>
          </a:stretch>
        </p:blipFill>
        <p:spPr bwMode="auto">
          <a:xfrm>
            <a:off x="0" y="-24"/>
            <a:ext cx="11161713" cy="68580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 rot="20660818">
            <a:off x="1400609" y="3864929"/>
            <a:ext cx="161862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223006" y="3357562"/>
            <a:ext cx="150019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09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rcRect l="5469" r="27344" b="6250"/>
          <a:stretch>
            <a:fillRect/>
          </a:stretch>
        </p:blipFill>
        <p:spPr>
          <a:xfrm>
            <a:off x="0" y="857232"/>
            <a:ext cx="5652294" cy="6000768"/>
          </a:xfrm>
          <a:prstGeom prst="rect">
            <a:avLst/>
          </a:prstGeom>
        </p:spPr>
      </p:pic>
      <p:pic>
        <p:nvPicPr>
          <p:cNvPr id="3" name="Picture 2" descr="DSC00310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rcRect l="23437" t="2083" r="11718" b="4166"/>
          <a:stretch>
            <a:fillRect/>
          </a:stretch>
        </p:blipFill>
        <p:spPr>
          <a:xfrm>
            <a:off x="6126899" y="857232"/>
            <a:ext cx="4883245" cy="5929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9022" y="71414"/>
            <a:ext cx="898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Juxtaglomerular Apparatus</a:t>
            </a:r>
            <a:endParaRPr lang="en-I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Macula densa </a:t>
            </a:r>
            <a:endParaRPr lang="en-IN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130" y="1600200"/>
            <a:ext cx="5379960" cy="487375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Specialised cells in the beginning of DCT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Adjacent to afferent and efferent arteriole at vascular pole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Cells are narrow , tall columnar and crowded together </a:t>
            </a:r>
          </a:p>
        </p:txBody>
      </p:sp>
      <p:pic>
        <p:nvPicPr>
          <p:cNvPr id="4" name="Picture 2" descr="http://www.medicalhistology.us/twiki/pub/Archive/LayoutTwoPhotoarchive/b67_macula_densa_renal_corpuscle_40x_he_labe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856" y="0"/>
            <a:ext cx="55721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82" y="-24"/>
            <a:ext cx="9115399" cy="114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3">
                    <a:lumMod val="10000"/>
                  </a:schemeClr>
                </a:solidFill>
              </a:rPr>
              <a:t>JUXTA GLOMERULAR CELLS</a:t>
            </a:r>
            <a:endParaRPr lang="en-US" sz="4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3006" y="1214422"/>
            <a:ext cx="5000660" cy="564357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Present adjacent to macula densa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 modification of Smooth muscle cells in tunica media of afferent arteriole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Large in size 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Contains Secretory granules and no myofilaments 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44034" name="Picture 2" descr="http://www.siumed.edu/~dking2/crr/images/RN10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3666" y="1214422"/>
            <a:ext cx="5938047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82" y="142852"/>
            <a:ext cx="10603627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EXTRA GLOMERULAR MESENGIAL CELLS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0130" y="1285860"/>
            <a:ext cx="5000660" cy="542928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10000"/>
                  </a:schemeClr>
                </a:solidFill>
              </a:rPr>
              <a:t>Form a cushion of cells between afferent, efferent arteriole and macula </a:t>
            </a:r>
            <a:r>
              <a:rPr lang="en-US" sz="3600" dirty="0" err="1" smtClean="0">
                <a:solidFill>
                  <a:schemeClr val="accent3">
                    <a:lumMod val="10000"/>
                  </a:schemeClr>
                </a:solidFill>
              </a:rPr>
              <a:t>densa</a:t>
            </a:r>
            <a:r>
              <a:rPr lang="en-US" sz="3600" dirty="0" smtClean="0">
                <a:solidFill>
                  <a:schemeClr val="accent3">
                    <a:lumMod val="10000"/>
                  </a:schemeClr>
                </a:solidFill>
              </a:rPr>
              <a:t>.</a:t>
            </a:r>
          </a:p>
          <a:p>
            <a:r>
              <a:rPr lang="en-US" sz="3600" dirty="0" smtClean="0">
                <a:solidFill>
                  <a:schemeClr val="accent3">
                    <a:lumMod val="10000"/>
                  </a:schemeClr>
                </a:solidFill>
              </a:rPr>
              <a:t>These cells have receptors for </a:t>
            </a:r>
            <a:r>
              <a:rPr lang="en-US" sz="3600" dirty="0" err="1" smtClean="0">
                <a:solidFill>
                  <a:schemeClr val="accent3">
                    <a:lumMod val="10000"/>
                  </a:schemeClr>
                </a:solidFill>
              </a:rPr>
              <a:t>angiotensin</a:t>
            </a:r>
            <a:r>
              <a:rPr lang="en-US" sz="3600" dirty="0" smtClean="0">
                <a:solidFill>
                  <a:schemeClr val="accent3">
                    <a:lumMod val="10000"/>
                  </a:schemeClr>
                </a:solidFill>
              </a:rPr>
              <a:t> II and may regulate the </a:t>
            </a:r>
            <a:r>
              <a:rPr lang="en-US" sz="3600" b="1" dirty="0" smtClean="0">
                <a:solidFill>
                  <a:schemeClr val="accent3">
                    <a:lumMod val="10000"/>
                  </a:schemeClr>
                </a:solidFill>
              </a:rPr>
              <a:t>GFR.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http://www.iupui.edu/~anatd502/Labs.f04/urinary%20lab/s90.100x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3666" y="1000108"/>
            <a:ext cx="5938047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42900"/>
            <a:ext cx="6009484" cy="121444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LOBES AND LOBULES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42985"/>
            <a:ext cx="5152228" cy="498794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 kidney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lobe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consists of a medullary pyramid and its associated cortex.</a:t>
            </a:r>
            <a:r>
              <a:rPr lang="en-US" sz="36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renal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lobule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 defined as a portion of the kidney containing those</a:t>
            </a:r>
            <a:r>
              <a:rPr lang="en-US" sz="36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Nephrons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that are drained by a common collecting duct.  </a:t>
            </a:r>
          </a:p>
        </p:txBody>
      </p:sp>
      <p:pic>
        <p:nvPicPr>
          <p:cNvPr id="5" name="Picture 4" descr="DSC00300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8333" t="12500" r="2777" b="15625"/>
          <a:stretch>
            <a:fillRect/>
          </a:stretch>
        </p:blipFill>
        <p:spPr>
          <a:xfrm>
            <a:off x="5572124" y="0"/>
            <a:ext cx="5580896" cy="6786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25.JPG"/>
          <p:cNvPicPr>
            <a:picLocks noChangeAspect="1"/>
          </p:cNvPicPr>
          <p:nvPr/>
        </p:nvPicPr>
        <p:blipFill>
          <a:blip r:embed="rId2" cstate="print"/>
          <a:srcRect l="1562" t="4166" r="2343" b="5208"/>
          <a:stretch>
            <a:fillRect/>
          </a:stretch>
        </p:blipFill>
        <p:spPr>
          <a:xfrm>
            <a:off x="3749625" y="0"/>
            <a:ext cx="74120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71462"/>
            <a:ext cx="3749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Renal Cortex -</a:t>
            </a:r>
            <a:r>
              <a:rPr lang="en-US" sz="3600" b="1" dirty="0" smtClean="0">
                <a:solidFill>
                  <a:srgbClr val="000000"/>
                </a:solidFill>
              </a:rPr>
              <a:t>H&amp;E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9998" y="1071547"/>
            <a:ext cx="2877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5081"/>
            <a:ext cx="37234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Medullary Rays of Ferrein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endParaRPr lang="en-US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Cortical Labyrinth</a:t>
            </a:r>
          </a:p>
          <a:p>
            <a:pPr>
              <a:buFont typeface="Wingdings" pitchFamily="2" charset="2"/>
              <a:buChar char="Ø"/>
            </a:pP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>
                <a:solidFill>
                  <a:srgbClr val="000000"/>
                </a:solidFill>
              </a:rPr>
              <a:t>FUNCTIONS OF KIDNEY </a:t>
            </a:r>
            <a:endParaRPr lang="en-IN" sz="4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Excretory i.e. it eliminates the waste material and excess metabolites </a:t>
            </a:r>
          </a:p>
          <a:p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Endocrine i.e. secrete renin  and erythropoietin in embryonic life </a:t>
            </a:r>
          </a:p>
          <a:p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Regulates plasma calcium level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130" y="-24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</a:rPr>
              <a:t>Medulla: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30" y="853843"/>
            <a:ext cx="274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000000"/>
                </a:solidFill>
              </a:rPr>
              <a:t>Pyramids</a:t>
            </a:r>
            <a:endParaRPr lang="en-IN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4" y="1566810"/>
            <a:ext cx="3009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8-12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Outer medulla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Inner medulla</a:t>
            </a:r>
            <a:endParaRPr lang="en-IN" sz="3600" dirty="0">
              <a:solidFill>
                <a:srgbClr val="000000"/>
              </a:solidFill>
            </a:endParaRPr>
          </a:p>
        </p:txBody>
      </p:sp>
      <p:pic>
        <p:nvPicPr>
          <p:cNvPr id="8" name="Picture 2" descr="C:\Users\Dr.Anjali\Downloads\Kidney\Picture1.jpg"/>
          <p:cNvPicPr>
            <a:picLocks noChangeAspect="1" noChangeArrowheads="1"/>
          </p:cNvPicPr>
          <p:nvPr/>
        </p:nvPicPr>
        <p:blipFill>
          <a:blip r:embed="rId2"/>
          <a:srcRect l="1816" r="2835"/>
          <a:stretch>
            <a:fillRect/>
          </a:stretch>
        </p:blipFill>
        <p:spPr bwMode="auto">
          <a:xfrm>
            <a:off x="3509154" y="-140104"/>
            <a:ext cx="7652559" cy="7073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Medulla  in transverse section</a:t>
            </a:r>
            <a:br>
              <a:rPr lang="en-US" dirty="0" smtClean="0"/>
            </a:br>
            <a:endParaRPr lang="en-IN" dirty="0"/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0262" y="1281574"/>
            <a:ext cx="8143932" cy="547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6171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82" y="-71462"/>
            <a:ext cx="9115399" cy="1143000"/>
          </a:xfrm>
        </p:spPr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</a:rPr>
              <a:t>Proximal convoluted tubule 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8" y="1214422"/>
            <a:ext cx="5072098" cy="535785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Starts from urinary pole of renal corpuscle to thick portion of Descending limb of Henle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60um in diameter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Complexly coiled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Double length then DCT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Only present in </a:t>
            </a: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 </a:t>
            </a:r>
          </a:p>
          <a:p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11"/>
          <p:cNvGraphicFramePr>
            <a:graphicFrameLocks noChangeAspect="1"/>
          </p:cNvGraphicFramePr>
          <p:nvPr/>
        </p:nvGraphicFramePr>
        <p:xfrm>
          <a:off x="5356225" y="1447800"/>
          <a:ext cx="5805488" cy="5410200"/>
        </p:xfrm>
        <a:graphic>
          <a:graphicData uri="http://schemas.openxmlformats.org/presentationml/2006/ole">
            <p:oleObj spid="_x0000_s3074" name="PHOTO-PAINT" r:id="rId3" imgW="2585714" imgH="294285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8" y="714356"/>
            <a:ext cx="5072099" cy="5759596"/>
          </a:xfrm>
        </p:spPr>
        <p:txBody>
          <a:bodyPr>
            <a:normAutofit fontScale="92500"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Lined by : simple cuboidal or low columnar epithelium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Brush border due to tall microvilli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Uneven lumen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Nuclei is rounded and centrally placed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 part shows striation due to mitochondria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SC00316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l="8593" t="10112" r="1562" b="20225"/>
          <a:stretch>
            <a:fillRect/>
          </a:stretch>
        </p:blipFill>
        <p:spPr>
          <a:xfrm>
            <a:off x="5223666" y="0"/>
            <a:ext cx="59293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17.JPG"/>
          <p:cNvPicPr>
            <a:picLocks noChangeAspect="1"/>
          </p:cNvPicPr>
          <p:nvPr/>
        </p:nvPicPr>
        <p:blipFill>
          <a:blip r:embed="rId2" cstate="print"/>
          <a:srcRect l="8333" t="4166" r="6944" b="13541"/>
          <a:stretch>
            <a:fillRect/>
          </a:stretch>
        </p:blipFill>
        <p:spPr>
          <a:xfrm>
            <a:off x="348767" y="857232"/>
            <a:ext cx="5319291" cy="5643602"/>
          </a:xfrm>
          <a:prstGeom prst="rect">
            <a:avLst/>
          </a:prstGeom>
        </p:spPr>
      </p:pic>
      <p:pic>
        <p:nvPicPr>
          <p:cNvPr id="3" name="Picture 2" descr="DSC00318.JPG"/>
          <p:cNvPicPr>
            <a:picLocks noChangeAspect="1"/>
          </p:cNvPicPr>
          <p:nvPr/>
        </p:nvPicPr>
        <p:blipFill>
          <a:blip r:embed="rId3" cstate="print"/>
          <a:srcRect l="9722" t="2083" r="15278" b="6250"/>
          <a:stretch>
            <a:fillRect/>
          </a:stretch>
        </p:blipFill>
        <p:spPr>
          <a:xfrm>
            <a:off x="6104065" y="857232"/>
            <a:ext cx="4708881" cy="5643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625" y="214291"/>
            <a:ext cx="9853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Electron Micrograph of PCT</a:t>
            </a:r>
            <a:endParaRPr lang="en-I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6" y="274638"/>
            <a:ext cx="9093289" cy="796908"/>
          </a:xfrm>
        </p:spPr>
        <p:txBody>
          <a:bodyPr/>
          <a:lstStyle/>
          <a:p>
            <a:r>
              <a:rPr lang="en-US" dirty="0" smtClean="0"/>
              <a:t>Proximal convoluted  tubule</a:t>
            </a:r>
            <a:endParaRPr lang="en-IN" dirty="0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6730" y="1022554"/>
            <a:ext cx="7260274" cy="583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dirty="0" smtClean="0">
                <a:solidFill>
                  <a:srgbClr val="000000"/>
                </a:solidFill>
              </a:rPr>
              <a:t>Loop of </a:t>
            </a:r>
            <a:r>
              <a:rPr lang="en-IN" sz="3200" b="1" dirty="0" err="1" smtClean="0">
                <a:solidFill>
                  <a:srgbClr val="000000"/>
                </a:solidFill>
              </a:rPr>
              <a:t>henle</a:t>
            </a:r>
            <a:r>
              <a:rPr lang="en-IN" sz="3200" b="1" dirty="0" smtClean="0">
                <a:solidFill>
                  <a:srgbClr val="000000"/>
                </a:solidFill>
              </a:rPr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8087" y="1500174"/>
            <a:ext cx="3594009" cy="4672026"/>
          </a:xfrm>
        </p:spPr>
        <p:txBody>
          <a:bodyPr/>
          <a:lstStyle/>
          <a:p>
            <a:r>
              <a:rPr lang="en-I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PCT continues downwards into </a:t>
            </a:r>
            <a:r>
              <a:rPr lang="en-IN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I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ray and medulla as </a:t>
            </a:r>
            <a:r>
              <a:rPr lang="en-I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loop of </a:t>
            </a:r>
            <a:r>
              <a:rPr lang="en-IN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Henle</a:t>
            </a:r>
            <a:r>
              <a:rPr lang="en-I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Consist  of descending limb, hairpin turn and ascending limb</a:t>
            </a:r>
            <a:endParaRPr lang="en-IN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I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IN" dirty="0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94879" y="857232"/>
            <a:ext cx="5000408" cy="531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68" y="-142900"/>
            <a:ext cx="9115399" cy="1143000"/>
          </a:xfrm>
        </p:spPr>
        <p:txBody>
          <a:bodyPr>
            <a:normAutofit/>
          </a:bodyPr>
          <a:lstStyle/>
          <a:p>
            <a:r>
              <a:rPr lang="en-IN" sz="5400" b="1" dirty="0" smtClean="0">
                <a:solidFill>
                  <a:srgbClr val="000000"/>
                </a:solidFill>
              </a:rPr>
              <a:t>Loop of henle </a:t>
            </a:r>
            <a:endParaRPr lang="en-IN" sz="5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3006" y="1071546"/>
            <a:ext cx="5214974" cy="5786454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Ascending and </a:t>
            </a: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descending thin limbs </a:t>
            </a: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 15 um in diameter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Lined by squamous epithelium with few microvilli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SC_0060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rcRect l="3798" t="9256" r="6329" b="1266"/>
          <a:stretch>
            <a:fillRect/>
          </a:stretch>
        </p:blipFill>
        <p:spPr>
          <a:xfrm>
            <a:off x="5723732" y="0"/>
            <a:ext cx="55967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8" y="884114"/>
            <a:ext cx="4808456" cy="6116786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Cytoplasm is pale staining and nuclei bulges into small lumen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 limb resembles venules </a:t>
            </a:r>
          </a:p>
          <a:p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SC_0060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4294972" y="0"/>
            <a:ext cx="69294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00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8333" t="12500" r="2777" b="15625"/>
          <a:stretch>
            <a:fillRect/>
          </a:stretch>
        </p:blipFill>
        <p:spPr>
          <a:xfrm>
            <a:off x="5572124" y="0"/>
            <a:ext cx="5580896" cy="6786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30" y="-57345"/>
            <a:ext cx="5572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Hemisection of Kidney</a:t>
            </a:r>
            <a:endParaRPr lang="en-IN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2746" y="1708273"/>
            <a:ext cx="56436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Hilum: Renal artery , vein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Renal pelvis –major calyx</a:t>
            </a:r>
          </a:p>
          <a:p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-minor calyx</a:t>
            </a:r>
          </a:p>
          <a:p>
            <a:endParaRPr lang="en-US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Medulla: -Pyramid </a:t>
            </a:r>
          </a:p>
          <a:p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-Renal columns 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Cortex :Medullary rays</a:t>
            </a:r>
          </a:p>
          <a:p>
            <a:pPr>
              <a:buFont typeface="Arial" pitchFamily="34" charset="0"/>
              <a:buChar char="•"/>
            </a:pPr>
            <a:endParaRPr lang="en-US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3" descr="DSC_05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142876"/>
            <a:ext cx="11161713" cy="664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0" y="274638"/>
            <a:ext cx="9236165" cy="725470"/>
          </a:xfrm>
        </p:spPr>
        <p:txBody>
          <a:bodyPr>
            <a:normAutofit fontScale="90000"/>
          </a:bodyPr>
          <a:lstStyle/>
          <a:p>
            <a:r>
              <a:rPr lang="en-IN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Distal convoluted tubule</a:t>
            </a:r>
            <a:endParaRPr lang="en-IN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" y="1000108"/>
            <a:ext cx="4937913" cy="5572164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Half the length of PCT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Diameter is 15-30um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Lined by low cuboidal epithelium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Cytoplasm stains light eosinophilic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Brush border not present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 regular lumen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/>
          <a:srcRect b="6323"/>
          <a:stretch>
            <a:fillRect/>
          </a:stretch>
        </p:blipFill>
        <p:spPr bwMode="auto">
          <a:xfrm>
            <a:off x="4652162" y="1428736"/>
            <a:ext cx="6189281" cy="466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82" y="-24"/>
            <a:ext cx="9115399" cy="1143000"/>
          </a:xfrm>
        </p:spPr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Collecting tubules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8" y="1285860"/>
            <a:ext cx="5286413" cy="5188092"/>
          </a:xfrm>
        </p:spPr>
        <p:txBody>
          <a:bodyPr>
            <a:normAutofit lnSpcReduction="10000"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Begins in cortex , proceed to medullary ray , joins larger tubules called as </a:t>
            </a: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collecting ducts.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Duct in medulla runs towards the apex of pyramid and join each other to form </a:t>
            </a: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DUCT OF BELLINI. </a:t>
            </a:r>
            <a:endParaRPr lang="en-IN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867399" y="1357298"/>
          <a:ext cx="5294313" cy="5500702"/>
        </p:xfrm>
        <a:graphic>
          <a:graphicData uri="http://schemas.openxmlformats.org/presentationml/2006/ole">
            <p:oleObj spid="_x0000_s4098" name="PHOTO-PAINT" r:id="rId3" imgW="1156036" imgH="135571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313" y="285728"/>
            <a:ext cx="5366543" cy="6188224"/>
          </a:xfrm>
        </p:spPr>
        <p:txBody>
          <a:bodyPr>
            <a:normAutofit lnSpcReduction="10000"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Tubules are of 40um in diameter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Duct are much wider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Tubules are lined by cuboidal epithelium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Ducts by columnar 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Lined by two types of cells.</a:t>
            </a: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Cells stain lightly eosinophilic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Cell outline is clear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51136"/>
          <a:stretch>
            <a:fillRect/>
          </a:stretch>
        </p:blipFill>
        <p:spPr bwMode="auto">
          <a:xfrm>
            <a:off x="5152229" y="0"/>
            <a:ext cx="60094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0" y="1000108"/>
            <a:ext cx="5795170" cy="5857892"/>
          </a:xfrm>
        </p:spPr>
        <p:txBody>
          <a:bodyPr>
            <a:normAutofit fontScale="92500" lnSpcReduction="10000"/>
          </a:bodyPr>
          <a:lstStyle/>
          <a:p>
            <a:r>
              <a:rPr lang="en-IN" sz="3200" dirty="0" smtClean="0">
                <a:solidFill>
                  <a:srgbClr val="000000"/>
                </a:solidFill>
              </a:rPr>
              <a:t>Diameter is 45-60um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Lining cells are pyramidal or columnar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Brush border 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Lumen irregular , narrow, star shaped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Cytoplasm is deeply eosinophilic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Cell outline not clear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Nuclei are large , spherical </a:t>
            </a:r>
            <a:endParaRPr lang="en-IN" sz="32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IN" sz="3200" dirty="0" smtClean="0">
              <a:solidFill>
                <a:srgbClr val="000000"/>
              </a:solidFill>
            </a:endParaRPr>
          </a:p>
          <a:p>
            <a:r>
              <a:rPr lang="en-IN" sz="3200" dirty="0" smtClean="0">
                <a:solidFill>
                  <a:srgbClr val="000000"/>
                </a:solidFill>
              </a:rPr>
              <a:t>Double the length </a:t>
            </a:r>
            <a:endParaRPr lang="en-IN" sz="3200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693883" y="1000108"/>
            <a:ext cx="5467829" cy="5929330"/>
          </a:xfrm>
        </p:spPr>
        <p:txBody>
          <a:bodyPr>
            <a:normAutofit fontScale="92500" lnSpcReduction="10000"/>
          </a:bodyPr>
          <a:lstStyle/>
          <a:p>
            <a:r>
              <a:rPr lang="en-IN" sz="3200" dirty="0" smtClean="0">
                <a:solidFill>
                  <a:srgbClr val="000000"/>
                </a:solidFill>
              </a:rPr>
              <a:t>Diameter is 25-50um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Lining cells are </a:t>
            </a:r>
            <a:r>
              <a:rPr lang="en-IN" sz="3200" dirty="0" err="1" smtClean="0">
                <a:solidFill>
                  <a:srgbClr val="000000"/>
                </a:solidFill>
              </a:rPr>
              <a:t>cuboidal</a:t>
            </a:r>
            <a:endParaRPr lang="en-IN" sz="32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IN" sz="3200" dirty="0" smtClean="0">
                <a:solidFill>
                  <a:srgbClr val="000000"/>
                </a:solidFill>
              </a:rPr>
              <a:t>  </a:t>
            </a:r>
            <a:endParaRPr lang="en-IN" sz="3200" dirty="0" smtClean="0">
              <a:solidFill>
                <a:srgbClr val="000000"/>
              </a:solidFill>
            </a:endParaRPr>
          </a:p>
          <a:p>
            <a:r>
              <a:rPr lang="en-IN" sz="3200" dirty="0" smtClean="0">
                <a:solidFill>
                  <a:srgbClr val="000000"/>
                </a:solidFill>
              </a:rPr>
              <a:t>No brush border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Lumen regular and </a:t>
            </a:r>
            <a:r>
              <a:rPr lang="en-IN" sz="3200" dirty="0" smtClean="0">
                <a:solidFill>
                  <a:srgbClr val="000000"/>
                </a:solidFill>
              </a:rPr>
              <a:t>large</a:t>
            </a:r>
          </a:p>
          <a:p>
            <a:pPr>
              <a:buNone/>
            </a:pPr>
            <a:r>
              <a:rPr lang="en-IN" sz="3200" dirty="0" smtClean="0">
                <a:solidFill>
                  <a:srgbClr val="000000"/>
                </a:solidFill>
              </a:rPr>
              <a:t> </a:t>
            </a:r>
            <a:endParaRPr lang="en-IN" sz="3200" dirty="0" smtClean="0">
              <a:solidFill>
                <a:srgbClr val="000000"/>
              </a:solidFill>
            </a:endParaRPr>
          </a:p>
          <a:p>
            <a:r>
              <a:rPr lang="en-IN" sz="3200" dirty="0" smtClean="0">
                <a:solidFill>
                  <a:srgbClr val="000000"/>
                </a:solidFill>
              </a:rPr>
              <a:t>Cytoplasm stains lightly eosinophilic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Cell outline clear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Nuclei are small and spherical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Shorter in length </a:t>
            </a:r>
          </a:p>
          <a:p>
            <a:endParaRPr lang="en-IN" sz="3200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508758" y="142852"/>
            <a:ext cx="4464685" cy="658368"/>
          </a:xfrm>
          <a:solidFill>
            <a:schemeClr val="bg2"/>
          </a:solidFill>
        </p:spPr>
        <p:txBody>
          <a:bodyPr/>
          <a:lstStyle/>
          <a:p>
            <a:r>
              <a:rPr lang="en-IN" sz="4400" dirty="0" smtClean="0">
                <a:solidFill>
                  <a:srgbClr val="000000"/>
                </a:solidFill>
              </a:rPr>
              <a:t>         PCT</a:t>
            </a:r>
            <a:endParaRPr lang="en-IN" sz="4400" dirty="0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902517" y="142852"/>
            <a:ext cx="4464685" cy="658368"/>
          </a:xfrm>
          <a:solidFill>
            <a:schemeClr val="bg2"/>
          </a:solidFill>
        </p:spPr>
        <p:txBody>
          <a:bodyPr/>
          <a:lstStyle/>
          <a:p>
            <a:r>
              <a:rPr lang="en-IN" sz="4800" dirty="0" smtClean="0">
                <a:solidFill>
                  <a:srgbClr val="000000"/>
                </a:solidFill>
              </a:rPr>
              <a:t>        DCT</a:t>
            </a:r>
            <a:endParaRPr lang="en-IN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0" y="71414"/>
            <a:ext cx="9115399" cy="1143000"/>
          </a:xfrm>
        </p:spPr>
        <p:txBody>
          <a:bodyPr>
            <a:normAutofit/>
          </a:bodyPr>
          <a:lstStyle/>
          <a:p>
            <a:r>
              <a:rPr lang="en-IN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Ureter </a:t>
            </a:r>
            <a:endParaRPr lang="en-IN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3006" y="1214422"/>
            <a:ext cx="5214975" cy="5643578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Star shaped lumen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25-35cm length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Conducts urine from kidney to bladder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Layers: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Mucosa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 layer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Adventitia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4866476" y="0"/>
          <a:ext cx="6215106" cy="6858000"/>
        </p:xfrm>
        <a:graphic>
          <a:graphicData uri="http://schemas.openxmlformats.org/presentationml/2006/ole">
            <p:oleObj spid="_x0000_s1026" name="PHOTO-PAINT" r:id="rId3" imgW="12152381" imgH="1004444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4444" y="571480"/>
            <a:ext cx="4786346" cy="5902472"/>
          </a:xfrm>
        </p:spPr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Mucosa</a:t>
            </a: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Font typeface="Arial" pitchFamily="34" charset="0"/>
              <a:buChar char="•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Transitional epithelium </a:t>
            </a:r>
          </a:p>
          <a:p>
            <a:pPr>
              <a:buFont typeface="Arial" pitchFamily="34" charset="0"/>
              <a:buChar char="•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4-5cell thick </a:t>
            </a:r>
          </a:p>
          <a:p>
            <a:pPr>
              <a:buFont typeface="Arial" pitchFamily="34" charset="0"/>
              <a:buChar char="•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Lamina propria wide and made up of loose connective tissue </a:t>
            </a:r>
          </a:p>
          <a:p>
            <a:pPr>
              <a:buFont typeface="Arial" pitchFamily="34" charset="0"/>
              <a:buChar char="•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 vessels and lymphatics are present </a:t>
            </a:r>
          </a:p>
          <a:p>
            <a:pPr>
              <a:buFont typeface="Arial" pitchFamily="34" charset="0"/>
              <a:buChar char="•"/>
            </a:pP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2228" y="0"/>
            <a:ext cx="60007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</a:rPr>
              <a:t>Muscle layer 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3006" y="1600200"/>
            <a:ext cx="4857785" cy="4873752"/>
          </a:xfrm>
        </p:spPr>
        <p:txBody>
          <a:bodyPr>
            <a:normAutofit lnSpcReduction="10000"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Consist of smooth muscle  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Inner longitudinal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Outer circular </a:t>
            </a:r>
          </a:p>
          <a:p>
            <a:pPr marL="742950" indent="-742950"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middle and lower part , a third outer longitudinal is also present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2228" y="80986"/>
            <a:ext cx="6000792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</a:rPr>
              <a:t>Adventitia 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3007" y="1600200"/>
            <a:ext cx="4357718" cy="487375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outermost layer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Made of loose connective tissue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Contains blood vessels , fat and nerves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2162" y="0"/>
            <a:ext cx="65008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Urinary bladder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4444" y="1857364"/>
            <a:ext cx="4572033" cy="5214974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Layers in wall of urinary bladder are: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Mucosa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 layer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Serosa/ adventitia </a:t>
            </a:r>
          </a:p>
          <a:p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723600" y="1571612"/>
            <a:ext cx="635798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8086" y="277813"/>
            <a:ext cx="10045542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6866" name="Picture 2" descr="http://antranik.org/wp-content/uploads/2011/12/gross-anatomy-of-kidneys-renal-cortex-renal-medulla-renal-pelvis-major-and-minor-calyx-ureter-column-and-fibrous-capsu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896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Mucosa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62746" y="1600200"/>
            <a:ext cx="4786346" cy="487375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Transitional epithelium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Lamina propria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Empty bladder shows many mucosal folds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Epithelium increases in thickness up 8 cell layer </a:t>
            </a:r>
          </a:p>
          <a:p>
            <a:pPr>
              <a:buNone/>
            </a:pP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5736" t="22477" r="1156"/>
          <a:stretch>
            <a:fillRect/>
          </a:stretch>
        </p:blipFill>
        <p:spPr bwMode="auto">
          <a:xfrm>
            <a:off x="5009352" y="-24"/>
            <a:ext cx="61436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62746" y="0"/>
            <a:ext cx="5072098" cy="6643710"/>
          </a:xfrm>
        </p:spPr>
        <p:txBody>
          <a:bodyPr>
            <a:normAutofit lnSpcReduction="10000"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Superficial cell layer takes dark eosinophillic stain due to the presence of </a:t>
            </a:r>
            <a:r>
              <a:rPr lang="en-I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plaques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Full bladder the epithelium becomes thin to 3-4 cell layers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Lamina propria is made of moderately dense connective tissue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5736" t="22477" r="1156"/>
          <a:stretch>
            <a:fillRect/>
          </a:stretch>
        </p:blipFill>
        <p:spPr bwMode="auto">
          <a:xfrm>
            <a:off x="5009352" y="0"/>
            <a:ext cx="61436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Transitional epithelium </a:t>
            </a:r>
            <a:endParaRPr lang="en-IN" sz="3600" b="1" dirty="0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7831"/>
          <a:stretch>
            <a:fillRect/>
          </a:stretch>
        </p:blipFill>
        <p:spPr bwMode="auto">
          <a:xfrm rot="16200000">
            <a:off x="216696" y="1935114"/>
            <a:ext cx="4930815" cy="42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l="-776" t="10769"/>
          <a:stretch>
            <a:fillRect/>
          </a:stretch>
        </p:blipFill>
        <p:spPr bwMode="auto">
          <a:xfrm>
            <a:off x="4795038" y="2214554"/>
            <a:ext cx="636667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82" y="-214338"/>
            <a:ext cx="9115399" cy="1143000"/>
          </a:xfrm>
        </p:spPr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 layer </a:t>
            </a:r>
            <a:endParaRPr lang="en-IN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8" y="1000108"/>
            <a:ext cx="5143536" cy="5643578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Smooth muscle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 run in all direction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 loose connective tissue between the muscle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Three coats: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Transverse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Longitudinal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Oblique </a:t>
            </a:r>
          </a:p>
          <a:p>
            <a:pPr marL="742950" indent="-742950">
              <a:buFont typeface="+mj-lt"/>
              <a:buAutoNum type="arabicPeriod"/>
            </a:pP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7980" y="0"/>
            <a:ext cx="5715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315" y="71414"/>
            <a:ext cx="8795565" cy="2614618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trigone the mucosa is thin and directly applied to muscle layer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bladder"/>
          <p:cNvPicPr>
            <a:picLocks noChangeAspect="1" noChangeArrowheads="1"/>
          </p:cNvPicPr>
          <p:nvPr/>
        </p:nvPicPr>
        <p:blipFill>
          <a:blip r:embed="rId2"/>
          <a:srcRect l="10566" r="1120"/>
          <a:stretch>
            <a:fillRect/>
          </a:stretch>
        </p:blipFill>
        <p:spPr bwMode="auto">
          <a:xfrm>
            <a:off x="80130" y="1357298"/>
            <a:ext cx="11010145" cy="5500702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Serosa / adventitia </a:t>
            </a:r>
            <a:endParaRPr lang="en-IN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3006" y="1600200"/>
            <a:ext cx="4500595" cy="487375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Superior surface of bladder is covered by serosa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 other surface covered by adventitia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1432" y="0"/>
            <a:ext cx="5010150" cy="682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0" y="71414"/>
            <a:ext cx="9115399" cy="1143000"/>
          </a:xfrm>
        </p:spPr>
        <p:txBody>
          <a:bodyPr>
            <a:normAutofit/>
          </a:bodyPr>
          <a:lstStyle/>
          <a:p>
            <a:r>
              <a:rPr lang="en-IN" sz="5400" b="1" dirty="0" smtClean="0">
                <a:solidFill>
                  <a:srgbClr val="000000"/>
                </a:solidFill>
              </a:rPr>
              <a:t>Urethra </a:t>
            </a:r>
            <a:endParaRPr lang="en-IN" sz="5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357298"/>
            <a:ext cx="4866476" cy="5214974"/>
          </a:xfrm>
        </p:spPr>
        <p:txBody>
          <a:bodyPr>
            <a:normAutofit lnSpcReduction="10000"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Male urethra is long and has prostatic, membranous and penile part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Female urethra is short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Layers: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Muscosa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Submucosa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 layer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866476" y="0"/>
          <a:ext cx="6215106" cy="6858000"/>
        </p:xfrm>
        <a:graphic>
          <a:graphicData uri="http://schemas.openxmlformats.org/presentationml/2006/ole">
            <p:oleObj spid="_x0000_s2050" name="PHOTO-PAINT" r:id="rId3" imgW="6771429" imgH="574285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692" y="357166"/>
            <a:ext cx="5000661" cy="6116786"/>
          </a:xfrm>
        </p:spPr>
        <p:txBody>
          <a:bodyPr>
            <a:normAutofit/>
          </a:bodyPr>
          <a:lstStyle/>
          <a:p>
            <a:r>
              <a:rPr lang="en-IN" sz="3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Mucosa </a:t>
            </a:r>
            <a:r>
              <a:rPr lang="en-IN" sz="36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Transitional epithelium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middle pseudostratified columnar epithelium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Near external opening stratified squamous epithelium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IN" sz="3600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2211" t="41364" r="12391" b="9772"/>
          <a:stretch>
            <a:fillRect/>
          </a:stretch>
        </p:blipFill>
        <p:spPr bwMode="auto">
          <a:xfrm>
            <a:off x="5152229" y="0"/>
            <a:ext cx="60094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62746" y="214290"/>
            <a:ext cx="5214974" cy="6259662"/>
          </a:xfrm>
        </p:spPr>
        <p:txBody>
          <a:bodyPr>
            <a:normAutofit lnSpcReduction="10000"/>
          </a:bodyPr>
          <a:lstStyle/>
          <a:p>
            <a:r>
              <a:rPr lang="en-IN" sz="3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Submucosa</a:t>
            </a: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consist of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loose connective tissue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Contains venous plexus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Elastic fibres </a:t>
            </a:r>
          </a:p>
          <a:p>
            <a:pPr marL="742950" indent="-742950"/>
            <a:r>
              <a:rPr lang="en-IN" sz="3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 layer </a:t>
            </a:r>
            <a:r>
              <a:rPr lang="en-IN" sz="36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Inner longitudinal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Outer circular </a:t>
            </a:r>
          </a:p>
          <a:p>
            <a:pPr marL="742950" indent="-742950">
              <a:buFont typeface="Wingdings" pitchFamily="2" charset="2"/>
              <a:buChar char="Ø"/>
            </a:pPr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 terminal end urethra is surrounded by skeletal muscle layer </a:t>
            </a:r>
          </a:p>
          <a:p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2211" t="41364" r="12391" b="9772"/>
          <a:stretch>
            <a:fillRect/>
          </a:stretch>
        </p:blipFill>
        <p:spPr bwMode="auto">
          <a:xfrm>
            <a:off x="5152229" y="0"/>
            <a:ext cx="60094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207" y="-214330"/>
            <a:ext cx="6365709" cy="1143000"/>
          </a:xfrm>
        </p:spPr>
        <p:txBody>
          <a:bodyPr>
            <a:noAutofit/>
          </a:bodyPr>
          <a:lstStyle/>
          <a:p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THANK YOU !</a:t>
            </a:r>
            <a:endParaRPr lang="en-IN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2162" name="Picture 2" descr="C:\Users\HP\Pictures\Saved Pictures\IMG_9157.PNG"/>
          <p:cNvPicPr>
            <a:picLocks noChangeAspect="1" noChangeArrowheads="1"/>
          </p:cNvPicPr>
          <p:nvPr/>
        </p:nvPicPr>
        <p:blipFill>
          <a:blip r:embed="rId3"/>
          <a:srcRect t="15873" b="25397"/>
          <a:stretch>
            <a:fillRect/>
          </a:stretch>
        </p:blipFill>
        <p:spPr bwMode="auto">
          <a:xfrm>
            <a:off x="-1" y="785794"/>
            <a:ext cx="11161713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42900"/>
            <a:ext cx="6009484" cy="121444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LOBES AND LOBULES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42985"/>
            <a:ext cx="5152228" cy="498794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 kidney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lobe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consists of a medullary pyramid and its associated cortex.</a:t>
            </a:r>
            <a:r>
              <a:rPr lang="en-US" sz="36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renal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lobule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 defined as a portion of the kidney containing those</a:t>
            </a:r>
            <a:r>
              <a:rPr lang="en-US" sz="36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Nephrons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that are drained by a common collecting duct.  </a:t>
            </a:r>
          </a:p>
        </p:txBody>
      </p:sp>
      <p:pic>
        <p:nvPicPr>
          <p:cNvPr id="5" name="Picture 4" descr="DSC00300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8333" t="12500" r="2777" b="15625"/>
          <a:stretch>
            <a:fillRect/>
          </a:stretch>
        </p:blipFill>
        <p:spPr>
          <a:xfrm>
            <a:off x="5572124" y="0"/>
            <a:ext cx="5580896" cy="6786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01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 l="24219" t="4166" r="15625" b="9375"/>
          <a:stretch>
            <a:fillRect/>
          </a:stretch>
        </p:blipFill>
        <p:spPr>
          <a:xfrm>
            <a:off x="4438544" y="0"/>
            <a:ext cx="6714476" cy="6858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568" y="34988"/>
            <a:ext cx="4098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Capsule:</a:t>
            </a:r>
            <a:endParaRPr lang="en-IN" sz="6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51567" y="1214422"/>
            <a:ext cx="42148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Outer layer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Fibroblasts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collagen fibers</a:t>
            </a:r>
          </a:p>
          <a:p>
            <a:endParaRPr lang="en-US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Inner layer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myofibroblasts</a:t>
            </a:r>
            <a:endParaRPr lang="en-IN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24.JPG"/>
          <p:cNvPicPr>
            <a:picLocks noChangeAspect="1"/>
          </p:cNvPicPr>
          <p:nvPr/>
        </p:nvPicPr>
        <p:blipFill>
          <a:blip r:embed="rId2" cstate="print"/>
          <a:srcRect l="8333" t="3125" r="5555" b="3125"/>
          <a:stretch>
            <a:fillRect/>
          </a:stretch>
        </p:blipFill>
        <p:spPr>
          <a:xfrm>
            <a:off x="4223534" y="-24"/>
            <a:ext cx="6888879" cy="6786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80130" y="-1721"/>
            <a:ext cx="485778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Cut Section Through Hilum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    AV-arcuate veins  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    VR-vasa recta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    RC-renal columns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    IV-interlobular    vessels</a:t>
            </a:r>
            <a:endParaRPr lang="en-IN" sz="3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565" y="5475289"/>
            <a:ext cx="3313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H&amp;E-Cortex &amp; Medulla</a:t>
            </a:r>
            <a:endParaRPr lang="en-IN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ustom 2">
      <a:dk1>
        <a:srgbClr val="595959"/>
      </a:dk1>
      <a:lt1>
        <a:srgbClr val="FFFFFF"/>
      </a:lt1>
      <a:dk2>
        <a:srgbClr val="01303D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2622</TotalTime>
  <Words>1500</Words>
  <Application>Microsoft Office PowerPoint</Application>
  <PresentationFormat>Custom</PresentationFormat>
  <Paragraphs>310</Paragraphs>
  <Slides>69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Oriel</vt:lpstr>
      <vt:lpstr>PHOTO-PAINT</vt:lpstr>
      <vt:lpstr>HISTOLOGY  Of  urinary system </vt:lpstr>
      <vt:lpstr>Introduction </vt:lpstr>
      <vt:lpstr>Slide 3</vt:lpstr>
      <vt:lpstr>FUNCTIONS OF KIDNEY </vt:lpstr>
      <vt:lpstr>Slide 5</vt:lpstr>
      <vt:lpstr>Slide 6</vt:lpstr>
      <vt:lpstr>LOBES AND LOBULES</vt:lpstr>
      <vt:lpstr>Slide 8</vt:lpstr>
      <vt:lpstr>Slide 9</vt:lpstr>
      <vt:lpstr>Slide 10</vt:lpstr>
      <vt:lpstr>Slide 11</vt:lpstr>
      <vt:lpstr>Slide 12</vt:lpstr>
      <vt:lpstr>Medulla  in transverse section </vt:lpstr>
      <vt:lpstr>Blood supply of kidney</vt:lpstr>
      <vt:lpstr>Slide 15</vt:lpstr>
      <vt:lpstr>Slide 16</vt:lpstr>
      <vt:lpstr>Renal Corpuscle: </vt:lpstr>
      <vt:lpstr>Bowman’s capsule </vt:lpstr>
      <vt:lpstr>Slide 19</vt:lpstr>
      <vt:lpstr>Slide 20</vt:lpstr>
      <vt:lpstr>Slide 21</vt:lpstr>
      <vt:lpstr>Slide 22</vt:lpstr>
      <vt:lpstr>Slide 23</vt:lpstr>
      <vt:lpstr>Filtration barrier </vt:lpstr>
      <vt:lpstr>Fenestrated endothelium </vt:lpstr>
      <vt:lpstr>Glomerular basement membrane </vt:lpstr>
      <vt:lpstr>Slide 27</vt:lpstr>
      <vt:lpstr>Filtration slit membrane (diaphragm)</vt:lpstr>
      <vt:lpstr>Slide 29</vt:lpstr>
      <vt:lpstr>Filtration Mechanism</vt:lpstr>
      <vt:lpstr>Mesangial cells </vt:lpstr>
      <vt:lpstr>Juxtaglomerular apparatus </vt:lpstr>
      <vt:lpstr>Slide 33</vt:lpstr>
      <vt:lpstr>Slide 34</vt:lpstr>
      <vt:lpstr>Macula densa </vt:lpstr>
      <vt:lpstr>JUXTA GLOMERULAR CELLS</vt:lpstr>
      <vt:lpstr>EXTRA GLOMERULAR MESENGIAL CELLS</vt:lpstr>
      <vt:lpstr>LOBES AND LOBULES</vt:lpstr>
      <vt:lpstr>Slide 39</vt:lpstr>
      <vt:lpstr>Slide 40</vt:lpstr>
      <vt:lpstr>Medulla  in transverse section </vt:lpstr>
      <vt:lpstr>Slide 42</vt:lpstr>
      <vt:lpstr>Proximal convoluted tubule </vt:lpstr>
      <vt:lpstr>Slide 44</vt:lpstr>
      <vt:lpstr>Slide 45</vt:lpstr>
      <vt:lpstr>Proximal convoluted  tubule</vt:lpstr>
      <vt:lpstr>Loop of henle </vt:lpstr>
      <vt:lpstr>Loop of henle </vt:lpstr>
      <vt:lpstr>Slide 49</vt:lpstr>
      <vt:lpstr>Slide 50</vt:lpstr>
      <vt:lpstr>Distal convoluted tubule</vt:lpstr>
      <vt:lpstr>Collecting tubules </vt:lpstr>
      <vt:lpstr>Slide 53</vt:lpstr>
      <vt:lpstr>Slide 54</vt:lpstr>
      <vt:lpstr>Ureter </vt:lpstr>
      <vt:lpstr>Slide 56</vt:lpstr>
      <vt:lpstr>Muscle layer </vt:lpstr>
      <vt:lpstr>Adventitia </vt:lpstr>
      <vt:lpstr>Urinary bladder </vt:lpstr>
      <vt:lpstr>Mucosa </vt:lpstr>
      <vt:lpstr>Slide 61</vt:lpstr>
      <vt:lpstr>Transitional epithelium </vt:lpstr>
      <vt:lpstr>Muscle layer </vt:lpstr>
      <vt:lpstr>Slide 64</vt:lpstr>
      <vt:lpstr>Serosa / adventitia </vt:lpstr>
      <vt:lpstr>Urethra </vt:lpstr>
      <vt:lpstr>Slide 67</vt:lpstr>
      <vt:lpstr>Slide 68</vt:lpstr>
      <vt:lpstr>THANK YOU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KIDNEY</dc:title>
  <dc:creator>swati</dc:creator>
  <cp:lastModifiedBy>DR.ANJALI</cp:lastModifiedBy>
  <cp:revision>166</cp:revision>
  <dcterms:created xsi:type="dcterms:W3CDTF">2009-09-11T13:22:46Z</dcterms:created>
  <dcterms:modified xsi:type="dcterms:W3CDTF">2020-06-29T14:50:41Z</dcterms:modified>
</cp:coreProperties>
</file>