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36E00-EA8A-4F4A-A924-06646E5E4396}"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171258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36E00-EA8A-4F4A-A924-06646E5E4396}"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191462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36E00-EA8A-4F4A-A924-06646E5E4396}"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268556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36E00-EA8A-4F4A-A924-06646E5E4396}"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410748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36E00-EA8A-4F4A-A924-06646E5E4396}"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359741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36E00-EA8A-4F4A-A924-06646E5E4396}"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23306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36E00-EA8A-4F4A-A924-06646E5E4396}" type="datetimeFigureOut">
              <a:rPr lang="en-US" smtClean="0"/>
              <a:t>7/12/2020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224723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36E00-EA8A-4F4A-A924-06646E5E4396}" type="datetimeFigureOut">
              <a:rPr lang="en-US" smtClean="0"/>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397555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36E00-EA8A-4F4A-A924-06646E5E4396}" type="datetimeFigureOut">
              <a:rPr lang="en-US" smtClean="0"/>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236400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36E00-EA8A-4F4A-A924-06646E5E4396}"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374110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36E00-EA8A-4F4A-A924-06646E5E4396}"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6E9CC-AE1E-4867-BDCD-64089DC973F5}" type="slidenum">
              <a:rPr lang="en-US" smtClean="0"/>
              <a:t>‹#›</a:t>
            </a:fld>
            <a:endParaRPr lang="en-US"/>
          </a:p>
        </p:txBody>
      </p:sp>
    </p:spTree>
    <p:extLst>
      <p:ext uri="{BB962C8B-B14F-4D97-AF65-F5344CB8AC3E}">
        <p14:creationId xmlns:p14="http://schemas.microsoft.com/office/powerpoint/2010/main" val="421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36E00-EA8A-4F4A-A924-06646E5E4396}" type="datetimeFigureOut">
              <a:rPr lang="en-US" smtClean="0"/>
              <a:t>7/12/2020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6E9CC-AE1E-4867-BDCD-64089DC973F5}" type="slidenum">
              <a:rPr lang="en-US" smtClean="0"/>
              <a:t>‹#›</a:t>
            </a:fld>
            <a:endParaRPr lang="en-US"/>
          </a:p>
        </p:txBody>
      </p:sp>
    </p:spTree>
    <p:extLst>
      <p:ext uri="{BB962C8B-B14F-4D97-AF65-F5344CB8AC3E}">
        <p14:creationId xmlns:p14="http://schemas.microsoft.com/office/powerpoint/2010/main" val="208919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 and Health </a:t>
            </a:r>
            <a:endParaRPr lang="en-US" dirty="0"/>
          </a:p>
        </p:txBody>
      </p:sp>
      <p:sp>
        <p:nvSpPr>
          <p:cNvPr id="3" name="Content Placeholder 2"/>
          <p:cNvSpPr>
            <a:spLocks noGrp="1"/>
          </p:cNvSpPr>
          <p:nvPr>
            <p:ph idx="1"/>
          </p:nvPr>
        </p:nvSpPr>
        <p:spPr/>
        <p:txBody>
          <a:bodyPr/>
          <a:lstStyle/>
          <a:p>
            <a:pPr marL="0" indent="0" algn="just">
              <a:buNone/>
            </a:pPr>
            <a:endParaRPr lang="en-IN" dirty="0" smtClean="0"/>
          </a:p>
          <a:p>
            <a:pPr marL="0" indent="0" algn="just">
              <a:buNone/>
            </a:pPr>
            <a:endParaRPr lang="en-IN" dirty="0"/>
          </a:p>
          <a:p>
            <a:pPr marL="0" indent="0" algn="just">
              <a:buNone/>
            </a:pPr>
            <a:endParaRPr lang="en-IN" dirty="0" smtClean="0"/>
          </a:p>
          <a:p>
            <a:pPr marL="0" indent="0" algn="just">
              <a:buNone/>
            </a:pPr>
            <a:r>
              <a:rPr lang="en-IN" dirty="0"/>
              <a:t>	</a:t>
            </a:r>
            <a:r>
              <a:rPr lang="en-IN" dirty="0" smtClean="0"/>
              <a:t>				DR BIPIN KUMAR</a:t>
            </a:r>
          </a:p>
          <a:p>
            <a:pPr marL="0" indent="0" algn="just">
              <a:buNone/>
            </a:pPr>
            <a:r>
              <a:rPr lang="en-IN" dirty="0" smtClean="0"/>
              <a:t>				ASSISTANT PROFESSOR</a:t>
            </a:r>
          </a:p>
          <a:p>
            <a:pPr marL="0" indent="0" algn="just">
              <a:buNone/>
            </a:pPr>
            <a:r>
              <a:rPr lang="en-IN" dirty="0" smtClean="0"/>
              <a:t>		DEPTT.OF COMMUNITY MEDICINE</a:t>
            </a:r>
          </a:p>
          <a:p>
            <a:pPr marL="0" indent="0" algn="just">
              <a:buNone/>
            </a:pPr>
            <a:r>
              <a:rPr lang="en-IN" dirty="0" smtClean="0"/>
              <a:t>				SKMCH,MUZAFFARPUR</a:t>
            </a:r>
            <a:endParaRPr lang="en-US" dirty="0" smtClean="0"/>
          </a:p>
          <a:p>
            <a:endParaRPr lang="en-US" dirty="0" smtClean="0"/>
          </a:p>
          <a:p>
            <a:endParaRPr lang="en-US" dirty="0"/>
          </a:p>
        </p:txBody>
      </p:sp>
    </p:spTree>
    <p:extLst>
      <p:ext uri="{BB962C8B-B14F-4D97-AF65-F5344CB8AC3E}">
        <p14:creationId xmlns:p14="http://schemas.microsoft.com/office/powerpoint/2010/main" val="2063088769"/>
      </p:ext>
    </p:extLst>
  </p:cSld>
  <p:clrMapOvr>
    <a:masterClrMapping/>
  </p:clrMapOvr>
  <mc:AlternateContent xmlns:mc="http://schemas.openxmlformats.org/markup-compatibility/2006" xmlns:p14="http://schemas.microsoft.com/office/powerpoint/2010/main">
    <mc:Choice Requires="p14">
      <p:transition spd="slow" p14:dur="2000" advTm="12723"/>
    </mc:Choice>
    <mc:Fallback xmlns="">
      <p:transition spd="slow" advTm="1272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Consumption unit coefficient (CUC)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772342"/>
              </p:ext>
            </p:extLst>
          </p:nvPr>
        </p:nvGraphicFramePr>
        <p:xfrm>
          <a:off x="457200" y="1600200"/>
          <a:ext cx="8229600" cy="2595880"/>
        </p:xfrm>
        <a:graphic>
          <a:graphicData uri="http://schemas.openxmlformats.org/drawingml/2006/table">
            <a:tbl>
              <a:tblPr firstRow="1" bandRow="1">
                <a:tableStyleId>{F5AB1C69-6EDB-4FF4-983F-18BD219EF322}</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en-US" dirty="0"/>
                        <a:t>Group</a:t>
                      </a:r>
                    </a:p>
                  </a:txBody>
                  <a:tcPr/>
                </a:tc>
                <a:tc>
                  <a:txBody>
                    <a:bodyPr/>
                    <a:lstStyle/>
                    <a:p>
                      <a:r>
                        <a:rPr lang="en-US" dirty="0"/>
                        <a:t>particulars</a:t>
                      </a:r>
                    </a:p>
                  </a:txBody>
                  <a:tcPr/>
                </a:tc>
                <a:tc>
                  <a:txBody>
                    <a:bodyPr/>
                    <a:lstStyle/>
                    <a:p>
                      <a:r>
                        <a:rPr lang="en-US" dirty="0"/>
                        <a:t>CUC</a:t>
                      </a:r>
                    </a:p>
                  </a:txBody>
                  <a:tcPr/>
                </a:tc>
                <a:extLst>
                  <a:ext uri="{0D108BD9-81ED-4DB2-BD59-A6C34878D82A}">
                    <a16:rowId xmlns="" xmlns:a16="http://schemas.microsoft.com/office/drawing/2014/main" val="10000"/>
                  </a:ext>
                </a:extLst>
              </a:tr>
              <a:tr h="370840">
                <a:tc>
                  <a:txBody>
                    <a:bodyPr/>
                    <a:lstStyle/>
                    <a:p>
                      <a:r>
                        <a:rPr lang="en-US" dirty="0"/>
                        <a:t>Adult male</a:t>
                      </a:r>
                    </a:p>
                  </a:txBody>
                  <a:tcPr/>
                </a:tc>
                <a:tc>
                  <a:txBody>
                    <a:bodyPr/>
                    <a:lstStyle/>
                    <a:p>
                      <a:r>
                        <a:rPr lang="en-US" dirty="0"/>
                        <a:t>Sedentary worker</a:t>
                      </a:r>
                    </a:p>
                  </a:txBody>
                  <a:tcPr/>
                </a:tc>
                <a:tc>
                  <a:txBody>
                    <a:bodyPr/>
                    <a:lstStyle/>
                    <a:p>
                      <a:r>
                        <a:rPr lang="en-US" dirty="0"/>
                        <a:t>1.0</a:t>
                      </a:r>
                    </a:p>
                  </a:txBody>
                  <a:tcPr/>
                </a:tc>
                <a:extLst>
                  <a:ext uri="{0D108BD9-81ED-4DB2-BD59-A6C34878D82A}">
                    <a16:rowId xmlns="" xmlns:a16="http://schemas.microsoft.com/office/drawing/2014/main" val="10001"/>
                  </a:ext>
                </a:extLst>
              </a:tr>
              <a:tr h="370840">
                <a:tc>
                  <a:txBody>
                    <a:bodyPr/>
                    <a:lstStyle/>
                    <a:p>
                      <a:endParaRPr lang="en-US" dirty="0"/>
                    </a:p>
                  </a:txBody>
                  <a:tcPr/>
                </a:tc>
                <a:tc>
                  <a:txBody>
                    <a:bodyPr/>
                    <a:lstStyle/>
                    <a:p>
                      <a:r>
                        <a:rPr lang="en-US" dirty="0"/>
                        <a:t>Moderate worker</a:t>
                      </a:r>
                    </a:p>
                  </a:txBody>
                  <a:tcPr/>
                </a:tc>
                <a:tc>
                  <a:txBody>
                    <a:bodyPr/>
                    <a:lstStyle/>
                    <a:p>
                      <a:r>
                        <a:rPr lang="en-US" dirty="0"/>
                        <a:t>1.2</a:t>
                      </a:r>
                    </a:p>
                  </a:txBody>
                  <a:tcPr/>
                </a:tc>
                <a:extLst>
                  <a:ext uri="{0D108BD9-81ED-4DB2-BD59-A6C34878D82A}">
                    <a16:rowId xmlns="" xmlns:a16="http://schemas.microsoft.com/office/drawing/2014/main" val="10002"/>
                  </a:ext>
                </a:extLst>
              </a:tr>
              <a:tr h="370840">
                <a:tc>
                  <a:txBody>
                    <a:bodyPr/>
                    <a:lstStyle/>
                    <a:p>
                      <a:endParaRPr lang="en-US"/>
                    </a:p>
                  </a:txBody>
                  <a:tcPr/>
                </a:tc>
                <a:tc>
                  <a:txBody>
                    <a:bodyPr/>
                    <a:lstStyle/>
                    <a:p>
                      <a:r>
                        <a:rPr lang="en-US" dirty="0"/>
                        <a:t>Heavy worker</a:t>
                      </a:r>
                    </a:p>
                  </a:txBody>
                  <a:tcPr/>
                </a:tc>
                <a:tc>
                  <a:txBody>
                    <a:bodyPr/>
                    <a:lstStyle/>
                    <a:p>
                      <a:r>
                        <a:rPr lang="en-US" dirty="0"/>
                        <a:t>1.6</a:t>
                      </a:r>
                    </a:p>
                  </a:txBody>
                  <a:tcPr/>
                </a:tc>
                <a:extLst>
                  <a:ext uri="{0D108BD9-81ED-4DB2-BD59-A6C34878D82A}">
                    <a16:rowId xmlns="" xmlns:a16="http://schemas.microsoft.com/office/drawing/2014/main" val="10003"/>
                  </a:ext>
                </a:extLst>
              </a:tr>
              <a:tr h="370840">
                <a:tc>
                  <a:txBody>
                    <a:bodyPr/>
                    <a:lstStyle/>
                    <a:p>
                      <a:r>
                        <a:rPr lang="en-US" dirty="0"/>
                        <a:t>Adult female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Sedentary worker</a:t>
                      </a:r>
                    </a:p>
                  </a:txBody>
                  <a:tcPr/>
                </a:tc>
                <a:tc>
                  <a:txBody>
                    <a:bodyPr/>
                    <a:lstStyle/>
                    <a:p>
                      <a:r>
                        <a:rPr lang="en-US" dirty="0"/>
                        <a:t>0.8</a:t>
                      </a:r>
                    </a:p>
                  </a:txBody>
                  <a:tcPr/>
                </a:tc>
                <a:extLst>
                  <a:ext uri="{0D108BD9-81ED-4DB2-BD59-A6C34878D82A}">
                    <a16:rowId xmlns="" xmlns:a16="http://schemas.microsoft.com/office/drawing/2014/main" val="10004"/>
                  </a:ext>
                </a:extLst>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Moderate worker</a:t>
                      </a:r>
                    </a:p>
                  </a:txBody>
                  <a:tcPr/>
                </a:tc>
                <a:tc>
                  <a:txBody>
                    <a:bodyPr/>
                    <a:lstStyle/>
                    <a:p>
                      <a:r>
                        <a:rPr lang="en-US" dirty="0"/>
                        <a:t>0.9</a:t>
                      </a:r>
                    </a:p>
                  </a:txBody>
                  <a:tcPr/>
                </a:tc>
                <a:extLst>
                  <a:ext uri="{0D108BD9-81ED-4DB2-BD59-A6C34878D82A}">
                    <a16:rowId xmlns="" xmlns:a16="http://schemas.microsoft.com/office/drawing/2014/main" val="10005"/>
                  </a:ext>
                </a:extLst>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Heavy worker</a:t>
                      </a:r>
                    </a:p>
                  </a:txBody>
                  <a:tcPr/>
                </a:tc>
                <a:tc>
                  <a:txBody>
                    <a:bodyPr/>
                    <a:lstStyle/>
                    <a:p>
                      <a:r>
                        <a:rPr lang="en-US" dirty="0"/>
                        <a:t>1.2</a:t>
                      </a: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259368351"/>
      </p:ext>
    </p:extLst>
  </p:cSld>
  <p:clrMapOvr>
    <a:masterClrMapping/>
  </p:clrMapOvr>
  <mc:AlternateContent xmlns:mc="http://schemas.openxmlformats.org/markup-compatibility/2006" xmlns:p14="http://schemas.microsoft.com/office/powerpoint/2010/main">
    <mc:Choice Requires="p14">
      <p:transition spd="slow" p14:dur="2000" advTm="54238"/>
    </mc:Choice>
    <mc:Fallback xmlns="">
      <p:transition spd="slow" advTm="5423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flj\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129934"/>
      </p:ext>
    </p:extLst>
  </p:cSld>
  <p:clrMapOvr>
    <a:masterClrMapping/>
  </p:clrMapOvr>
  <mc:AlternateContent xmlns:mc="http://schemas.openxmlformats.org/markup-compatibility/2006" xmlns:p14="http://schemas.microsoft.com/office/powerpoint/2010/main">
    <mc:Choice Requires="p14">
      <p:transition spd="slow" p14:dur="2000" advTm="10275"/>
    </mc:Choice>
    <mc:Fallback xmlns="">
      <p:transition spd="slow" advTm="1027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INTODUCTION</a:t>
            </a:r>
            <a:endParaRPr lang="en-US" dirty="0"/>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smtClean="0"/>
              <a:t>Nutrition may be defined as the science of food and its relationship to health</a:t>
            </a:r>
          </a:p>
          <a:p>
            <a:r>
              <a:rPr lang="en-US" dirty="0" smtClean="0"/>
              <a:t>The word Nutrient or "food factor" is used for specific dietary constituents such as proteins, vitamins and minerals.</a:t>
            </a:r>
          </a:p>
          <a:p>
            <a:r>
              <a:rPr lang="en-US" dirty="0" smtClean="0"/>
              <a:t> Dietetics is the practical application of the principles of nutrition; it includes the planning of meals for the well and the sick. Good nutrition means maintaining a nutritional status that enables us to grow well and enjoy good health.</a:t>
            </a:r>
            <a:endParaRPr lang="en-US" dirty="0"/>
          </a:p>
        </p:txBody>
      </p:sp>
    </p:spTree>
    <p:extLst>
      <p:ext uri="{BB962C8B-B14F-4D97-AF65-F5344CB8AC3E}">
        <p14:creationId xmlns:p14="http://schemas.microsoft.com/office/powerpoint/2010/main" val="2802781456"/>
      </p:ext>
    </p:extLst>
  </p:cSld>
  <p:clrMapOvr>
    <a:masterClrMapping/>
  </p:clrMapOvr>
  <mc:AlternateContent xmlns:mc="http://schemas.openxmlformats.org/markup-compatibility/2006" xmlns:p14="http://schemas.microsoft.com/office/powerpoint/2010/main">
    <mc:Choice Requires="p14">
      <p:transition spd="slow" p14:dur="2000" advTm="36321"/>
    </mc:Choice>
    <mc:Fallback xmlns="">
      <p:transition spd="slow" advTm="3632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FOODS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many ways of classifying foods : </a:t>
            </a:r>
          </a:p>
          <a:p>
            <a:r>
              <a:rPr lang="en-US" dirty="0" smtClean="0"/>
              <a:t>1</a:t>
            </a:r>
            <a:r>
              <a:rPr lang="en-US" dirty="0" smtClean="0">
                <a:solidFill>
                  <a:srgbClr val="FF0000"/>
                </a:solidFill>
              </a:rPr>
              <a:t>. Classification by origin </a:t>
            </a:r>
            <a:r>
              <a:rPr lang="en-US" dirty="0" smtClean="0"/>
              <a:t>:      (1) Foods of animal origin                                              				(2) Foods of vegetable origin. </a:t>
            </a:r>
          </a:p>
          <a:p>
            <a:r>
              <a:rPr lang="en-US" dirty="0" smtClean="0"/>
              <a:t>2. </a:t>
            </a:r>
            <a:r>
              <a:rPr lang="en-US" dirty="0" smtClean="0">
                <a:solidFill>
                  <a:srgbClr val="FF0000"/>
                </a:solidFill>
              </a:rPr>
              <a:t>Classification by chemical composition </a:t>
            </a:r>
            <a:r>
              <a:rPr lang="en-US" dirty="0" smtClean="0"/>
              <a:t>:   (1) Proteins (2) Fats			(3) Carbohydrates( 4) Vitamins (5) Minerals.</a:t>
            </a:r>
          </a:p>
          <a:p>
            <a:r>
              <a:rPr lang="en-US" dirty="0" smtClean="0"/>
              <a:t> 3. </a:t>
            </a:r>
            <a:r>
              <a:rPr lang="en-US" dirty="0" smtClean="0">
                <a:solidFill>
                  <a:srgbClr val="FF0000"/>
                </a:solidFill>
              </a:rPr>
              <a:t>Classification by predominant function </a:t>
            </a:r>
            <a:r>
              <a:rPr lang="en-US" dirty="0" smtClean="0"/>
              <a:t>: 1) Body-building foods, e.g., milk, meat, poultry, fish, eggs, pulses, nuts, and oil seeds etc. (2) Energy-giving foods, e.g., cereals, sugars, roots and tubers, fats and oils. 							       (3) Protective foods, e.g., vegetables, fruits, milk. </a:t>
            </a:r>
          </a:p>
          <a:p>
            <a:r>
              <a:rPr lang="en-US" dirty="0" smtClean="0"/>
              <a:t>4. </a:t>
            </a:r>
            <a:r>
              <a:rPr lang="en-US" dirty="0" smtClean="0">
                <a:solidFill>
                  <a:srgbClr val="FF0000"/>
                </a:solidFill>
              </a:rPr>
              <a:t>Classification by nutritive </a:t>
            </a:r>
            <a:r>
              <a:rPr lang="en-US" dirty="0" err="1" smtClean="0">
                <a:solidFill>
                  <a:srgbClr val="FF0000"/>
                </a:solidFill>
              </a:rPr>
              <a:t>ualue</a:t>
            </a:r>
            <a:r>
              <a:rPr lang="en-US" dirty="0" smtClean="0"/>
              <a:t>: (1) Cereals and millets (2) Pulses (legumes) (3) Vegetables (4) Nuts and oilseeds (5) Fruits (6) Animal foods (7) Fats and oils (8) Sugar and </a:t>
            </a:r>
            <a:r>
              <a:rPr lang="en-US" dirty="0" err="1" smtClean="0"/>
              <a:t>jaggery</a:t>
            </a:r>
            <a:r>
              <a:rPr lang="en-US" dirty="0" smtClean="0"/>
              <a:t> (9) Condiments and spices (10) Miscellaneous foods. </a:t>
            </a:r>
            <a:endParaRPr lang="en-US" dirty="0"/>
          </a:p>
        </p:txBody>
      </p:sp>
    </p:spTree>
    <p:extLst>
      <p:ext uri="{BB962C8B-B14F-4D97-AF65-F5344CB8AC3E}">
        <p14:creationId xmlns:p14="http://schemas.microsoft.com/office/powerpoint/2010/main" val="3068465306"/>
      </p:ext>
    </p:extLst>
  </p:cSld>
  <p:clrMapOvr>
    <a:masterClrMapping/>
  </p:clrMapOvr>
  <mc:AlternateContent xmlns:mc="http://schemas.openxmlformats.org/markup-compatibility/2006" xmlns:p14="http://schemas.microsoft.com/office/powerpoint/2010/main">
    <mc:Choice Requires="p14">
      <p:transition spd="slow" p14:dur="2000" advTm="74650"/>
    </mc:Choice>
    <mc:Fallback xmlns="">
      <p:transition spd="slow" advTm="7465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DEFINITION OF PROXIMATE PRINCIPLES</a:t>
            </a:r>
          </a:p>
        </p:txBody>
      </p:sp>
      <p:sp>
        <p:nvSpPr>
          <p:cNvPr id="3" name="Content Placeholder 2"/>
          <p:cNvSpPr>
            <a:spLocks noGrp="1"/>
          </p:cNvSpPr>
          <p:nvPr>
            <p:ph idx="1"/>
          </p:nvPr>
        </p:nvSpPr>
        <p:spPr/>
        <p:txBody>
          <a:bodyPr/>
          <a:lstStyle/>
          <a:p>
            <a:r>
              <a:rPr lang="en-US" dirty="0"/>
              <a:t>Also k/a macronutrients or proximate principles</a:t>
            </a:r>
          </a:p>
          <a:p>
            <a:r>
              <a:rPr lang="en-US" dirty="0"/>
              <a:t>Comprise of:-</a:t>
            </a:r>
          </a:p>
          <a:p>
            <a:pPr marL="0" indent="0">
              <a:buNone/>
            </a:pPr>
            <a:r>
              <a:rPr lang="en-US" dirty="0"/>
              <a:t>      a. carbohydrates</a:t>
            </a:r>
          </a:p>
          <a:p>
            <a:pPr marL="0" indent="0">
              <a:buNone/>
            </a:pPr>
            <a:r>
              <a:rPr lang="en-US" dirty="0"/>
              <a:t>      b. proteins</a:t>
            </a:r>
          </a:p>
          <a:p>
            <a:pPr marL="0" indent="0">
              <a:buNone/>
            </a:pPr>
            <a:r>
              <a:rPr lang="en-US" dirty="0"/>
              <a:t>      c. fats</a:t>
            </a:r>
          </a:p>
        </p:txBody>
      </p:sp>
    </p:spTree>
    <p:extLst>
      <p:ext uri="{BB962C8B-B14F-4D97-AF65-F5344CB8AC3E}">
        <p14:creationId xmlns:p14="http://schemas.microsoft.com/office/powerpoint/2010/main" val="3652757056"/>
      </p:ext>
    </p:extLst>
  </p:cSld>
  <p:clrMapOvr>
    <a:masterClrMapping/>
  </p:clrMapOvr>
  <mc:AlternateContent xmlns:mc="http://schemas.openxmlformats.org/markup-compatibility/2006" xmlns:p14="http://schemas.microsoft.com/office/powerpoint/2010/main">
    <mc:Choice Requires="p14">
      <p:transition spd="slow" p14:dur="2000" advTm="12077"/>
    </mc:Choice>
    <mc:Fallback xmlns="">
      <p:transition spd="slow" advTm="1207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NUTRIENTS </a:t>
            </a: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r>
              <a:rPr lang="en-US" dirty="0" smtClean="0"/>
              <a:t>Nutrients are organic and inorganic complexes contained in food. There are about 50 different nutrients which are normally supplied through the foods we eat. Each nutrient has specific functions in the body. Most natural foods contain more than one </a:t>
            </a:r>
            <a:r>
              <a:rPr lang="en-US" dirty="0" err="1" smtClean="0"/>
              <a:t>nutrient.These</a:t>
            </a:r>
            <a:r>
              <a:rPr lang="en-US" dirty="0" smtClean="0"/>
              <a:t> may be divided into:  </a:t>
            </a:r>
          </a:p>
          <a:p>
            <a:r>
              <a:rPr lang="en-US" dirty="0" smtClean="0"/>
              <a:t>(i</a:t>
            </a:r>
            <a:r>
              <a:rPr lang="en-US" dirty="0" smtClean="0">
                <a:solidFill>
                  <a:srgbClr val="FF0000"/>
                </a:solidFill>
              </a:rPr>
              <a:t>) Macronutrients </a:t>
            </a:r>
            <a:r>
              <a:rPr lang="en-US" dirty="0" smtClean="0"/>
              <a:t>:  are proteins, fats and carbohydrates which are often called "proximate principles" because they form the main bulk of food. Proteins contribute 10 to 15 per cent, Fats contribute 15 to 30 per cent &amp; Carbohydrates contribute 50 to 80 per cent of total energy</a:t>
            </a:r>
          </a:p>
          <a:p>
            <a:r>
              <a:rPr lang="en-US" dirty="0" smtClean="0"/>
              <a:t> (ii) </a:t>
            </a:r>
            <a:r>
              <a:rPr lang="en-US" dirty="0" smtClean="0">
                <a:solidFill>
                  <a:srgbClr val="FF0000"/>
                </a:solidFill>
              </a:rPr>
              <a:t>Micronutrients</a:t>
            </a:r>
            <a:r>
              <a:rPr lang="en-US" dirty="0" smtClean="0"/>
              <a:t> : These are vitamins and minerals. They are called micronutrients because they are required in small amounts which may vary from a fraction of a milligram to </a:t>
            </a:r>
            <a:r>
              <a:rPr lang="en-US" smtClean="0"/>
              <a:t>several grams.</a:t>
            </a:r>
            <a:endParaRPr lang="en-US" dirty="0"/>
          </a:p>
        </p:txBody>
      </p:sp>
    </p:spTree>
    <p:extLst>
      <p:ext uri="{BB962C8B-B14F-4D97-AF65-F5344CB8AC3E}">
        <p14:creationId xmlns:p14="http://schemas.microsoft.com/office/powerpoint/2010/main" val="2556582141"/>
      </p:ext>
    </p:extLst>
  </p:cSld>
  <p:clrMapOvr>
    <a:masterClrMapping/>
  </p:clrMapOvr>
  <mc:AlternateContent xmlns:mc="http://schemas.openxmlformats.org/markup-compatibility/2006" xmlns:p14="http://schemas.microsoft.com/office/powerpoint/2010/main">
    <mc:Choice Requires="p14">
      <p:transition spd="slow" p14:dur="2000" advTm="58542"/>
    </mc:Choice>
    <mc:Fallback xmlns="">
      <p:transition spd="slow" advTm="5854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Proximate principle of diet</a:t>
            </a:r>
          </a:p>
        </p:txBody>
      </p:sp>
      <p:sp>
        <p:nvSpPr>
          <p:cNvPr id="3" name="Content Placeholder 2"/>
          <p:cNvSpPr>
            <a:spLocks noGrp="1"/>
          </p:cNvSpPr>
          <p:nvPr>
            <p:ph idx="1"/>
          </p:nvPr>
        </p:nvSpPr>
        <p:spPr/>
        <p:txBody>
          <a:bodyPr>
            <a:normAutofit/>
          </a:bodyPr>
          <a:lstStyle/>
          <a:p>
            <a:r>
              <a:rPr lang="en-US" sz="2800" dirty="0"/>
              <a:t>Energy yield of macronutrient (proximate principles)</a:t>
            </a:r>
          </a:p>
        </p:txBody>
      </p:sp>
      <p:graphicFrame>
        <p:nvGraphicFramePr>
          <p:cNvPr id="4" name="Table 3"/>
          <p:cNvGraphicFramePr>
            <a:graphicFrameLocks noGrp="1"/>
          </p:cNvGraphicFramePr>
          <p:nvPr>
            <p:extLst>
              <p:ext uri="{D42A27DB-BD31-4B8C-83A1-F6EECF244321}">
                <p14:modId xmlns:p14="http://schemas.microsoft.com/office/powerpoint/2010/main" val="2369127147"/>
              </p:ext>
            </p:extLst>
          </p:nvPr>
        </p:nvGraphicFramePr>
        <p:xfrm>
          <a:off x="1295400" y="2667000"/>
          <a:ext cx="6324600" cy="1905000"/>
        </p:xfrm>
        <a:graphic>
          <a:graphicData uri="http://schemas.openxmlformats.org/drawingml/2006/table">
            <a:tbl>
              <a:tblPr firstRow="1" bandRow="1">
                <a:tableStyleId>{5C22544A-7EE6-4342-B048-85BDC9FD1C3A}</a:tableStyleId>
              </a:tblPr>
              <a:tblGrid>
                <a:gridCol w="3162300">
                  <a:extLst>
                    <a:ext uri="{9D8B030D-6E8A-4147-A177-3AD203B41FA5}">
                      <a16:colId xmlns="" xmlns:a16="http://schemas.microsoft.com/office/drawing/2014/main" val="20000"/>
                    </a:ext>
                  </a:extLst>
                </a:gridCol>
                <a:gridCol w="3162300">
                  <a:extLst>
                    <a:ext uri="{9D8B030D-6E8A-4147-A177-3AD203B41FA5}">
                      <a16:colId xmlns="" xmlns:a16="http://schemas.microsoft.com/office/drawing/2014/main" val="20001"/>
                    </a:ext>
                  </a:extLst>
                </a:gridCol>
              </a:tblGrid>
              <a:tr h="476250">
                <a:tc>
                  <a:txBody>
                    <a:bodyPr/>
                    <a:lstStyle/>
                    <a:p>
                      <a:r>
                        <a:rPr lang="en-US" dirty="0"/>
                        <a:t>nutrient</a:t>
                      </a:r>
                    </a:p>
                  </a:txBody>
                  <a:tcPr/>
                </a:tc>
                <a:tc>
                  <a:txBody>
                    <a:bodyPr/>
                    <a:lstStyle/>
                    <a:p>
                      <a:r>
                        <a:rPr lang="en-US" dirty="0"/>
                        <a:t>Energy yield (Kcal per gram)</a:t>
                      </a:r>
                    </a:p>
                  </a:txBody>
                  <a:tcPr/>
                </a:tc>
                <a:extLst>
                  <a:ext uri="{0D108BD9-81ED-4DB2-BD59-A6C34878D82A}">
                    <a16:rowId xmlns="" xmlns:a16="http://schemas.microsoft.com/office/drawing/2014/main" val="10000"/>
                  </a:ext>
                </a:extLst>
              </a:tr>
              <a:tr h="476250">
                <a:tc>
                  <a:txBody>
                    <a:bodyPr/>
                    <a:lstStyle/>
                    <a:p>
                      <a:r>
                        <a:rPr lang="en-US" dirty="0"/>
                        <a:t>carbohydrates</a:t>
                      </a:r>
                    </a:p>
                  </a:txBody>
                  <a:tcPr/>
                </a:tc>
                <a:tc>
                  <a:txBody>
                    <a:bodyPr/>
                    <a:lstStyle/>
                    <a:p>
                      <a:r>
                        <a:rPr lang="en-US" dirty="0"/>
                        <a:t>4 (17KJ)</a:t>
                      </a:r>
                    </a:p>
                  </a:txBody>
                  <a:tcPr/>
                </a:tc>
                <a:extLst>
                  <a:ext uri="{0D108BD9-81ED-4DB2-BD59-A6C34878D82A}">
                    <a16:rowId xmlns="" xmlns:a16="http://schemas.microsoft.com/office/drawing/2014/main" val="10001"/>
                  </a:ext>
                </a:extLst>
              </a:tr>
              <a:tr h="476250">
                <a:tc>
                  <a:txBody>
                    <a:bodyPr/>
                    <a:lstStyle/>
                    <a:p>
                      <a:r>
                        <a:rPr lang="en-US" dirty="0"/>
                        <a:t>fats</a:t>
                      </a:r>
                    </a:p>
                  </a:txBody>
                  <a:tcPr/>
                </a:tc>
                <a:tc>
                  <a:txBody>
                    <a:bodyPr/>
                    <a:lstStyle/>
                    <a:p>
                      <a:r>
                        <a:rPr lang="en-US" dirty="0"/>
                        <a:t>9(37KJ)</a:t>
                      </a:r>
                    </a:p>
                  </a:txBody>
                  <a:tcPr/>
                </a:tc>
                <a:extLst>
                  <a:ext uri="{0D108BD9-81ED-4DB2-BD59-A6C34878D82A}">
                    <a16:rowId xmlns="" xmlns:a16="http://schemas.microsoft.com/office/drawing/2014/main" val="10002"/>
                  </a:ext>
                </a:extLst>
              </a:tr>
              <a:tr h="476250">
                <a:tc>
                  <a:txBody>
                    <a:bodyPr/>
                    <a:lstStyle/>
                    <a:p>
                      <a:r>
                        <a:rPr lang="en-US" dirty="0"/>
                        <a:t>proteins</a:t>
                      </a:r>
                    </a:p>
                  </a:txBody>
                  <a:tcPr/>
                </a:tc>
                <a:tc>
                  <a:txBody>
                    <a:bodyPr/>
                    <a:lstStyle/>
                    <a:p>
                      <a:r>
                        <a:rPr lang="en-US" dirty="0"/>
                        <a:t>4 (17 KJ)</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465481328"/>
      </p:ext>
    </p:extLst>
  </p:cSld>
  <p:clrMapOvr>
    <a:masterClrMapping/>
  </p:clrMapOvr>
  <mc:AlternateContent xmlns:mc="http://schemas.openxmlformats.org/markup-compatibility/2006" xmlns:p14="http://schemas.microsoft.com/office/powerpoint/2010/main">
    <mc:Choice Requires="p14">
      <p:transition spd="slow" p14:dur="2000" advTm="17988"/>
    </mc:Choice>
    <mc:Fallback xmlns="">
      <p:transition spd="slow" advTm="1798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diet</a:t>
            </a:r>
          </a:p>
        </p:txBody>
      </p:sp>
      <p:sp>
        <p:nvSpPr>
          <p:cNvPr id="3" name="Content Placeholder 2"/>
          <p:cNvSpPr>
            <a:spLocks noGrp="1"/>
          </p:cNvSpPr>
          <p:nvPr>
            <p:ph idx="1"/>
          </p:nvPr>
        </p:nvSpPr>
        <p:spPr/>
        <p:txBody>
          <a:bodyPr/>
          <a:lstStyle/>
          <a:p>
            <a:r>
              <a:rPr lang="en-US" dirty="0"/>
              <a:t>Total  daily energy intake by different macronutrients in balance diet:-</a:t>
            </a:r>
          </a:p>
          <a:p>
            <a:pPr marL="0" indent="0">
              <a:buNone/>
            </a:pPr>
            <a:r>
              <a:rPr lang="en-US" dirty="0"/>
              <a:t>       a. proteins -10-15%</a:t>
            </a:r>
          </a:p>
          <a:p>
            <a:pPr marL="0" indent="0">
              <a:buNone/>
            </a:pPr>
            <a:r>
              <a:rPr lang="en-US" dirty="0"/>
              <a:t>       b. Fats-15-30%</a:t>
            </a:r>
          </a:p>
          <a:p>
            <a:pPr marL="0" indent="0">
              <a:buNone/>
            </a:pPr>
            <a:r>
              <a:rPr lang="en-US" dirty="0"/>
              <a:t>        c. </a:t>
            </a:r>
            <a:r>
              <a:rPr lang="en-US" dirty="0" smtClean="0"/>
              <a:t>Carbohydrates-50-80</a:t>
            </a:r>
            <a:r>
              <a:rPr lang="en-US" dirty="0"/>
              <a:t>% of energy</a:t>
            </a:r>
          </a:p>
        </p:txBody>
      </p:sp>
    </p:spTree>
    <p:extLst>
      <p:ext uri="{BB962C8B-B14F-4D97-AF65-F5344CB8AC3E}">
        <p14:creationId xmlns:p14="http://schemas.microsoft.com/office/powerpoint/2010/main" val="3980610920"/>
      </p:ext>
    </p:extLst>
  </p:cSld>
  <p:clrMapOvr>
    <a:masterClrMapping/>
  </p:clrMapOvr>
  <mc:AlternateContent xmlns:mc="http://schemas.openxmlformats.org/markup-compatibility/2006" xmlns:p14="http://schemas.microsoft.com/office/powerpoint/2010/main">
    <mc:Choice Requires="p14">
      <p:transition spd="slow" p14:dur="2000" advTm="19866"/>
    </mc:Choice>
    <mc:Fallback xmlns="">
      <p:transition spd="slow" advTm="1986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daily energy &amp; protein intake (as per 2011 guideline)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4176439"/>
              </p:ext>
            </p:extLst>
          </p:nvPr>
        </p:nvGraphicFramePr>
        <p:xfrm>
          <a:off x="457200" y="1600200"/>
          <a:ext cx="8229600" cy="4988560"/>
        </p:xfrm>
        <a:graphic>
          <a:graphicData uri="http://schemas.openxmlformats.org/drawingml/2006/table">
            <a:tbl>
              <a:tblPr firstRow="1" bandRow="1">
                <a:tableStyleId>{F5AB1C69-6EDB-4FF4-983F-18BD219EF322}</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US" dirty="0"/>
                        <a:t>group</a:t>
                      </a:r>
                    </a:p>
                  </a:txBody>
                  <a:tcPr/>
                </a:tc>
                <a:tc>
                  <a:txBody>
                    <a:bodyPr/>
                    <a:lstStyle/>
                    <a:p>
                      <a:r>
                        <a:rPr lang="en-US" dirty="0"/>
                        <a:t>particulars</a:t>
                      </a:r>
                    </a:p>
                  </a:txBody>
                  <a:tcPr/>
                </a:tc>
                <a:tc>
                  <a:txBody>
                    <a:bodyPr/>
                    <a:lstStyle/>
                    <a:p>
                      <a:r>
                        <a:rPr lang="en-US" dirty="0"/>
                        <a:t>Energy (kcal/day)</a:t>
                      </a:r>
                    </a:p>
                  </a:txBody>
                  <a:tcPr/>
                </a:tc>
                <a:tc>
                  <a:txBody>
                    <a:bodyPr/>
                    <a:lstStyle/>
                    <a:p>
                      <a:r>
                        <a:rPr lang="en-US" dirty="0"/>
                        <a:t>Proteins (g/day)</a:t>
                      </a:r>
                    </a:p>
                  </a:txBody>
                  <a:tcPr/>
                </a:tc>
                <a:extLst>
                  <a:ext uri="{0D108BD9-81ED-4DB2-BD59-A6C34878D82A}">
                    <a16:rowId xmlns="" xmlns:a16="http://schemas.microsoft.com/office/drawing/2014/main" val="10000"/>
                  </a:ext>
                </a:extLst>
              </a:tr>
              <a:tr h="370840">
                <a:tc>
                  <a:txBody>
                    <a:bodyPr/>
                    <a:lstStyle/>
                    <a:p>
                      <a:r>
                        <a:rPr lang="en-US" dirty="0"/>
                        <a:t>Adult male</a:t>
                      </a:r>
                    </a:p>
                  </a:txBody>
                  <a:tcPr/>
                </a:tc>
                <a:tc>
                  <a:txBody>
                    <a:bodyPr/>
                    <a:lstStyle/>
                    <a:p>
                      <a:r>
                        <a:rPr lang="en-US" dirty="0"/>
                        <a:t>Sedentary worker</a:t>
                      </a:r>
                    </a:p>
                  </a:txBody>
                  <a:tcPr/>
                </a:tc>
                <a:tc>
                  <a:txBody>
                    <a:bodyPr/>
                    <a:lstStyle/>
                    <a:p>
                      <a:r>
                        <a:rPr lang="en-US" dirty="0"/>
                        <a:t>2320</a:t>
                      </a:r>
                    </a:p>
                  </a:txBody>
                  <a:tcPr/>
                </a:tc>
                <a:tc>
                  <a:txBody>
                    <a:bodyPr/>
                    <a:lstStyle/>
                    <a:p>
                      <a:r>
                        <a:rPr lang="en-US" dirty="0"/>
                        <a:t>60</a:t>
                      </a:r>
                    </a:p>
                  </a:txBody>
                  <a:tcPr/>
                </a:tc>
                <a:extLst>
                  <a:ext uri="{0D108BD9-81ED-4DB2-BD59-A6C34878D82A}">
                    <a16:rowId xmlns="" xmlns:a16="http://schemas.microsoft.com/office/drawing/2014/main" val="10001"/>
                  </a:ext>
                </a:extLst>
              </a:tr>
              <a:tr h="370840">
                <a:tc>
                  <a:txBody>
                    <a:bodyPr/>
                    <a:lstStyle/>
                    <a:p>
                      <a:endParaRPr lang="en-US"/>
                    </a:p>
                  </a:txBody>
                  <a:tcPr/>
                </a:tc>
                <a:tc>
                  <a:txBody>
                    <a:bodyPr/>
                    <a:lstStyle/>
                    <a:p>
                      <a:r>
                        <a:rPr lang="en-US" dirty="0"/>
                        <a:t>Moderate worker</a:t>
                      </a:r>
                    </a:p>
                  </a:txBody>
                  <a:tcPr/>
                </a:tc>
                <a:tc>
                  <a:txBody>
                    <a:bodyPr/>
                    <a:lstStyle/>
                    <a:p>
                      <a:r>
                        <a:rPr lang="en-US" dirty="0"/>
                        <a:t>2730</a:t>
                      </a:r>
                    </a:p>
                  </a:txBody>
                  <a:tcPr/>
                </a:tc>
                <a:tc>
                  <a:txBody>
                    <a:bodyPr/>
                    <a:lstStyle/>
                    <a:p>
                      <a:r>
                        <a:rPr lang="en-US" dirty="0"/>
                        <a:t>60</a:t>
                      </a:r>
                    </a:p>
                  </a:txBody>
                  <a:tcPr/>
                </a:tc>
                <a:extLst>
                  <a:ext uri="{0D108BD9-81ED-4DB2-BD59-A6C34878D82A}">
                    <a16:rowId xmlns="" xmlns:a16="http://schemas.microsoft.com/office/drawing/2014/main" val="10002"/>
                  </a:ext>
                </a:extLst>
              </a:tr>
              <a:tr h="370840">
                <a:tc>
                  <a:txBody>
                    <a:bodyPr/>
                    <a:lstStyle/>
                    <a:p>
                      <a:endParaRPr lang="en-US"/>
                    </a:p>
                  </a:txBody>
                  <a:tcPr/>
                </a:tc>
                <a:tc>
                  <a:txBody>
                    <a:bodyPr/>
                    <a:lstStyle/>
                    <a:p>
                      <a:r>
                        <a:rPr lang="en-US" dirty="0"/>
                        <a:t>Heavy worker</a:t>
                      </a:r>
                    </a:p>
                  </a:txBody>
                  <a:tcPr/>
                </a:tc>
                <a:tc>
                  <a:txBody>
                    <a:bodyPr/>
                    <a:lstStyle/>
                    <a:p>
                      <a:r>
                        <a:rPr lang="en-US" dirty="0"/>
                        <a:t>3490</a:t>
                      </a:r>
                    </a:p>
                  </a:txBody>
                  <a:tcPr/>
                </a:tc>
                <a:tc>
                  <a:txBody>
                    <a:bodyPr/>
                    <a:lstStyle/>
                    <a:p>
                      <a:r>
                        <a:rPr lang="en-US" dirty="0"/>
                        <a:t>60</a:t>
                      </a:r>
                    </a:p>
                  </a:txBody>
                  <a:tcPr/>
                </a:tc>
                <a:extLst>
                  <a:ext uri="{0D108BD9-81ED-4DB2-BD59-A6C34878D82A}">
                    <a16:rowId xmlns="" xmlns:a16="http://schemas.microsoft.com/office/drawing/2014/main" val="10003"/>
                  </a:ext>
                </a:extLst>
              </a:tr>
              <a:tr h="370840">
                <a:tc>
                  <a:txBody>
                    <a:bodyPr/>
                    <a:lstStyle/>
                    <a:p>
                      <a:r>
                        <a:rPr lang="en-US" dirty="0"/>
                        <a:t>Adult female</a:t>
                      </a:r>
                    </a:p>
                  </a:txBody>
                  <a:tcPr/>
                </a:tc>
                <a:tc>
                  <a:txBody>
                    <a:bodyPr/>
                    <a:lstStyle/>
                    <a:p>
                      <a:r>
                        <a:rPr lang="en-US" dirty="0"/>
                        <a:t>Sedentary worker</a:t>
                      </a:r>
                    </a:p>
                  </a:txBody>
                  <a:tcPr/>
                </a:tc>
                <a:tc>
                  <a:txBody>
                    <a:bodyPr/>
                    <a:lstStyle/>
                    <a:p>
                      <a:r>
                        <a:rPr lang="en-US" dirty="0"/>
                        <a:t>1900</a:t>
                      </a:r>
                    </a:p>
                  </a:txBody>
                  <a:tcPr/>
                </a:tc>
                <a:tc>
                  <a:txBody>
                    <a:bodyPr/>
                    <a:lstStyle/>
                    <a:p>
                      <a:r>
                        <a:rPr lang="en-US" dirty="0"/>
                        <a:t>55</a:t>
                      </a:r>
                    </a:p>
                  </a:txBody>
                  <a:tcPr/>
                </a:tc>
                <a:extLst>
                  <a:ext uri="{0D108BD9-81ED-4DB2-BD59-A6C34878D82A}">
                    <a16:rowId xmlns="" xmlns:a16="http://schemas.microsoft.com/office/drawing/2014/main" val="10004"/>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Moderate worker</a:t>
                      </a:r>
                    </a:p>
                    <a:p>
                      <a:endParaRPr lang="en-US" dirty="0"/>
                    </a:p>
                  </a:txBody>
                  <a:tcPr/>
                </a:tc>
                <a:tc>
                  <a:txBody>
                    <a:bodyPr/>
                    <a:lstStyle/>
                    <a:p>
                      <a:r>
                        <a:rPr lang="en-US" dirty="0"/>
                        <a:t>2230</a:t>
                      </a:r>
                    </a:p>
                  </a:txBody>
                  <a:tcPr/>
                </a:tc>
                <a:tc>
                  <a:txBody>
                    <a:bodyPr/>
                    <a:lstStyle/>
                    <a:p>
                      <a:r>
                        <a:rPr lang="en-US" dirty="0"/>
                        <a:t>55</a:t>
                      </a:r>
                    </a:p>
                  </a:txBody>
                  <a:tcPr/>
                </a:tc>
                <a:extLst>
                  <a:ext uri="{0D108BD9-81ED-4DB2-BD59-A6C34878D82A}">
                    <a16:rowId xmlns="" xmlns:a16="http://schemas.microsoft.com/office/drawing/2014/main" val="10005"/>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Heavy worker</a:t>
                      </a:r>
                    </a:p>
                    <a:p>
                      <a:endParaRPr lang="en-US" dirty="0"/>
                    </a:p>
                  </a:txBody>
                  <a:tcPr/>
                </a:tc>
                <a:tc>
                  <a:txBody>
                    <a:bodyPr/>
                    <a:lstStyle/>
                    <a:p>
                      <a:r>
                        <a:rPr lang="en-US" dirty="0"/>
                        <a:t>2850</a:t>
                      </a:r>
                    </a:p>
                  </a:txBody>
                  <a:tcPr/>
                </a:tc>
                <a:tc>
                  <a:txBody>
                    <a:bodyPr/>
                    <a:lstStyle/>
                    <a:p>
                      <a:r>
                        <a:rPr lang="en-US" dirty="0"/>
                        <a:t>55</a:t>
                      </a:r>
                    </a:p>
                  </a:txBody>
                  <a:tcPr/>
                </a:tc>
                <a:extLst>
                  <a:ext uri="{0D108BD9-81ED-4DB2-BD59-A6C34878D82A}">
                    <a16:rowId xmlns="" xmlns:a16="http://schemas.microsoft.com/office/drawing/2014/main" val="10006"/>
                  </a:ext>
                </a:extLst>
              </a:tr>
              <a:tr h="370840">
                <a:tc>
                  <a:txBody>
                    <a:bodyPr/>
                    <a:lstStyle/>
                    <a:p>
                      <a:endParaRPr lang="en-US"/>
                    </a:p>
                  </a:txBody>
                  <a:tcPr/>
                </a:tc>
                <a:tc>
                  <a:txBody>
                    <a:bodyPr/>
                    <a:lstStyle/>
                    <a:p>
                      <a:r>
                        <a:rPr lang="en-US" dirty="0"/>
                        <a:t>pregnancy</a:t>
                      </a:r>
                    </a:p>
                  </a:txBody>
                  <a:tcPr/>
                </a:tc>
                <a:tc>
                  <a:txBody>
                    <a:bodyPr/>
                    <a:lstStyle/>
                    <a:p>
                      <a:r>
                        <a:rPr lang="en-US" dirty="0"/>
                        <a:t>+350</a:t>
                      </a:r>
                    </a:p>
                  </a:txBody>
                  <a:tcPr/>
                </a:tc>
                <a:tc>
                  <a:txBody>
                    <a:bodyPr/>
                    <a:lstStyle/>
                    <a:p>
                      <a:r>
                        <a:rPr lang="en-US" dirty="0"/>
                        <a:t>+23</a:t>
                      </a:r>
                    </a:p>
                  </a:txBody>
                  <a:tcPr/>
                </a:tc>
                <a:extLst>
                  <a:ext uri="{0D108BD9-81ED-4DB2-BD59-A6C34878D82A}">
                    <a16:rowId xmlns="" xmlns:a16="http://schemas.microsoft.com/office/drawing/2014/main" val="10007"/>
                  </a:ext>
                </a:extLst>
              </a:tr>
              <a:tr h="370840">
                <a:tc>
                  <a:txBody>
                    <a:bodyPr/>
                    <a:lstStyle/>
                    <a:p>
                      <a:endParaRPr lang="en-US"/>
                    </a:p>
                  </a:txBody>
                  <a:tcPr/>
                </a:tc>
                <a:tc>
                  <a:txBody>
                    <a:bodyPr/>
                    <a:lstStyle/>
                    <a:p>
                      <a:r>
                        <a:rPr lang="en-US" dirty="0"/>
                        <a:t>Lactation (0-6m)</a:t>
                      </a:r>
                    </a:p>
                  </a:txBody>
                  <a:tcPr/>
                </a:tc>
                <a:tc>
                  <a:txBody>
                    <a:bodyPr/>
                    <a:lstStyle/>
                    <a:p>
                      <a:r>
                        <a:rPr lang="en-US" dirty="0"/>
                        <a:t>+600</a:t>
                      </a:r>
                    </a:p>
                  </a:txBody>
                  <a:tcPr/>
                </a:tc>
                <a:tc>
                  <a:txBody>
                    <a:bodyPr/>
                    <a:lstStyle/>
                    <a:p>
                      <a:r>
                        <a:rPr lang="en-US" dirty="0"/>
                        <a:t>+19</a:t>
                      </a:r>
                    </a:p>
                  </a:txBody>
                  <a:tcPr/>
                </a:tc>
                <a:extLst>
                  <a:ext uri="{0D108BD9-81ED-4DB2-BD59-A6C34878D82A}">
                    <a16:rowId xmlns="" xmlns:a16="http://schemas.microsoft.com/office/drawing/2014/main" val="10008"/>
                  </a:ext>
                </a:extLst>
              </a:tr>
              <a:tr h="370840">
                <a:tc>
                  <a:txBody>
                    <a:bodyPr/>
                    <a:lstStyle/>
                    <a:p>
                      <a:endParaRPr lang="en-US"/>
                    </a:p>
                  </a:txBody>
                  <a:tcPr/>
                </a:tc>
                <a:tc>
                  <a:txBody>
                    <a:bodyPr/>
                    <a:lstStyle/>
                    <a:p>
                      <a:r>
                        <a:rPr lang="en-US" dirty="0"/>
                        <a:t>Lactation(6-12m)</a:t>
                      </a:r>
                    </a:p>
                  </a:txBody>
                  <a:tcPr/>
                </a:tc>
                <a:tc>
                  <a:txBody>
                    <a:bodyPr/>
                    <a:lstStyle/>
                    <a:p>
                      <a:r>
                        <a:rPr lang="en-US" dirty="0"/>
                        <a:t>+520</a:t>
                      </a:r>
                    </a:p>
                  </a:txBody>
                  <a:tcPr/>
                </a:tc>
                <a:tc>
                  <a:txBody>
                    <a:bodyPr/>
                    <a:lstStyle/>
                    <a:p>
                      <a:r>
                        <a:rPr lang="en-US" dirty="0"/>
                        <a:t>+13</a:t>
                      </a:r>
                    </a:p>
                  </a:txBody>
                  <a:tcPr/>
                </a:tc>
                <a:extLst>
                  <a:ext uri="{0D108BD9-81ED-4DB2-BD59-A6C34878D82A}">
                    <a16:rowId xmlns="" xmlns:a16="http://schemas.microsoft.com/office/drawing/2014/main" val="10009"/>
                  </a:ext>
                </a:extLst>
              </a:tr>
              <a:tr h="370840">
                <a:tc>
                  <a:txBody>
                    <a:bodyPr/>
                    <a:lstStyle/>
                    <a:p>
                      <a:r>
                        <a:rPr lang="en-US" dirty="0"/>
                        <a:t>infants</a:t>
                      </a:r>
                    </a:p>
                  </a:txBody>
                  <a:tcPr/>
                </a:tc>
                <a:tc>
                  <a:txBody>
                    <a:bodyPr/>
                    <a:lstStyle/>
                    <a:p>
                      <a:r>
                        <a:rPr lang="en-US" dirty="0"/>
                        <a:t>0-6 months</a:t>
                      </a:r>
                    </a:p>
                  </a:txBody>
                  <a:tcPr/>
                </a:tc>
                <a:tc>
                  <a:txBody>
                    <a:bodyPr/>
                    <a:lstStyle/>
                    <a:p>
                      <a:r>
                        <a:rPr lang="en-US" dirty="0"/>
                        <a:t>92/kg</a:t>
                      </a:r>
                    </a:p>
                  </a:txBody>
                  <a:tcPr/>
                </a:tc>
                <a:tc>
                  <a:txBody>
                    <a:bodyPr/>
                    <a:lstStyle/>
                    <a:p>
                      <a:r>
                        <a:rPr lang="en-US" dirty="0"/>
                        <a:t>1.16 /kg</a:t>
                      </a:r>
                    </a:p>
                  </a:txBody>
                  <a:tcPr/>
                </a:tc>
                <a:extLst>
                  <a:ext uri="{0D108BD9-81ED-4DB2-BD59-A6C34878D82A}">
                    <a16:rowId xmlns="" xmlns:a16="http://schemas.microsoft.com/office/drawing/2014/main" val="10010"/>
                  </a:ext>
                </a:extLst>
              </a:tr>
              <a:tr h="370840">
                <a:tc>
                  <a:txBody>
                    <a:bodyPr/>
                    <a:lstStyle/>
                    <a:p>
                      <a:endParaRPr lang="en-US"/>
                    </a:p>
                  </a:txBody>
                  <a:tcPr/>
                </a:tc>
                <a:tc>
                  <a:txBody>
                    <a:bodyPr/>
                    <a:lstStyle/>
                    <a:p>
                      <a:r>
                        <a:rPr lang="en-US" dirty="0"/>
                        <a:t>6-12 months</a:t>
                      </a:r>
                    </a:p>
                  </a:txBody>
                  <a:tcPr/>
                </a:tc>
                <a:tc>
                  <a:txBody>
                    <a:bodyPr/>
                    <a:lstStyle/>
                    <a:p>
                      <a:r>
                        <a:rPr lang="en-US" dirty="0"/>
                        <a:t>80/kg</a:t>
                      </a:r>
                    </a:p>
                  </a:txBody>
                  <a:tcPr/>
                </a:tc>
                <a:tc>
                  <a:txBody>
                    <a:bodyPr/>
                    <a:lstStyle/>
                    <a:p>
                      <a:r>
                        <a:rPr lang="en-US" dirty="0"/>
                        <a:t>1.69/kg</a:t>
                      </a: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393221030"/>
      </p:ext>
    </p:extLst>
  </p:cSld>
  <p:clrMapOvr>
    <a:masterClrMapping/>
  </p:clrMapOvr>
  <mc:AlternateContent xmlns:mc="http://schemas.openxmlformats.org/markup-compatibility/2006" xmlns:p14="http://schemas.microsoft.com/office/powerpoint/2010/main">
    <mc:Choice Requires="p14">
      <p:transition spd="slow" p14:dur="2000" advTm="202083"/>
    </mc:Choice>
    <mc:Fallback xmlns="">
      <p:transition spd="slow" advTm="20208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Consumption units</a:t>
            </a:r>
          </a:p>
        </p:txBody>
      </p:sp>
      <p:sp>
        <p:nvSpPr>
          <p:cNvPr id="3" name="Content Placeholder 2"/>
          <p:cNvSpPr>
            <a:spLocks noGrp="1"/>
          </p:cNvSpPr>
          <p:nvPr>
            <p:ph idx="1"/>
          </p:nvPr>
        </p:nvSpPr>
        <p:spPr/>
        <p:txBody>
          <a:bodyPr/>
          <a:lstStyle/>
          <a:p>
            <a:r>
              <a:rPr lang="en-US" dirty="0"/>
              <a:t>It is a coefficient if dietary intake ,which varies between individuals based on:-</a:t>
            </a:r>
          </a:p>
          <a:p>
            <a:pPr marL="0" indent="0">
              <a:buNone/>
            </a:pPr>
            <a:r>
              <a:rPr lang="en-US" dirty="0"/>
              <a:t>    a. age</a:t>
            </a:r>
          </a:p>
          <a:p>
            <a:pPr marL="0" indent="0">
              <a:buNone/>
            </a:pPr>
            <a:r>
              <a:rPr lang="en-US" dirty="0"/>
              <a:t>    b. gender</a:t>
            </a:r>
          </a:p>
          <a:p>
            <a:pPr marL="0" indent="0">
              <a:buNone/>
            </a:pPr>
            <a:r>
              <a:rPr lang="en-US" dirty="0"/>
              <a:t>     c. physical activity</a:t>
            </a:r>
          </a:p>
          <a:p>
            <a:pPr marL="0" indent="0">
              <a:buNone/>
            </a:pPr>
            <a:r>
              <a:rPr lang="en-US" dirty="0"/>
              <a:t>- Appraisal of dietary intake of very family by </a:t>
            </a:r>
            <a:r>
              <a:rPr lang="en-US" dirty="0" err="1"/>
              <a:t>weighment</a:t>
            </a:r>
            <a:r>
              <a:rPr lang="en-US" dirty="0"/>
              <a:t> method is worked out in </a:t>
            </a:r>
            <a:r>
              <a:rPr lang="en-US" dirty="0" smtClean="0"/>
              <a:t>terms </a:t>
            </a:r>
            <a:r>
              <a:rPr lang="en-US" dirty="0"/>
              <a:t>of consumption unit.  </a:t>
            </a:r>
          </a:p>
          <a:p>
            <a:pPr marL="0" indent="0">
              <a:buNone/>
            </a:pPr>
            <a:endParaRPr lang="en-US" dirty="0"/>
          </a:p>
        </p:txBody>
      </p:sp>
    </p:spTree>
    <p:extLst>
      <p:ext uri="{BB962C8B-B14F-4D97-AF65-F5344CB8AC3E}">
        <p14:creationId xmlns:p14="http://schemas.microsoft.com/office/powerpoint/2010/main" val="2251324833"/>
      </p:ext>
    </p:extLst>
  </p:cSld>
  <p:clrMapOvr>
    <a:masterClrMapping/>
  </p:clrMapOvr>
  <mc:AlternateContent xmlns:mc="http://schemas.openxmlformats.org/markup-compatibility/2006" xmlns:p14="http://schemas.microsoft.com/office/powerpoint/2010/main">
    <mc:Choice Requires="p14">
      <p:transition spd="slow" p14:dur="2000" advTm="19665"/>
    </mc:Choice>
    <mc:Fallback xmlns="">
      <p:transition spd="slow" advTm="19665"/>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498</Words>
  <Application>Microsoft Office PowerPoint</Application>
  <PresentationFormat>On-screen Show (4:3)</PresentationFormat>
  <Paragraphs>108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Nutrition and Health </vt:lpstr>
      <vt:lpstr>INTODUCTION</vt:lpstr>
      <vt:lpstr>CLASSIFICATION OF FOODS </vt:lpstr>
      <vt:lpstr>DEFINITION OF PROXIMATE PRINCIPLES</vt:lpstr>
      <vt:lpstr>NUTRIENTS </vt:lpstr>
      <vt:lpstr>Proximate principle of diet</vt:lpstr>
      <vt:lpstr>Balanced diet</vt:lpstr>
      <vt:lpstr>Recommended daily energy &amp; protein intake (as per 2011 guideline)</vt:lpstr>
      <vt:lpstr>Consumption units</vt:lpstr>
      <vt:lpstr>Consumption unit coefficient (CUC)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Health</dc:title>
  <dc:creator>Savita</dc:creator>
  <cp:lastModifiedBy>Savita</cp:lastModifiedBy>
  <cp:revision>9</cp:revision>
  <dcterms:created xsi:type="dcterms:W3CDTF">2020-07-04T08:02:41Z</dcterms:created>
  <dcterms:modified xsi:type="dcterms:W3CDTF">2020-07-12T03:09:32Z</dcterms:modified>
</cp:coreProperties>
</file>