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FD82-D08A-44F1-AF31-D5324B0B65D3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C163E-5977-4BF1-AFC5-9EB5B0B4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47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FD82-D08A-44F1-AF31-D5324B0B65D3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C163E-5977-4BF1-AFC5-9EB5B0B4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7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FD82-D08A-44F1-AF31-D5324B0B65D3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C163E-5977-4BF1-AFC5-9EB5B0B4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0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FD82-D08A-44F1-AF31-D5324B0B65D3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C163E-5977-4BF1-AFC5-9EB5B0B4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9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FD82-D08A-44F1-AF31-D5324B0B65D3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C163E-5977-4BF1-AFC5-9EB5B0B4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5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FD82-D08A-44F1-AF31-D5324B0B65D3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C163E-5977-4BF1-AFC5-9EB5B0B4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2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FD82-D08A-44F1-AF31-D5324B0B65D3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C163E-5977-4BF1-AFC5-9EB5B0B4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4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FD82-D08A-44F1-AF31-D5324B0B65D3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C163E-5977-4BF1-AFC5-9EB5B0B4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4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FD82-D08A-44F1-AF31-D5324B0B65D3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C163E-5977-4BF1-AFC5-9EB5B0B4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39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FD82-D08A-44F1-AF31-D5324B0B65D3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C163E-5977-4BF1-AFC5-9EB5B0B4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7FD82-D08A-44F1-AF31-D5324B0B65D3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C163E-5977-4BF1-AFC5-9EB5B0B4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0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7FD82-D08A-44F1-AF31-D5324B0B65D3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C163E-5977-4BF1-AFC5-9EB5B0B41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8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0" y="1828800"/>
            <a:ext cx="6672579" cy="838199"/>
          </a:xfrm>
        </p:spPr>
        <p:txBody>
          <a:bodyPr/>
          <a:lstStyle/>
          <a:p>
            <a:r>
              <a:rPr lang="en-US" b="1" dirty="0" smtClean="0"/>
              <a:t>PREVENTIVE PEDIATRICS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2057400" y="4038600"/>
            <a:ext cx="5715000" cy="1752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/>
              <a:t>DR.RACHNA RANI</a:t>
            </a:r>
          </a:p>
          <a:p>
            <a:pPr marL="0" indent="0">
              <a:buNone/>
            </a:pPr>
            <a:r>
              <a:rPr lang="en-US" b="1" dirty="0"/>
              <a:t>TUTOR,COMMUNITY MEDICINE</a:t>
            </a:r>
          </a:p>
          <a:p>
            <a:pPr marL="0" indent="0">
              <a:buNone/>
            </a:pPr>
            <a:r>
              <a:rPr lang="en-US" b="1" dirty="0"/>
              <a:t>SKMCH,MUZAFFARPUR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82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8"/>
    </mc:Choice>
    <mc:Fallback>
      <p:transition spd="slow" advTm="1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64033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INFANT MORTALITY</a:t>
            </a:r>
            <a:r>
              <a:rPr sz="4000" spc="-10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RATE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3239262"/>
            <a:ext cx="7642859" cy="15500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955">
              <a:lnSpc>
                <a:spcPct val="100000"/>
              </a:lnSpc>
              <a:spcBef>
                <a:spcPts val="105"/>
              </a:spcBef>
              <a:tabLst>
                <a:tab pos="4538345" algn="l"/>
              </a:tabLst>
            </a:pPr>
            <a:r>
              <a:rPr sz="1700" spc="32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000" spc="-5" dirty="0">
                <a:latin typeface="Arial"/>
                <a:cs typeface="Arial"/>
              </a:rPr>
              <a:t>IMR </a:t>
            </a:r>
            <a:r>
              <a:rPr sz="2000" dirty="0">
                <a:latin typeface="Arial"/>
                <a:cs typeface="Arial"/>
              </a:rPr>
              <a:t>IS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UNIVERSALLY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REGARDED	NOT ONLY AS THE</a:t>
            </a:r>
            <a:r>
              <a:rPr sz="2000" spc="-1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MOST  IMPORTANT INDICATOR OF HEALTH STATUS OF A  COMMUNITY BUT ALSO THE </a:t>
            </a:r>
            <a:r>
              <a:rPr sz="2000" spc="-5" dirty="0">
                <a:latin typeface="Arial"/>
                <a:cs typeface="Arial"/>
              </a:rPr>
              <a:t>LEVEL </a:t>
            </a:r>
            <a:r>
              <a:rPr sz="2000" dirty="0">
                <a:latin typeface="Arial"/>
                <a:cs typeface="Arial"/>
              </a:rPr>
              <a:t>OF LIVING OF PEOPLE  IN GENERAL, </a:t>
            </a:r>
            <a:r>
              <a:rPr sz="2000" spc="-5" dirty="0">
                <a:latin typeface="Arial"/>
                <a:cs typeface="Arial"/>
              </a:rPr>
              <a:t>AND </a:t>
            </a:r>
            <a:r>
              <a:rPr sz="2000" dirty="0">
                <a:latin typeface="Arial"/>
                <a:cs typeface="Arial"/>
              </a:rPr>
              <a:t>EFFECTIVENESS OF MCH SERVICES IN  PARTICULAR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84936" y="1853513"/>
            <a:ext cx="5186119" cy="10691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4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44"/>
    </mc:Choice>
    <mc:Fallback>
      <p:transition spd="slow" advTm="28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1471930"/>
            <a:ext cx="7645400" cy="3846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1216025" indent="-274955">
              <a:lnSpc>
                <a:spcPct val="100000"/>
              </a:lnSpc>
              <a:spcBef>
                <a:spcPts val="105"/>
              </a:spcBef>
            </a:pPr>
            <a:r>
              <a:rPr sz="2200" spc="8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80" dirty="0">
                <a:latin typeface="Arial"/>
                <a:cs typeface="Arial"/>
              </a:rPr>
              <a:t>LARGEST </a:t>
            </a:r>
            <a:r>
              <a:rPr sz="2600" dirty="0">
                <a:latin typeface="Arial"/>
                <a:cs typeface="Arial"/>
              </a:rPr>
              <a:t>SINGLE AGE CATEGORY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spc="-335" dirty="0">
                <a:latin typeface="Arial"/>
                <a:cs typeface="Arial"/>
              </a:rPr>
              <a:t>OF  </a:t>
            </a:r>
            <a:r>
              <a:rPr sz="2600" dirty="0">
                <a:latin typeface="Arial"/>
                <a:cs typeface="Arial"/>
              </a:rPr>
              <a:t>MORTALITY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50">
              <a:latin typeface="Arial"/>
              <a:cs typeface="Arial"/>
            </a:endParaRPr>
          </a:p>
          <a:p>
            <a:pPr marL="287020" marR="5080" indent="-274955">
              <a:lnSpc>
                <a:spcPct val="100000"/>
              </a:lnSpc>
            </a:pPr>
            <a:r>
              <a:rPr sz="2200" spc="9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90" dirty="0">
                <a:latin typeface="Arial"/>
                <a:cs typeface="Arial"/>
              </a:rPr>
              <a:t>DEATHS </a:t>
            </a:r>
            <a:r>
              <a:rPr sz="2600" dirty="0">
                <a:latin typeface="Arial"/>
                <a:cs typeface="Arial"/>
              </a:rPr>
              <a:t>AT THIS AGE ARE DUE TO</a:t>
            </a:r>
            <a:r>
              <a:rPr sz="2600" spc="-165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PECULIAR  </a:t>
            </a:r>
            <a:r>
              <a:rPr sz="2600" dirty="0">
                <a:latin typeface="Arial"/>
                <a:cs typeface="Arial"/>
              </a:rPr>
              <a:t>SET OF DISEASES AND CONDITIONS TO  WHICH ADULTS ARE LESS</a:t>
            </a:r>
            <a:r>
              <a:rPr sz="2600" spc="-6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PRONE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50">
              <a:latin typeface="Arial"/>
              <a:cs typeface="Arial"/>
            </a:endParaRPr>
          </a:p>
          <a:p>
            <a:pPr marL="287020" marR="99060" indent="-274955">
              <a:lnSpc>
                <a:spcPct val="100000"/>
              </a:lnSpc>
            </a:pPr>
            <a:r>
              <a:rPr sz="2200" spc="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70" dirty="0">
                <a:latin typeface="Arial"/>
                <a:cs typeface="Arial"/>
              </a:rPr>
              <a:t>AFFECTED </a:t>
            </a:r>
            <a:r>
              <a:rPr sz="2600" dirty="0">
                <a:latin typeface="Arial"/>
                <a:cs typeface="Arial"/>
              </a:rPr>
              <a:t>RATHER QUICKLY AND</a:t>
            </a:r>
            <a:r>
              <a:rPr sz="2600" spc="-160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DIRECTLY  </a:t>
            </a:r>
            <a:r>
              <a:rPr sz="2600" dirty="0">
                <a:latin typeface="Arial"/>
                <a:cs typeface="Arial"/>
              </a:rPr>
              <a:t>BY SPECIFIC HEALTH</a:t>
            </a:r>
            <a:r>
              <a:rPr sz="2600" spc="-5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PROGRAMMES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88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73"/>
    </mc:Choice>
    <mc:Fallback>
      <p:transition spd="slow" advTm="15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923671"/>
            <a:ext cx="61429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696363"/>
                </a:solidFill>
              </a:rPr>
              <a:t>IMR IN INDIA = </a:t>
            </a:r>
            <a:r>
              <a:rPr sz="2800" dirty="0">
                <a:solidFill>
                  <a:srgbClr val="696363"/>
                </a:solidFill>
              </a:rPr>
              <a:t>41/1000 </a:t>
            </a:r>
            <a:r>
              <a:rPr sz="2800" spc="-5" dirty="0">
                <a:solidFill>
                  <a:srgbClr val="696363"/>
                </a:solidFill>
              </a:rPr>
              <a:t>LIVE BIRTHS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442225" y="1484375"/>
            <a:ext cx="8339625" cy="5093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6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96"/>
    </mc:Choice>
    <mc:Fallback>
      <p:transition spd="slow" advTm="57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1319" y="1645818"/>
            <a:ext cx="7397359" cy="4137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0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31"/>
    </mc:Choice>
    <mc:Fallback>
      <p:transition spd="slow" advTm="38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923671"/>
            <a:ext cx="73558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696363"/>
                </a:solidFill>
              </a:rPr>
              <a:t>FACTORS AFFECTING INFANT</a:t>
            </a:r>
            <a:r>
              <a:rPr sz="2800" spc="60" dirty="0">
                <a:solidFill>
                  <a:srgbClr val="696363"/>
                </a:solidFill>
              </a:rPr>
              <a:t> </a:t>
            </a:r>
            <a:r>
              <a:rPr sz="2800" spc="-5" dirty="0">
                <a:solidFill>
                  <a:srgbClr val="696363"/>
                </a:solidFill>
              </a:rPr>
              <a:t>MORTALITY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947419" y="2743555"/>
            <a:ext cx="3977004" cy="140335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200" spc="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55" dirty="0">
                <a:latin typeface="Arial"/>
                <a:cs typeface="Arial"/>
              </a:rPr>
              <a:t>BIOLOGICAL</a:t>
            </a:r>
            <a:r>
              <a:rPr sz="2600" spc="-45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FACTORS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2200" spc="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70" dirty="0">
                <a:latin typeface="Arial"/>
                <a:cs typeface="Arial"/>
              </a:rPr>
              <a:t>ECONOMIC</a:t>
            </a:r>
            <a:r>
              <a:rPr sz="2600" spc="-10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FACTORS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9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90" dirty="0">
                <a:latin typeface="Arial"/>
                <a:cs typeface="Arial"/>
              </a:rPr>
              <a:t>SOCIAL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spc="5" dirty="0">
                <a:latin typeface="Arial"/>
                <a:cs typeface="Arial"/>
              </a:rPr>
              <a:t>FACTORS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2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59"/>
    </mc:Choice>
    <mc:Fallback>
      <p:transition spd="slow" advTm="9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284733"/>
            <a:ext cx="357187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70" dirty="0">
                <a:solidFill>
                  <a:srgbClr val="D24717"/>
                </a:solidFill>
              </a:rPr>
              <a:t></a:t>
            </a:r>
            <a:r>
              <a:rPr sz="2600" spc="70" dirty="0">
                <a:solidFill>
                  <a:srgbClr val="000000"/>
                </a:solidFill>
              </a:rPr>
              <a:t>BIOLOGIC</a:t>
            </a:r>
            <a:r>
              <a:rPr sz="2600" spc="-45" dirty="0">
                <a:solidFill>
                  <a:srgbClr val="000000"/>
                </a:solidFill>
              </a:rPr>
              <a:t> </a:t>
            </a:r>
            <a:r>
              <a:rPr sz="2600" spc="-90" dirty="0">
                <a:solidFill>
                  <a:srgbClr val="000000"/>
                </a:solidFill>
              </a:rPr>
              <a:t>FACTORS</a:t>
            </a:r>
            <a:endParaRPr sz="2600"/>
          </a:p>
        </p:txBody>
      </p:sp>
      <p:sp>
        <p:nvSpPr>
          <p:cNvPr id="3" name="object 3"/>
          <p:cNvSpPr txBox="1"/>
          <p:nvPr/>
        </p:nvSpPr>
        <p:spPr>
          <a:xfrm>
            <a:off x="947419" y="1141831"/>
            <a:ext cx="3251835" cy="260477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D24717"/>
              </a:buClr>
              <a:buSzPct val="85000"/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BIRTH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WEIGHT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AGE OF THE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MOTHER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9"/>
              </a:spcBef>
              <a:buClr>
                <a:srgbClr val="D24717"/>
              </a:buClr>
              <a:buSzPct val="85000"/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BIRTH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ORDER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0"/>
              </a:spcBef>
              <a:buClr>
                <a:srgbClr val="D24717"/>
              </a:buClr>
              <a:buSzPct val="85000"/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BIRTH</a:t>
            </a:r>
            <a:r>
              <a:rPr sz="2000" spc="-5" dirty="0">
                <a:latin typeface="Arial"/>
                <a:cs typeface="Arial"/>
              </a:rPr>
              <a:t> SPACING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MULTIPLE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BIRTHS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FAMILY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SIZE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0"/>
              </a:spcBef>
              <a:buClr>
                <a:srgbClr val="D24717"/>
              </a:buClr>
              <a:buSzPct val="85000"/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HIGH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FERTILITY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8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51"/>
    </mc:Choice>
    <mc:Fallback>
      <p:transition spd="slow" advTm="13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428625"/>
            <a:ext cx="580961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spc="70" dirty="0">
                <a:solidFill>
                  <a:srgbClr val="D24717"/>
                </a:solidFill>
              </a:rPr>
              <a:t></a:t>
            </a:r>
            <a:r>
              <a:rPr sz="2600" spc="70" dirty="0">
                <a:solidFill>
                  <a:srgbClr val="000000"/>
                </a:solidFill>
              </a:rPr>
              <a:t>CULTURAL </a:t>
            </a:r>
            <a:r>
              <a:rPr sz="2600" dirty="0">
                <a:solidFill>
                  <a:srgbClr val="000000"/>
                </a:solidFill>
              </a:rPr>
              <a:t>AND SOCIAL</a:t>
            </a:r>
            <a:r>
              <a:rPr sz="2600" spc="-155" dirty="0">
                <a:solidFill>
                  <a:srgbClr val="000000"/>
                </a:solidFill>
              </a:rPr>
              <a:t> </a:t>
            </a:r>
            <a:r>
              <a:rPr sz="2600" spc="-85" dirty="0">
                <a:solidFill>
                  <a:srgbClr val="000000"/>
                </a:solidFill>
              </a:rPr>
              <a:t>FACTORS</a:t>
            </a:r>
            <a:endParaRPr sz="2600"/>
          </a:p>
        </p:txBody>
      </p:sp>
      <p:sp>
        <p:nvSpPr>
          <p:cNvPr id="3" name="object 3"/>
          <p:cNvSpPr txBox="1"/>
          <p:nvPr/>
        </p:nvSpPr>
        <p:spPr>
          <a:xfrm>
            <a:off x="947419" y="1286103"/>
            <a:ext cx="4861560" cy="444754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469900" indent="-457834">
              <a:lnSpc>
                <a:spcPct val="100000"/>
              </a:lnSpc>
              <a:spcBef>
                <a:spcPts val="600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BREAST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FEEDING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RELIGION AND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CASTE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EARLY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MARRIAGES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90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spc="-5" dirty="0">
                <a:latin typeface="Arial"/>
                <a:cs typeface="Arial"/>
              </a:rPr>
              <a:t>SEX </a:t>
            </a:r>
            <a:r>
              <a:rPr sz="2000" dirty="0">
                <a:latin typeface="Arial"/>
                <a:cs typeface="Arial"/>
              </a:rPr>
              <a:t>OF THE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CHILD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9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QUALITY OF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MONITORING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0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MATERNAL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EDUCATION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9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QUALITY OF HEALTH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CARE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BROKEN</a:t>
            </a:r>
            <a:r>
              <a:rPr sz="2000" spc="-5" dirty="0">
                <a:latin typeface="Arial"/>
                <a:cs typeface="Arial"/>
              </a:rPr>
              <a:t> FAMILIES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ILLEGITIMACY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490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BRUTAL HABITS AND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CUSTOMS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latin typeface="Arial"/>
                <a:cs typeface="Arial"/>
              </a:rPr>
              <a:t>THE INDIGENOUS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DAIS</a:t>
            </a:r>
            <a:endParaRPr sz="20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469900" algn="l"/>
                <a:tab pos="470534" algn="l"/>
              </a:tabLst>
            </a:pPr>
            <a:r>
              <a:rPr sz="2000" spc="-5" dirty="0">
                <a:latin typeface="Arial"/>
                <a:cs typeface="Arial"/>
              </a:rPr>
              <a:t>BAD </a:t>
            </a:r>
            <a:r>
              <a:rPr sz="2000" dirty="0">
                <a:latin typeface="Arial"/>
                <a:cs typeface="Arial"/>
              </a:rPr>
              <a:t>ENVIRONMENTAL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SANITATION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3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02"/>
    </mc:Choice>
    <mc:Fallback>
      <p:transition spd="slow" advTm="17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859663"/>
            <a:ext cx="75780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696363"/>
                </a:solidFill>
              </a:rPr>
              <a:t>PREVENTIVE AND SOCIAL</a:t>
            </a:r>
            <a:r>
              <a:rPr sz="3200" spc="-45" dirty="0">
                <a:solidFill>
                  <a:srgbClr val="696363"/>
                </a:solidFill>
              </a:rPr>
              <a:t> </a:t>
            </a:r>
            <a:r>
              <a:rPr sz="3200" dirty="0">
                <a:solidFill>
                  <a:srgbClr val="696363"/>
                </a:solidFill>
              </a:rPr>
              <a:t>MEASURES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47419" y="1410435"/>
            <a:ext cx="5454650" cy="334073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600"/>
              </a:spcBef>
              <a:buClr>
                <a:srgbClr val="D24717"/>
              </a:buClr>
              <a:buSzPct val="85000"/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PRENATAL NUTRITION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PREVENTION OF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INFECTION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5"/>
              </a:spcBef>
              <a:buClr>
                <a:srgbClr val="D24717"/>
              </a:buClr>
              <a:buSzPct val="85000"/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BREAT FEEDING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0"/>
              </a:spcBef>
              <a:buClr>
                <a:srgbClr val="D24717"/>
              </a:buClr>
              <a:buSzPct val="85000"/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GROWTH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MONITORING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FAMILY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PLANNING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5"/>
              </a:spcBef>
              <a:buClr>
                <a:srgbClr val="D24717"/>
              </a:buClr>
              <a:buSzPct val="85000"/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SANITATION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PROVISION OF PRIMARY HEALTH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CARE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5000"/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SOCIOECONOMIC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DEVELOPMENT</a:t>
            </a:r>
            <a:endParaRPr sz="20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0"/>
              </a:spcBef>
              <a:buClr>
                <a:srgbClr val="D24717"/>
              </a:buClr>
              <a:buSzPct val="85000"/>
              <a:buAutoNum type="arabicPeriod"/>
              <a:tabLst>
                <a:tab pos="527685" algn="l"/>
                <a:tab pos="528320" algn="l"/>
              </a:tabLst>
            </a:pPr>
            <a:r>
              <a:rPr sz="2000" dirty="0">
                <a:latin typeface="Arial"/>
                <a:cs typeface="Arial"/>
              </a:rPr>
              <a:t>EDUCATION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6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32"/>
    </mc:Choice>
    <mc:Fallback>
      <p:transition spd="slow" advTm="13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68224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1-4 YEAR MORTALITY</a:t>
            </a:r>
            <a:r>
              <a:rPr sz="4000" spc="-35" dirty="0">
                <a:solidFill>
                  <a:srgbClr val="696363"/>
                </a:solidFill>
              </a:rPr>
              <a:t> </a:t>
            </a:r>
            <a:r>
              <a:rPr sz="4000" spc="-10" dirty="0">
                <a:solidFill>
                  <a:srgbClr val="696363"/>
                </a:solidFill>
              </a:rPr>
              <a:t>RATE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877456" y="2010887"/>
            <a:ext cx="7582534" cy="2890520"/>
            <a:chOff x="877456" y="2010887"/>
            <a:chExt cx="7582534" cy="2890520"/>
          </a:xfrm>
        </p:grpSpPr>
        <p:sp>
          <p:nvSpPr>
            <p:cNvPr id="4" name="object 4"/>
            <p:cNvSpPr/>
            <p:nvPr/>
          </p:nvSpPr>
          <p:spPr>
            <a:xfrm>
              <a:off x="1458740" y="2010887"/>
              <a:ext cx="5348218" cy="154301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77456" y="4254847"/>
              <a:ext cx="7350767" cy="6391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523987" y="4581144"/>
              <a:ext cx="935736" cy="3200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26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68"/>
    </mc:Choice>
    <mc:Fallback>
      <p:transition spd="slow" advTm="21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6" y="1772411"/>
            <a:ext cx="8756904" cy="3706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8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48"/>
    </mc:Choice>
    <mc:Fallback>
      <p:transition spd="slow" advTm="25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923671"/>
            <a:ext cx="62865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696363"/>
                </a:solidFill>
              </a:rPr>
              <a:t>CAUSES OF PERINATAL</a:t>
            </a:r>
            <a:r>
              <a:rPr sz="2800" spc="5" dirty="0">
                <a:solidFill>
                  <a:srgbClr val="696363"/>
                </a:solidFill>
              </a:rPr>
              <a:t> </a:t>
            </a:r>
            <a:r>
              <a:rPr sz="2800" spc="-5" dirty="0">
                <a:solidFill>
                  <a:srgbClr val="696363"/>
                </a:solidFill>
              </a:rPr>
              <a:t>MORTALITY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1344167" y="1524159"/>
            <a:ext cx="6788909" cy="4495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1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06"/>
    </mc:Choice>
    <mc:Fallback>
      <p:transition spd="slow" advTm="25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736218"/>
            <a:ext cx="67995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  <a:latin typeface="Arial"/>
                <a:cs typeface="Arial"/>
              </a:rPr>
              <a:t>UNDER 5 MORTALITY RATE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7419" y="1471930"/>
            <a:ext cx="4777105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spc="8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85" dirty="0">
                <a:latin typeface="Arial"/>
                <a:cs typeface="Arial"/>
              </a:rPr>
              <a:t>INDIA= </a:t>
            </a:r>
            <a:r>
              <a:rPr sz="2600" dirty="0">
                <a:latin typeface="Arial"/>
                <a:cs typeface="Arial"/>
              </a:rPr>
              <a:t>53/1000 LIVE</a:t>
            </a:r>
            <a:r>
              <a:rPr sz="2600" spc="-110" dirty="0">
                <a:latin typeface="Arial"/>
                <a:cs typeface="Arial"/>
              </a:rPr>
              <a:t> </a:t>
            </a:r>
            <a:r>
              <a:rPr sz="2600" spc="-100" dirty="0">
                <a:latin typeface="Arial"/>
                <a:cs typeface="Arial"/>
              </a:rPr>
              <a:t>BIRTHS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9434" y="3270901"/>
            <a:ext cx="7988474" cy="1341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64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34"/>
    </mc:Choice>
    <mc:Fallback>
      <p:transition spd="slow" advTm="24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THANK YOU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STAY HOME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STAY SAFE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STUDY SINCERELY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65"/>
    </mc:Choice>
    <mc:Fallback>
      <p:transition spd="slow" advTm="13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52956" y="2471928"/>
            <a:ext cx="6495288" cy="2523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2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24"/>
    </mc:Choice>
    <mc:Fallback>
      <p:transition spd="slow" advTm="7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7886" y="2497126"/>
            <a:ext cx="7520358" cy="2507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34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10"/>
    </mc:Choice>
    <mc:Fallback>
      <p:transition spd="slow" advTm="13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282397"/>
            <a:ext cx="6389370" cy="558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spc="-5" dirty="0">
                <a:solidFill>
                  <a:srgbClr val="696363"/>
                </a:solidFill>
              </a:rPr>
              <a:t>NEONATAL MORTALITY</a:t>
            </a:r>
            <a:r>
              <a:rPr sz="3500" spc="-65" dirty="0">
                <a:solidFill>
                  <a:srgbClr val="696363"/>
                </a:solidFill>
              </a:rPr>
              <a:t> </a:t>
            </a:r>
            <a:r>
              <a:rPr sz="3500" spc="-5" dirty="0">
                <a:solidFill>
                  <a:srgbClr val="696363"/>
                </a:solidFill>
              </a:rPr>
              <a:t>RATE</a:t>
            </a:r>
            <a:endParaRPr sz="3500"/>
          </a:p>
        </p:txBody>
      </p:sp>
      <p:grpSp>
        <p:nvGrpSpPr>
          <p:cNvPr id="3" name="object 3"/>
          <p:cNvGrpSpPr/>
          <p:nvPr/>
        </p:nvGrpSpPr>
        <p:grpSpPr>
          <a:xfrm>
            <a:off x="1311510" y="1109610"/>
            <a:ext cx="6445250" cy="5321300"/>
            <a:chOff x="1311510" y="1109610"/>
            <a:chExt cx="6445250" cy="5321300"/>
          </a:xfrm>
        </p:grpSpPr>
        <p:sp>
          <p:nvSpPr>
            <p:cNvPr id="4" name="object 4"/>
            <p:cNvSpPr/>
            <p:nvPr/>
          </p:nvSpPr>
          <p:spPr>
            <a:xfrm>
              <a:off x="1311510" y="1109610"/>
              <a:ext cx="6444778" cy="15827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88821" y="2924555"/>
              <a:ext cx="4503429" cy="35063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82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844"/>
    </mc:Choice>
    <mc:Fallback>
      <p:transition spd="slow" advTm="4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430148"/>
            <a:ext cx="7696200" cy="283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7020" marR="5080" indent="-274955">
              <a:lnSpc>
                <a:spcPct val="100000"/>
              </a:lnSpc>
              <a:spcBef>
                <a:spcPts val="100"/>
              </a:spcBef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400" spc="-5" dirty="0">
                <a:latin typeface="Arial"/>
                <a:cs typeface="Arial"/>
              </a:rPr>
              <a:t>NEONATAL MORTALITY </a:t>
            </a:r>
            <a:r>
              <a:rPr sz="2400" dirty="0">
                <a:latin typeface="Arial"/>
                <a:cs typeface="Arial"/>
              </a:rPr>
              <a:t>IS A </a:t>
            </a:r>
            <a:r>
              <a:rPr sz="2400" spc="-5" dirty="0">
                <a:latin typeface="Arial"/>
                <a:cs typeface="Arial"/>
              </a:rPr>
              <a:t>MEASURE </a:t>
            </a:r>
            <a:r>
              <a:rPr sz="2400" dirty="0">
                <a:latin typeface="Arial"/>
                <a:cs typeface="Arial"/>
              </a:rPr>
              <a:t>OF  </a:t>
            </a:r>
            <a:r>
              <a:rPr sz="2400" spc="-5" dirty="0">
                <a:latin typeface="Arial"/>
                <a:cs typeface="Arial"/>
              </a:rPr>
              <a:t>INTENSITY </a:t>
            </a:r>
            <a:r>
              <a:rPr sz="2400" dirty="0">
                <a:latin typeface="Arial"/>
                <a:cs typeface="Arial"/>
              </a:rPr>
              <a:t>WITH </a:t>
            </a:r>
            <a:r>
              <a:rPr sz="2400" spc="-5" dirty="0">
                <a:latin typeface="Arial"/>
                <a:cs typeface="Arial"/>
              </a:rPr>
              <a:t>WHICH ENDOGENOUS FACTORS  AFFECT INFANT</a:t>
            </a:r>
            <a:r>
              <a:rPr sz="2400" dirty="0">
                <a:latin typeface="Arial"/>
                <a:cs typeface="Arial"/>
              </a:rPr>
              <a:t> LIFE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20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DIRECTLY RELATED </a:t>
            </a:r>
            <a:r>
              <a:rPr sz="2400" dirty="0">
                <a:latin typeface="Arial"/>
                <a:cs typeface="Arial"/>
              </a:rPr>
              <a:t>TO BW </a:t>
            </a:r>
            <a:r>
              <a:rPr sz="2400" spc="-5" dirty="0">
                <a:latin typeface="Arial"/>
                <a:cs typeface="Arial"/>
              </a:rPr>
              <a:t>AND </a:t>
            </a:r>
            <a:r>
              <a:rPr sz="2400" dirty="0">
                <a:latin typeface="Arial"/>
                <a:cs typeface="Arial"/>
              </a:rPr>
              <a:t>GA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50" spc="3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050" spc="-240" dirty="0">
                <a:solidFill>
                  <a:srgbClr val="D24717"/>
                </a:solidFill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 INDIA = </a:t>
            </a:r>
            <a:r>
              <a:rPr sz="2400" spc="-5" dirty="0">
                <a:latin typeface="Arial"/>
                <a:cs typeface="Arial"/>
              </a:rPr>
              <a:t>29/1000 </a:t>
            </a:r>
            <a:r>
              <a:rPr sz="2400" dirty="0">
                <a:latin typeface="Arial"/>
                <a:cs typeface="Arial"/>
              </a:rPr>
              <a:t>LIVE </a:t>
            </a:r>
            <a:r>
              <a:rPr sz="2400" spc="-5" dirty="0">
                <a:latin typeface="Arial"/>
                <a:cs typeface="Arial"/>
              </a:rPr>
              <a:t>BIRTHS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7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57"/>
    </mc:Choice>
    <mc:Fallback>
      <p:transition spd="slow" advTm="14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09571" y="1447800"/>
            <a:ext cx="5639171" cy="45051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29"/>
    </mc:Choice>
    <mc:Fallback>
      <p:transition spd="slow" advTm="18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494233"/>
            <a:ext cx="707644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696363"/>
                </a:solidFill>
              </a:rPr>
              <a:t>POST NEONATAL MORTALITY</a:t>
            </a:r>
            <a:r>
              <a:rPr sz="3200" spc="-70" dirty="0">
                <a:solidFill>
                  <a:srgbClr val="696363"/>
                </a:solidFill>
              </a:rPr>
              <a:t> </a:t>
            </a:r>
            <a:r>
              <a:rPr sz="3200" dirty="0">
                <a:solidFill>
                  <a:srgbClr val="696363"/>
                </a:solidFill>
              </a:rPr>
              <a:t>RATE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1031398" y="2709672"/>
            <a:ext cx="7568533" cy="1638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1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86"/>
    </mc:Choice>
    <mc:Fallback>
      <p:transition spd="slow" advTm="13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430149"/>
            <a:ext cx="7642225" cy="4192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955">
              <a:lnSpc>
                <a:spcPct val="100000"/>
              </a:lnSpc>
              <a:spcBef>
                <a:spcPts val="105"/>
              </a:spcBef>
            </a:pPr>
            <a:r>
              <a:rPr sz="1700" spc="32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000" dirty="0">
                <a:latin typeface="Arial"/>
                <a:cs typeface="Arial"/>
              </a:rPr>
              <a:t>WHEREAS NMR IS DOMINATED BY ENDOGENOUS  FACTORS, POST-NEONATAL MORTALITY IS DOMINATED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BY  EXOGENOUS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FACOTORS.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700" spc="32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000" dirty="0">
                <a:latin typeface="Arial"/>
                <a:cs typeface="Arial"/>
              </a:rPr>
              <a:t>DIARRHEA </a:t>
            </a:r>
            <a:r>
              <a:rPr sz="2000" spc="-5" dirty="0">
                <a:latin typeface="Arial"/>
                <a:cs typeface="Arial"/>
              </a:rPr>
              <a:t>AND ARI ARE MAIN</a:t>
            </a:r>
            <a:r>
              <a:rPr sz="2000" spc="-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CAUSES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700" spc="325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000" dirty="0">
                <a:latin typeface="Arial"/>
                <a:cs typeface="Arial"/>
              </a:rPr>
              <a:t>IN </a:t>
            </a:r>
            <a:r>
              <a:rPr sz="2000" spc="-5" dirty="0">
                <a:latin typeface="Arial"/>
                <a:cs typeface="Arial"/>
              </a:rPr>
              <a:t>DEVELOPED </a:t>
            </a:r>
            <a:r>
              <a:rPr sz="2000" dirty="0">
                <a:latin typeface="Arial"/>
                <a:cs typeface="Arial"/>
              </a:rPr>
              <a:t>COUNTRIES, CONGENITAL ANOMALIES</a:t>
            </a:r>
            <a:r>
              <a:rPr sz="2000" spc="-22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IS</a:t>
            </a:r>
            <a:endParaRPr sz="2000">
              <a:latin typeface="Arial"/>
              <a:cs typeface="Arial"/>
            </a:endParaRPr>
          </a:p>
          <a:p>
            <a:pPr marL="28702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THE </a:t>
            </a:r>
            <a:r>
              <a:rPr sz="2000" spc="-5" dirty="0">
                <a:latin typeface="Arial"/>
                <a:cs typeface="Arial"/>
              </a:rPr>
              <a:t>MAIN </a:t>
            </a:r>
            <a:r>
              <a:rPr sz="2000" dirty="0">
                <a:latin typeface="Arial"/>
                <a:cs typeface="Arial"/>
              </a:rPr>
              <a:t>CAUSE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700" spc="32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000" dirty="0">
                <a:latin typeface="Arial"/>
                <a:cs typeface="Arial"/>
              </a:rPr>
              <a:t>MALNUTRITION IS </a:t>
            </a:r>
            <a:r>
              <a:rPr sz="2000" spc="-5" dirty="0">
                <a:latin typeface="Arial"/>
                <a:cs typeface="Arial"/>
              </a:rPr>
              <a:t>AN </a:t>
            </a:r>
            <a:r>
              <a:rPr sz="2000" dirty="0">
                <a:latin typeface="Arial"/>
                <a:cs typeface="Arial"/>
              </a:rPr>
              <a:t>ADDITIONAL</a:t>
            </a:r>
            <a:r>
              <a:rPr sz="2000" spc="-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FACTOR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700" spc="320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2000" dirty="0">
                <a:latin typeface="Arial"/>
                <a:cs typeface="Arial"/>
              </a:rPr>
              <a:t>IN INDIA= 13/1000 </a:t>
            </a:r>
            <a:r>
              <a:rPr sz="2000" spc="-5" dirty="0">
                <a:latin typeface="Arial"/>
                <a:cs typeface="Arial"/>
              </a:rPr>
              <a:t>LIVE</a:t>
            </a:r>
            <a:r>
              <a:rPr sz="2000" spc="-2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BIRTHS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6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98"/>
    </mc:Choice>
    <mc:Fallback>
      <p:transition spd="slow" advTm="23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263</Words>
  <Application>Microsoft Office PowerPoint</Application>
  <PresentationFormat>On-screen Show (4:3)</PresentationFormat>
  <Paragraphs>72</Paragraphs>
  <Slides>21</Slides>
  <Notes>0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PREVENTIVE PEDIATRICS</vt:lpstr>
      <vt:lpstr>CAUSES OF PERINATAL MORTALITY</vt:lpstr>
      <vt:lpstr>PowerPoint Presentation</vt:lpstr>
      <vt:lpstr>PowerPoint Presentation</vt:lpstr>
      <vt:lpstr>NEONATAL MORTALITY RATE</vt:lpstr>
      <vt:lpstr>PowerPoint Presentation</vt:lpstr>
      <vt:lpstr>PowerPoint Presentation</vt:lpstr>
      <vt:lpstr>POST NEONATAL MORTALITY RATE</vt:lpstr>
      <vt:lpstr>PowerPoint Presentation</vt:lpstr>
      <vt:lpstr>INFANT MORTALITY RATE</vt:lpstr>
      <vt:lpstr>PowerPoint Presentation</vt:lpstr>
      <vt:lpstr>IMR IN INDIA = 41/1000 LIVE BIRTHS</vt:lpstr>
      <vt:lpstr>PowerPoint Presentation</vt:lpstr>
      <vt:lpstr>FACTORS AFFECTING INFANT MORTALITY</vt:lpstr>
      <vt:lpstr>BIOLOGIC FACTORS</vt:lpstr>
      <vt:lpstr>CULTURAL AND SOCIAL FACTORS</vt:lpstr>
      <vt:lpstr>PREVENTIVE AND SOCIAL MEASURES</vt:lpstr>
      <vt:lpstr>1-4 YEAR MORTALITY RATE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sflj</dc:creator>
  <cp:lastModifiedBy>sflj</cp:lastModifiedBy>
  <cp:revision>3</cp:revision>
  <dcterms:created xsi:type="dcterms:W3CDTF">2020-06-23T06:19:38Z</dcterms:created>
  <dcterms:modified xsi:type="dcterms:W3CDTF">2020-06-23T14:41:33Z</dcterms:modified>
</cp:coreProperties>
</file>