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0" r:id="rId4"/>
    <p:sldId id="278" r:id="rId5"/>
    <p:sldId id="257" r:id="rId6"/>
    <p:sldId id="258" r:id="rId7"/>
    <p:sldId id="281" r:id="rId8"/>
    <p:sldId id="282" r:id="rId9"/>
    <p:sldId id="284" r:id="rId10"/>
    <p:sldId id="285" r:id="rId11"/>
    <p:sldId id="286" r:id="rId12"/>
    <p:sldId id="27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86" d="100"/>
          <a:sy n="86" d="100"/>
        </p:scale>
        <p:origin x="-14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D2B70DBC-98C8-48E8-891E-21269AB60241}" type="datetimeFigureOut">
              <a:rPr lang="en-IN" smtClean="0"/>
              <a:pPr/>
              <a:t>17-06-2020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639EDE4-3FC2-45B4-8AEC-89120A2A88FB}"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2B70DBC-98C8-48E8-891E-21269AB60241}" type="datetimeFigureOut">
              <a:rPr lang="en-IN" smtClean="0"/>
              <a:pPr/>
              <a:t>17-06-2020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639EDE4-3FC2-45B4-8AEC-89120A2A88FB}"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2B70DBC-98C8-48E8-891E-21269AB60241}" type="datetimeFigureOut">
              <a:rPr lang="en-IN" smtClean="0"/>
              <a:pPr/>
              <a:t>17-06-2020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639EDE4-3FC2-45B4-8AEC-89120A2A88FB}"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2B70DBC-98C8-48E8-891E-21269AB60241}" type="datetimeFigureOut">
              <a:rPr lang="en-IN" smtClean="0"/>
              <a:pPr/>
              <a:t>17-06-2020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639EDE4-3FC2-45B4-8AEC-89120A2A88FB}"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B70DBC-98C8-48E8-891E-21269AB60241}" type="datetimeFigureOut">
              <a:rPr lang="en-IN" smtClean="0"/>
              <a:pPr/>
              <a:t>17-06-2020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639EDE4-3FC2-45B4-8AEC-89120A2A88FB}"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D2B70DBC-98C8-48E8-891E-21269AB60241}" type="datetimeFigureOut">
              <a:rPr lang="en-IN" smtClean="0"/>
              <a:pPr/>
              <a:t>17-06-2020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639EDE4-3FC2-45B4-8AEC-89120A2A88FB}"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D2B70DBC-98C8-48E8-891E-21269AB60241}" type="datetimeFigureOut">
              <a:rPr lang="en-IN" smtClean="0"/>
              <a:pPr/>
              <a:t>17-06-2020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639EDE4-3FC2-45B4-8AEC-89120A2A88FB}"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D2B70DBC-98C8-48E8-891E-21269AB60241}" type="datetimeFigureOut">
              <a:rPr lang="en-IN" smtClean="0"/>
              <a:pPr/>
              <a:t>17-06-2020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639EDE4-3FC2-45B4-8AEC-89120A2A88FB}"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70DBC-98C8-48E8-891E-21269AB60241}" type="datetimeFigureOut">
              <a:rPr lang="en-IN" smtClean="0"/>
              <a:pPr/>
              <a:t>17-06-2020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639EDE4-3FC2-45B4-8AEC-89120A2A88FB}"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70DBC-98C8-48E8-891E-21269AB60241}" type="datetimeFigureOut">
              <a:rPr lang="en-IN" smtClean="0"/>
              <a:pPr/>
              <a:t>17-06-2020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639EDE4-3FC2-45B4-8AEC-89120A2A88FB}"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70DBC-98C8-48E8-891E-21269AB60241}" type="datetimeFigureOut">
              <a:rPr lang="en-IN" smtClean="0"/>
              <a:pPr/>
              <a:t>17-06-2020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639EDE4-3FC2-45B4-8AEC-89120A2A88FB}"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70DBC-98C8-48E8-891E-21269AB60241}" type="datetimeFigureOut">
              <a:rPr lang="en-IN" smtClean="0"/>
              <a:pPr/>
              <a:t>17-06-2020</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9EDE4-3FC2-45B4-8AEC-89120A2A88FB}"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 &amp; A</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a:t>
            </a:r>
            <a:endParaRPr lang="en-IN" dirty="0"/>
          </a:p>
        </p:txBody>
      </p:sp>
      <p:sp>
        <p:nvSpPr>
          <p:cNvPr id="3" name="Content Placeholder 2"/>
          <p:cNvSpPr>
            <a:spLocks noGrp="1"/>
          </p:cNvSpPr>
          <p:nvPr>
            <p:ph idx="1"/>
          </p:nvPr>
        </p:nvSpPr>
        <p:spPr/>
        <p:txBody>
          <a:bodyPr>
            <a:normAutofit fontScale="70000" lnSpcReduction="20000"/>
          </a:bodyPr>
          <a:lstStyle/>
          <a:p>
            <a:pPr>
              <a:buNone/>
            </a:pPr>
            <a:r>
              <a:rPr lang="en-IN" b="1" dirty="0" smtClean="0"/>
              <a:t>7.  </a:t>
            </a:r>
            <a:r>
              <a:rPr lang="en-IN" b="1" dirty="0"/>
              <a:t>A 29-year-old man who has had no major illnesses experiences acute onset of </a:t>
            </a:r>
            <a:r>
              <a:rPr lang="en-IN" b="1" dirty="0" err="1"/>
              <a:t>hemoptysis</a:t>
            </a:r>
            <a:r>
              <a:rPr lang="en-IN" b="1" dirty="0"/>
              <a:t>. On physical examination, he has a temperature of 37° C, pulse of 83/min, respirations of 28/min, and blood pressure of 150/95 mm Hg. A chest radiograph shows bilateral fluffy infiltrates. A </a:t>
            </a:r>
            <a:r>
              <a:rPr lang="en-IN" b="1" dirty="0" err="1"/>
              <a:t>transbronchial</a:t>
            </a:r>
            <a:r>
              <a:rPr lang="en-IN" b="1" dirty="0"/>
              <a:t> lung biopsy on microscopic examination shows focal necrosis of alveolar walls associated with prominent intra-alveolar </a:t>
            </a:r>
            <a:r>
              <a:rPr lang="en-IN" b="1" dirty="0" err="1"/>
              <a:t>hemorrhage</a:t>
            </a:r>
            <a:r>
              <a:rPr lang="en-IN" b="1" dirty="0"/>
              <a:t>. Two days later, he has </a:t>
            </a:r>
            <a:r>
              <a:rPr lang="en-IN" b="1" dirty="0" err="1"/>
              <a:t>oliguria</a:t>
            </a:r>
            <a:r>
              <a:rPr lang="en-IN" b="1" dirty="0"/>
              <a:t>. The serum creatinine level is 2.9 mg/</a:t>
            </a:r>
            <a:r>
              <a:rPr lang="en-IN" b="1" dirty="0" err="1"/>
              <a:t>dL</a:t>
            </a:r>
            <a:r>
              <a:rPr lang="en-IN" b="1" dirty="0"/>
              <a:t>, and urea nitrogen is 31 mg/</a:t>
            </a:r>
            <a:r>
              <a:rPr lang="en-IN" b="1" dirty="0" err="1"/>
              <a:t>dL</a:t>
            </a:r>
            <a:r>
              <a:rPr lang="en-IN" b="1" dirty="0"/>
              <a:t>. Which of the following antibodies is most likely involved in the pathogenesis of his condition? </a:t>
            </a:r>
          </a:p>
          <a:p>
            <a:pPr>
              <a:buNone/>
            </a:pPr>
            <a:r>
              <a:rPr lang="en-IN" dirty="0"/>
              <a:t>A Anti–DNA </a:t>
            </a:r>
            <a:r>
              <a:rPr lang="en-IN" dirty="0" err="1"/>
              <a:t>topoisomerase</a:t>
            </a:r>
            <a:r>
              <a:rPr lang="en-IN" dirty="0"/>
              <a:t> I antibody </a:t>
            </a:r>
          </a:p>
          <a:p>
            <a:pPr>
              <a:buNone/>
            </a:pPr>
            <a:r>
              <a:rPr lang="en-IN" dirty="0"/>
              <a:t>B Anti–</a:t>
            </a:r>
            <a:r>
              <a:rPr lang="en-IN" dirty="0" err="1"/>
              <a:t>glomerular</a:t>
            </a:r>
            <a:r>
              <a:rPr lang="en-IN" dirty="0"/>
              <a:t> basement membrane antibody </a:t>
            </a:r>
          </a:p>
          <a:p>
            <a:pPr>
              <a:buNone/>
            </a:pPr>
            <a:r>
              <a:rPr lang="en-IN" dirty="0"/>
              <a:t>C </a:t>
            </a:r>
            <a:r>
              <a:rPr lang="en-IN" dirty="0" err="1"/>
              <a:t>Antimitochondrial</a:t>
            </a:r>
            <a:r>
              <a:rPr lang="en-IN" dirty="0"/>
              <a:t> antibody </a:t>
            </a:r>
          </a:p>
          <a:p>
            <a:pPr>
              <a:buNone/>
            </a:pPr>
            <a:r>
              <a:rPr lang="en-IN" dirty="0"/>
              <a:t>D Anti–</a:t>
            </a:r>
            <a:r>
              <a:rPr lang="en-IN" dirty="0" err="1"/>
              <a:t>neutrophil</a:t>
            </a:r>
            <a:r>
              <a:rPr lang="en-IN" dirty="0"/>
              <a:t> </a:t>
            </a:r>
            <a:r>
              <a:rPr lang="en-IN" dirty="0" err="1"/>
              <a:t>cytoplasmic</a:t>
            </a:r>
            <a:r>
              <a:rPr lang="en-IN" dirty="0"/>
              <a:t> antibody </a:t>
            </a:r>
          </a:p>
          <a:p>
            <a:pPr>
              <a:buNone/>
            </a:pPr>
            <a:r>
              <a:rPr lang="en-IN" dirty="0"/>
              <a:t>E Antinuclear antibody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a:t>
            </a:r>
            <a:endParaRPr lang="en-IN" dirty="0"/>
          </a:p>
        </p:txBody>
      </p:sp>
      <p:sp>
        <p:nvSpPr>
          <p:cNvPr id="3" name="Content Placeholder 2"/>
          <p:cNvSpPr>
            <a:spLocks noGrp="1"/>
          </p:cNvSpPr>
          <p:nvPr>
            <p:ph idx="1"/>
          </p:nvPr>
        </p:nvSpPr>
        <p:spPr/>
        <p:txBody>
          <a:bodyPr>
            <a:normAutofit fontScale="62500" lnSpcReduction="20000"/>
          </a:bodyPr>
          <a:lstStyle/>
          <a:p>
            <a:pPr>
              <a:buNone/>
            </a:pPr>
            <a:r>
              <a:rPr lang="en-IN" b="1" dirty="0" smtClean="0"/>
              <a:t>8.  </a:t>
            </a:r>
            <a:r>
              <a:rPr lang="en-IN" b="1" dirty="0"/>
              <a:t>A 42-year-old man has had chronic sinusitis for 7 months. He now has malaise and a mild fever that have persisted for 3 weeks. On physical examination, his temperature is 37.9° C. On auscultation, a few crackles are heard over the lungs. Laboratory studies show serum urea nitrogen of 35 mg/</a:t>
            </a:r>
            <a:r>
              <a:rPr lang="en-IN" b="1" dirty="0" err="1"/>
              <a:t>dL</a:t>
            </a:r>
            <a:r>
              <a:rPr lang="en-IN" b="1" dirty="0"/>
              <a:t>; creatinine, 4.3 mg/</a:t>
            </a:r>
            <a:r>
              <a:rPr lang="en-IN" b="1" dirty="0" err="1"/>
              <a:t>dL</a:t>
            </a:r>
            <a:r>
              <a:rPr lang="en-IN" b="1" dirty="0"/>
              <a:t>; ALT, 167 U/L; AST, 154 U/L; and total bilirubin, 1.1 mg/</a:t>
            </a:r>
            <a:r>
              <a:rPr lang="en-IN" b="1" dirty="0" err="1"/>
              <a:t>dL</a:t>
            </a:r>
            <a:r>
              <a:rPr lang="en-IN" b="1" dirty="0"/>
              <a:t>. A chest radiograph shows scattered 1-cm pulmonary nodules. A </a:t>
            </a:r>
            <a:r>
              <a:rPr lang="en-IN" b="1" dirty="0" err="1"/>
              <a:t>transbronchial</a:t>
            </a:r>
            <a:r>
              <a:rPr lang="en-IN" b="1" dirty="0"/>
              <a:t> lung biopsy is performed, and microscopic examination shows necrotizing </a:t>
            </a:r>
            <a:r>
              <a:rPr lang="en-IN" b="1" dirty="0" err="1"/>
              <a:t>granulomatous</a:t>
            </a:r>
            <a:r>
              <a:rPr lang="en-IN" b="1" dirty="0"/>
              <a:t> </a:t>
            </a:r>
            <a:r>
              <a:rPr lang="en-IN" b="1" dirty="0" err="1"/>
              <a:t>capillaritis</a:t>
            </a:r>
            <a:r>
              <a:rPr lang="en-IN" b="1" dirty="0"/>
              <a:t>, a poorly formed </a:t>
            </a:r>
            <a:r>
              <a:rPr lang="en-IN" b="1" dirty="0" err="1"/>
              <a:t>granuloma</a:t>
            </a:r>
            <a:r>
              <a:rPr lang="en-IN" b="1" dirty="0"/>
              <a:t>, and intra-alveolar </a:t>
            </a:r>
            <a:r>
              <a:rPr lang="en-IN" b="1" dirty="0" err="1"/>
              <a:t>hemorrhage</a:t>
            </a:r>
            <a:r>
              <a:rPr lang="en-IN" b="1" dirty="0"/>
              <a:t>. Urinalysis shows RBCs with RBC casts. </a:t>
            </a:r>
            <a:r>
              <a:rPr lang="en-IN" b="1" dirty="0" err="1"/>
              <a:t>Autoantibodies</a:t>
            </a:r>
            <a:r>
              <a:rPr lang="en-IN" b="1" dirty="0"/>
              <a:t> to which of the following are most likely to be present in this man? </a:t>
            </a:r>
          </a:p>
          <a:p>
            <a:pPr>
              <a:buNone/>
            </a:pPr>
            <a:r>
              <a:rPr lang="en-IN" dirty="0"/>
              <a:t>A DNA </a:t>
            </a:r>
            <a:r>
              <a:rPr lang="en-IN" dirty="0" err="1"/>
              <a:t>topoisomerase</a:t>
            </a:r>
            <a:r>
              <a:rPr lang="en-IN" dirty="0"/>
              <a:t> I (Scl-70) </a:t>
            </a:r>
          </a:p>
          <a:p>
            <a:pPr>
              <a:buNone/>
            </a:pPr>
            <a:r>
              <a:rPr lang="en-IN" dirty="0"/>
              <a:t>B Double-stranded DNA (</a:t>
            </a:r>
            <a:r>
              <a:rPr lang="en-IN" dirty="0" err="1"/>
              <a:t>dsDNA</a:t>
            </a:r>
            <a:r>
              <a:rPr lang="en-IN" dirty="0"/>
              <a:t>) </a:t>
            </a:r>
          </a:p>
          <a:p>
            <a:pPr>
              <a:buNone/>
            </a:pPr>
            <a:r>
              <a:rPr lang="nn-NO" dirty="0"/>
              <a:t>C Glomerular basement membrane (GBM) </a:t>
            </a:r>
          </a:p>
          <a:p>
            <a:pPr>
              <a:buNone/>
            </a:pPr>
            <a:r>
              <a:rPr lang="en-IN" dirty="0"/>
              <a:t>D Serine </a:t>
            </a:r>
            <a:r>
              <a:rPr lang="en-IN" dirty="0" err="1"/>
              <a:t>proteinase</a:t>
            </a:r>
            <a:r>
              <a:rPr lang="en-IN" dirty="0"/>
              <a:t> 3 (PR3-ANCA) </a:t>
            </a:r>
          </a:p>
          <a:p>
            <a:pPr>
              <a:buNone/>
            </a:pPr>
            <a:r>
              <a:rPr lang="en-IN" dirty="0"/>
              <a:t>E </a:t>
            </a:r>
            <a:r>
              <a:rPr lang="en-IN" i="1" dirty="0" err="1"/>
              <a:t>Thermoactinomyces</a:t>
            </a:r>
            <a:r>
              <a:rPr lang="en-IN" i="1" dirty="0"/>
              <a:t> </a:t>
            </a:r>
            <a:r>
              <a:rPr lang="en-IN" i="1" dirty="0" err="1"/>
              <a:t>vulgaris</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t>THANK YOU.</a:t>
            </a:r>
            <a:endParaRPr lang="en-IN"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endParaRPr lang="en-IN" dirty="0"/>
          </a:p>
        </p:txBody>
      </p:sp>
      <p:sp>
        <p:nvSpPr>
          <p:cNvPr id="3" name="Content Placeholder 2"/>
          <p:cNvSpPr>
            <a:spLocks noGrp="1"/>
          </p:cNvSpPr>
          <p:nvPr>
            <p:ph idx="1"/>
          </p:nvPr>
        </p:nvSpPr>
        <p:spPr/>
        <p:txBody>
          <a:bodyPr>
            <a:normAutofit fontScale="70000" lnSpcReduction="20000"/>
          </a:bodyPr>
          <a:lstStyle/>
          <a:p>
            <a:pPr>
              <a:buNone/>
            </a:pPr>
            <a:r>
              <a:rPr lang="en-IN" b="1" dirty="0" smtClean="0"/>
              <a:t>1.  A </a:t>
            </a:r>
            <a:r>
              <a:rPr lang="en-IN" b="1" dirty="0"/>
              <a:t>61-year-old man had a myocardial infarction 1 year ago and now has marked congestive heart failure that reduces his ability to ambulate. Over the past 24 hours, he has developed right-sided chest pain. On auscultation, there are lower lobe </a:t>
            </a:r>
            <a:r>
              <a:rPr lang="en-IN" b="1" dirty="0" err="1"/>
              <a:t>rales</a:t>
            </a:r>
            <a:r>
              <a:rPr lang="en-IN" b="1" dirty="0"/>
              <a:t>. He is </a:t>
            </a:r>
            <a:r>
              <a:rPr lang="en-IN" b="1" dirty="0" err="1"/>
              <a:t>afebrile</a:t>
            </a:r>
            <a:r>
              <a:rPr lang="en-IN" b="1" dirty="0"/>
              <a:t>, his pulse is 70/min, his respirations are 27/min and shallow, and his blood pressure is 130/85 mm Hg. His chest CT scan is shown in the figure. Which of the following clinical disorders is most likely to precede the appearance of the lesion shown? </a:t>
            </a:r>
          </a:p>
          <a:p>
            <a:pPr>
              <a:buNone/>
            </a:pPr>
            <a:r>
              <a:rPr lang="en-IN" dirty="0"/>
              <a:t>A Chronic obstructive pulmonary disease </a:t>
            </a:r>
          </a:p>
          <a:p>
            <a:pPr>
              <a:buNone/>
            </a:pPr>
            <a:r>
              <a:rPr lang="en-IN" dirty="0"/>
              <a:t>B HIV infection </a:t>
            </a:r>
          </a:p>
          <a:p>
            <a:pPr>
              <a:buNone/>
            </a:pPr>
            <a:r>
              <a:rPr lang="en-IN" dirty="0"/>
              <a:t>C Nonbacterial thrombotic </a:t>
            </a:r>
            <a:r>
              <a:rPr lang="en-IN" dirty="0" err="1"/>
              <a:t>endocarditis</a:t>
            </a:r>
            <a:r>
              <a:rPr lang="en-IN" dirty="0"/>
              <a:t> </a:t>
            </a:r>
          </a:p>
          <a:p>
            <a:pPr>
              <a:buNone/>
            </a:pPr>
            <a:r>
              <a:rPr lang="en-IN" dirty="0"/>
              <a:t>D Deep vein thrombosis </a:t>
            </a:r>
          </a:p>
          <a:p>
            <a:pPr>
              <a:buNone/>
            </a:pPr>
            <a:r>
              <a:rPr lang="en-IN" dirty="0"/>
              <a:t>E </a:t>
            </a:r>
            <a:r>
              <a:rPr lang="en-IN" dirty="0" err="1"/>
              <a:t>Polyarteritis</a:t>
            </a:r>
            <a:r>
              <a:rPr lang="en-IN" dirty="0"/>
              <a:t> </a:t>
            </a:r>
            <a:r>
              <a:rPr lang="en-IN" dirty="0" err="1"/>
              <a:t>nodosa</a:t>
            </a:r>
            <a:r>
              <a:rPr lang="en-IN" dirty="0"/>
              <a:t> </a:t>
            </a:r>
          </a:p>
          <a:p>
            <a:pPr>
              <a:buNone/>
            </a:pPr>
            <a:r>
              <a:rPr lang="en-IN" dirty="0"/>
              <a:t>F Silicosis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cstate="print"/>
          <a:srcRect l="27638" t="18133" r="48211" b="45274"/>
          <a:stretch>
            <a:fillRect/>
          </a:stretch>
        </p:blipFill>
        <p:spPr bwMode="auto">
          <a:xfrm>
            <a:off x="1691680" y="1500786"/>
            <a:ext cx="5040560" cy="42938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endParaRPr lang="en-IN" dirty="0"/>
          </a:p>
        </p:txBody>
      </p:sp>
      <p:sp>
        <p:nvSpPr>
          <p:cNvPr id="3" name="Content Placeholder 2"/>
          <p:cNvSpPr>
            <a:spLocks noGrp="1"/>
          </p:cNvSpPr>
          <p:nvPr>
            <p:ph idx="1"/>
          </p:nvPr>
        </p:nvSpPr>
        <p:spPr/>
        <p:txBody>
          <a:bodyPr>
            <a:normAutofit fontScale="62500" lnSpcReduction="20000"/>
          </a:bodyPr>
          <a:lstStyle/>
          <a:p>
            <a:pPr>
              <a:buNone/>
            </a:pPr>
            <a:r>
              <a:rPr lang="en-IN" b="1" dirty="0" smtClean="0"/>
              <a:t>2.  </a:t>
            </a:r>
            <a:r>
              <a:rPr lang="en-IN" b="1" dirty="0"/>
              <a:t>A clinical study is performed that includes patients who are hospitalized for more than 2 weeks and who were bedridden for more than 90% of that time. These patients undergo Doppler venous ultrasound examination of the lower extremities, blood gas testing, and radiographic pulmonary ventilation and perfusion scanning. A cohort of patients is found who have abnormal ultrasound results suggestive of thrombosis, blood gas parameters with a slightly lower Po2, and small pulmonary perfusion defects. Which of the following symptoms and signs are most likely to be seen in this cohort of patients? </a:t>
            </a:r>
          </a:p>
          <a:p>
            <a:pPr>
              <a:buNone/>
            </a:pPr>
            <a:r>
              <a:rPr lang="en-IN" dirty="0"/>
              <a:t>A </a:t>
            </a:r>
            <a:r>
              <a:rPr lang="en-IN" dirty="0" err="1"/>
              <a:t>Dyspnea</a:t>
            </a:r>
            <a:r>
              <a:rPr lang="en-IN" dirty="0"/>
              <a:t> </a:t>
            </a:r>
          </a:p>
          <a:p>
            <a:pPr>
              <a:buNone/>
            </a:pPr>
            <a:r>
              <a:rPr lang="en-IN" dirty="0"/>
              <a:t>B </a:t>
            </a:r>
            <a:r>
              <a:rPr lang="en-IN" dirty="0" err="1"/>
              <a:t>Hemoptysis</a:t>
            </a:r>
            <a:r>
              <a:rPr lang="en-IN" dirty="0"/>
              <a:t> </a:t>
            </a:r>
          </a:p>
          <a:p>
            <a:pPr>
              <a:buNone/>
            </a:pPr>
            <a:r>
              <a:rPr lang="en-IN" dirty="0"/>
              <a:t>C Palpitations </a:t>
            </a:r>
          </a:p>
          <a:p>
            <a:pPr>
              <a:buNone/>
            </a:pPr>
            <a:r>
              <a:rPr lang="en-IN" dirty="0"/>
              <a:t>D </a:t>
            </a:r>
            <a:r>
              <a:rPr lang="en-IN" dirty="0" err="1"/>
              <a:t>Pleuritic</a:t>
            </a:r>
            <a:r>
              <a:rPr lang="en-IN" dirty="0"/>
              <a:t> pain </a:t>
            </a:r>
          </a:p>
          <a:p>
            <a:pPr>
              <a:buNone/>
            </a:pPr>
            <a:r>
              <a:rPr lang="en-IN" dirty="0"/>
              <a:t>E </a:t>
            </a:r>
            <a:r>
              <a:rPr lang="en-IN" dirty="0" err="1"/>
              <a:t>Orthopnea</a:t>
            </a:r>
            <a:r>
              <a:rPr lang="en-IN" dirty="0"/>
              <a:t> </a:t>
            </a:r>
          </a:p>
          <a:p>
            <a:pPr>
              <a:buNone/>
            </a:pPr>
            <a:r>
              <a:rPr lang="en-IN" dirty="0"/>
              <a:t>F No symptoms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endParaRPr lang="en-IN" dirty="0"/>
          </a:p>
        </p:txBody>
      </p:sp>
      <p:sp>
        <p:nvSpPr>
          <p:cNvPr id="3" name="Content Placeholder 2"/>
          <p:cNvSpPr>
            <a:spLocks noGrp="1"/>
          </p:cNvSpPr>
          <p:nvPr>
            <p:ph idx="1"/>
          </p:nvPr>
        </p:nvSpPr>
        <p:spPr/>
        <p:txBody>
          <a:bodyPr>
            <a:normAutofit fontScale="70000" lnSpcReduction="20000"/>
          </a:bodyPr>
          <a:lstStyle/>
          <a:p>
            <a:pPr>
              <a:buNone/>
            </a:pPr>
            <a:r>
              <a:rPr lang="en-IN" dirty="0" smtClean="0"/>
              <a:t>3. A </a:t>
            </a:r>
            <a:r>
              <a:rPr lang="en-IN" dirty="0"/>
              <a:t>68-year-old woman had a cerebral infarction and was hospitalized for 3 weeks. Her condition improved, and she was able to get up and move about with assistance. A few minutes after walking to the bathroom, she experienced sudden onset of severe </a:t>
            </a:r>
            <a:r>
              <a:rPr lang="en-IN" dirty="0" err="1"/>
              <a:t>dyspnea</a:t>
            </a:r>
            <a:r>
              <a:rPr lang="en-IN" dirty="0"/>
              <a:t> with chest pain and diaphoresis. Despite resuscitative measures, she died 30 minutes later. The major autopsy finding is shown in the figure. Which of the following is the most likely mechanism for sudden death in this patient? </a:t>
            </a:r>
          </a:p>
          <a:p>
            <a:pPr>
              <a:buNone/>
            </a:pPr>
            <a:r>
              <a:rPr lang="en-IN" dirty="0"/>
              <a:t>A </a:t>
            </a:r>
            <a:r>
              <a:rPr lang="en-IN" dirty="0" err="1"/>
              <a:t>Bronchoconstriction</a:t>
            </a:r>
            <a:r>
              <a:rPr lang="en-IN" dirty="0"/>
              <a:t> </a:t>
            </a:r>
          </a:p>
          <a:p>
            <a:pPr>
              <a:buNone/>
            </a:pPr>
            <a:r>
              <a:rPr lang="en-IN" dirty="0"/>
              <a:t>B Compression </a:t>
            </a:r>
            <a:r>
              <a:rPr lang="en-IN" dirty="0" err="1"/>
              <a:t>atelectasis</a:t>
            </a:r>
            <a:r>
              <a:rPr lang="en-IN" dirty="0"/>
              <a:t> </a:t>
            </a:r>
          </a:p>
          <a:p>
            <a:pPr>
              <a:buNone/>
            </a:pPr>
            <a:r>
              <a:rPr lang="en-IN" dirty="0"/>
              <a:t>C Hemorrhagic infarction </a:t>
            </a:r>
          </a:p>
          <a:p>
            <a:pPr>
              <a:buNone/>
            </a:pPr>
            <a:r>
              <a:rPr lang="en-IN" dirty="0"/>
              <a:t>D Interstitial </a:t>
            </a:r>
            <a:r>
              <a:rPr lang="en-IN" dirty="0" err="1"/>
              <a:t>edema</a:t>
            </a:r>
            <a:r>
              <a:rPr lang="en-IN" dirty="0"/>
              <a:t> </a:t>
            </a:r>
          </a:p>
          <a:p>
            <a:pPr>
              <a:buNone/>
            </a:pPr>
            <a:r>
              <a:rPr lang="en-IN" dirty="0"/>
              <a:t>E Acute </a:t>
            </a:r>
            <a:r>
              <a:rPr lang="en-IN" dirty="0" err="1"/>
              <a:t>cor</a:t>
            </a:r>
            <a:r>
              <a:rPr lang="en-IN" dirty="0"/>
              <a:t> </a:t>
            </a:r>
            <a:r>
              <a:rPr lang="en-IN" dirty="0" err="1"/>
              <a:t>pulmonale</a:t>
            </a:r>
            <a:r>
              <a:rPr lang="en-IN" dirty="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cstate="print"/>
          <a:srcRect l="41950" t="32452" r="24059" b="23000"/>
          <a:stretch>
            <a:fillRect/>
          </a:stretch>
        </p:blipFill>
        <p:spPr bwMode="auto">
          <a:xfrm>
            <a:off x="1100186" y="681327"/>
            <a:ext cx="6856190" cy="50519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endParaRPr lang="en-IN" dirty="0"/>
          </a:p>
        </p:txBody>
      </p:sp>
      <p:sp>
        <p:nvSpPr>
          <p:cNvPr id="3" name="Content Placeholder 2"/>
          <p:cNvSpPr>
            <a:spLocks noGrp="1"/>
          </p:cNvSpPr>
          <p:nvPr>
            <p:ph idx="1"/>
          </p:nvPr>
        </p:nvSpPr>
        <p:spPr/>
        <p:txBody>
          <a:bodyPr>
            <a:normAutofit fontScale="70000" lnSpcReduction="20000"/>
          </a:bodyPr>
          <a:lstStyle/>
          <a:p>
            <a:pPr>
              <a:buNone/>
            </a:pPr>
            <a:r>
              <a:rPr lang="en-IN" b="1" dirty="0" smtClean="0"/>
              <a:t>4.  </a:t>
            </a:r>
            <a:r>
              <a:rPr lang="en-IN" b="1" dirty="0"/>
              <a:t>A 45-year-old man has had progressive </a:t>
            </a:r>
            <a:r>
              <a:rPr lang="en-IN" b="1" dirty="0" err="1"/>
              <a:t>dyspnea</a:t>
            </a:r>
            <a:r>
              <a:rPr lang="en-IN" b="1" dirty="0"/>
              <a:t> on exertion with fatigue for the past 2 years. On auscultation of his chest he has a prominent pulmonary component of S2, a systolic murmur of tricuspid insufficiency, and bruits over peripheral lung fields. Jugular venous distension is present to the angle of his jaw when sitting. Laboratory studies show </a:t>
            </a:r>
            <a:r>
              <a:rPr lang="en-IN" b="1" dirty="0" err="1"/>
              <a:t>antiphospholipid</a:t>
            </a:r>
            <a:r>
              <a:rPr lang="en-IN" b="1" dirty="0"/>
              <a:t> antibodies. CT angiography shows eccentric occlusions with pulmonary arteries and mosaic attenuation of pulmonary parenchyma. Which of the following is the most likely disease process causing his pulmonary disease? </a:t>
            </a:r>
          </a:p>
          <a:p>
            <a:pPr>
              <a:buNone/>
            </a:pPr>
            <a:r>
              <a:rPr lang="en-IN" dirty="0"/>
              <a:t>A Atherosclerosis </a:t>
            </a:r>
          </a:p>
          <a:p>
            <a:pPr>
              <a:buNone/>
            </a:pPr>
            <a:r>
              <a:rPr lang="en-IN" dirty="0"/>
              <a:t>B Pneumonitis </a:t>
            </a:r>
          </a:p>
          <a:p>
            <a:pPr>
              <a:buNone/>
            </a:pPr>
            <a:r>
              <a:rPr lang="en-IN" dirty="0"/>
              <a:t>C </a:t>
            </a:r>
            <a:r>
              <a:rPr lang="en-IN" dirty="0" err="1"/>
              <a:t>Sarcoidosis</a:t>
            </a:r>
            <a:r>
              <a:rPr lang="en-IN" dirty="0"/>
              <a:t> </a:t>
            </a:r>
          </a:p>
          <a:p>
            <a:pPr>
              <a:buNone/>
            </a:pPr>
            <a:r>
              <a:rPr lang="en-IN" dirty="0"/>
              <a:t>D </a:t>
            </a:r>
            <a:r>
              <a:rPr lang="en-IN" dirty="0" err="1"/>
              <a:t>Thromboembolism</a:t>
            </a:r>
            <a:r>
              <a:rPr lang="en-IN" dirty="0"/>
              <a:t> </a:t>
            </a:r>
          </a:p>
          <a:p>
            <a:pPr>
              <a:buNone/>
            </a:pPr>
            <a:r>
              <a:rPr lang="en-IN" dirty="0"/>
              <a:t>E </a:t>
            </a:r>
            <a:r>
              <a:rPr lang="en-IN" dirty="0" err="1"/>
              <a:t>Vasculitis</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endParaRPr lang="en-IN" dirty="0"/>
          </a:p>
        </p:txBody>
      </p:sp>
      <p:sp>
        <p:nvSpPr>
          <p:cNvPr id="3" name="Content Placeholder 2"/>
          <p:cNvSpPr>
            <a:spLocks noGrp="1"/>
          </p:cNvSpPr>
          <p:nvPr>
            <p:ph idx="1"/>
          </p:nvPr>
        </p:nvSpPr>
        <p:spPr/>
        <p:txBody>
          <a:bodyPr>
            <a:normAutofit fontScale="70000" lnSpcReduction="20000"/>
          </a:bodyPr>
          <a:lstStyle/>
          <a:p>
            <a:pPr>
              <a:buNone/>
            </a:pPr>
            <a:r>
              <a:rPr lang="en-IN" b="1" dirty="0" smtClean="0"/>
              <a:t>5.  </a:t>
            </a:r>
            <a:r>
              <a:rPr lang="en-IN" b="1" dirty="0"/>
              <a:t>A 75-year-old woman has had worsening lower leg </a:t>
            </a:r>
            <a:r>
              <a:rPr lang="en-IN" b="1" dirty="0" err="1"/>
              <a:t>edema</a:t>
            </a:r>
            <a:r>
              <a:rPr lang="en-IN" b="1" dirty="0"/>
              <a:t> and </a:t>
            </a:r>
            <a:r>
              <a:rPr lang="en-IN" b="1" dirty="0" err="1"/>
              <a:t>dyspnea</a:t>
            </a:r>
            <a:r>
              <a:rPr lang="en-IN" b="1" dirty="0"/>
              <a:t> for the past 5 years. On physical examination, her temperature is 36.9° C, pulse is 74/min, respirations are 19/min, and blood pressure is 110/75 mm Hg. There is dullness to percussion at the lung bases. A low rumbling heart murmur is present. A chest radiograph shows bilateral pleural effusions. An echocardiogram shows a large (4-cm) </a:t>
            </a:r>
            <a:r>
              <a:rPr lang="en-IN" b="1" dirty="0" err="1"/>
              <a:t>atrial</a:t>
            </a:r>
            <a:r>
              <a:rPr lang="en-IN" b="1" dirty="0"/>
              <a:t> </a:t>
            </a:r>
            <a:r>
              <a:rPr lang="en-IN" b="1" dirty="0" err="1"/>
              <a:t>septal</a:t>
            </a:r>
            <a:r>
              <a:rPr lang="en-IN" b="1" dirty="0"/>
              <a:t> defect. Which of the following conditions is most likely to be present in this woman? </a:t>
            </a:r>
          </a:p>
          <a:p>
            <a:pPr>
              <a:buNone/>
            </a:pPr>
            <a:r>
              <a:rPr lang="en-IN" dirty="0"/>
              <a:t>A Pulmonary hypertension </a:t>
            </a:r>
          </a:p>
          <a:p>
            <a:pPr>
              <a:buNone/>
            </a:pPr>
            <a:r>
              <a:rPr lang="en-IN" dirty="0"/>
              <a:t>B </a:t>
            </a:r>
            <a:r>
              <a:rPr lang="en-IN" dirty="0" err="1"/>
              <a:t>Granulomatous</a:t>
            </a:r>
            <a:r>
              <a:rPr lang="en-IN" dirty="0"/>
              <a:t> inflammation </a:t>
            </a:r>
          </a:p>
          <a:p>
            <a:pPr>
              <a:buNone/>
            </a:pPr>
            <a:r>
              <a:rPr lang="en-IN" dirty="0"/>
              <a:t>C Hemorrhagic infarction </a:t>
            </a:r>
          </a:p>
          <a:p>
            <a:pPr>
              <a:buNone/>
            </a:pPr>
            <a:r>
              <a:rPr lang="en-IN" dirty="0"/>
              <a:t>D Interstitial fibrosis </a:t>
            </a:r>
          </a:p>
          <a:p>
            <a:pPr>
              <a:buNone/>
            </a:pPr>
            <a:r>
              <a:rPr lang="en-IN" dirty="0"/>
              <a:t>E Necrotizing </a:t>
            </a:r>
            <a:r>
              <a:rPr lang="en-IN" dirty="0" err="1"/>
              <a:t>vasculitis</a:t>
            </a: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a:t>
            </a:r>
            <a:endParaRPr lang="en-IN" dirty="0"/>
          </a:p>
        </p:txBody>
      </p:sp>
      <p:sp>
        <p:nvSpPr>
          <p:cNvPr id="3" name="Content Placeholder 2"/>
          <p:cNvSpPr>
            <a:spLocks noGrp="1"/>
          </p:cNvSpPr>
          <p:nvPr>
            <p:ph idx="1"/>
          </p:nvPr>
        </p:nvSpPr>
        <p:spPr/>
        <p:txBody>
          <a:bodyPr>
            <a:normAutofit fontScale="62500" lnSpcReduction="20000"/>
          </a:bodyPr>
          <a:lstStyle/>
          <a:p>
            <a:pPr>
              <a:buNone/>
            </a:pPr>
            <a:r>
              <a:rPr lang="en-IN" b="1" dirty="0" smtClean="0"/>
              <a:t>6.  </a:t>
            </a:r>
            <a:r>
              <a:rPr lang="en-IN" b="1" dirty="0"/>
              <a:t>A 25-year-old woman has had progressive </a:t>
            </a:r>
            <a:r>
              <a:rPr lang="en-IN" b="1" dirty="0" err="1"/>
              <a:t>dyspnea</a:t>
            </a:r>
            <a:r>
              <a:rPr lang="en-IN" b="1" dirty="0"/>
              <a:t> and fatigue for the past 2 years. On physical examination, she has pedal </a:t>
            </a:r>
            <a:r>
              <a:rPr lang="en-IN" b="1" dirty="0" err="1"/>
              <a:t>edema</a:t>
            </a:r>
            <a:r>
              <a:rPr lang="en-IN" b="1" dirty="0"/>
              <a:t>, jugular venous </a:t>
            </a:r>
            <a:r>
              <a:rPr lang="en-IN" b="1" dirty="0" err="1"/>
              <a:t>distention</a:t>
            </a:r>
            <a:r>
              <a:rPr lang="en-IN" b="1" dirty="0"/>
              <a:t>, and </a:t>
            </a:r>
            <a:r>
              <a:rPr lang="en-IN" b="1" dirty="0" err="1"/>
              <a:t>hepatomegaly</a:t>
            </a:r>
            <a:r>
              <a:rPr lang="en-IN" b="1" dirty="0"/>
              <a:t>. Lung fields are clear on auscultation. Chest CT scan shows right heart enlargement. Cardiac catheterization is performed, and the pulmonary arterial pressure is increased, without gradients across the </a:t>
            </a:r>
            <a:r>
              <a:rPr lang="en-IN" b="1" dirty="0" err="1"/>
              <a:t>pulmonic</a:t>
            </a:r>
            <a:r>
              <a:rPr lang="en-IN" b="1" dirty="0"/>
              <a:t> valve, and no shunts are noted. A </a:t>
            </a:r>
            <a:r>
              <a:rPr lang="en-IN" b="1" dirty="0" err="1"/>
              <a:t>transbronchial</a:t>
            </a:r>
            <a:r>
              <a:rPr lang="en-IN" b="1" dirty="0"/>
              <a:t> biopsy is performed, and microscopic examination shows </a:t>
            </a:r>
            <a:r>
              <a:rPr lang="en-IN" b="1" dirty="0" err="1"/>
              <a:t>plexiform</a:t>
            </a:r>
            <a:r>
              <a:rPr lang="en-IN" b="1" dirty="0"/>
              <a:t> lesions. A mutation in a gene encoding for which of the following is most likely to cause her pulmonary disease? </a:t>
            </a:r>
          </a:p>
          <a:p>
            <a:pPr>
              <a:buNone/>
            </a:pPr>
            <a:r>
              <a:rPr lang="en-IN" dirty="0"/>
              <a:t>A B-type </a:t>
            </a:r>
            <a:r>
              <a:rPr lang="en-IN" dirty="0" err="1"/>
              <a:t>natriuretic</a:t>
            </a:r>
            <a:r>
              <a:rPr lang="en-IN" dirty="0"/>
              <a:t> peptide (BNP) </a:t>
            </a:r>
          </a:p>
          <a:p>
            <a:pPr>
              <a:buNone/>
            </a:pPr>
            <a:r>
              <a:rPr lang="en-IN" dirty="0"/>
              <a:t>B Bone morphogenetic receptor 2 (BMPR2) </a:t>
            </a:r>
          </a:p>
          <a:p>
            <a:pPr>
              <a:buNone/>
            </a:pPr>
            <a:r>
              <a:rPr lang="en-IN" dirty="0"/>
              <a:t>C Endothelial nitric oxide </a:t>
            </a:r>
            <a:r>
              <a:rPr lang="en-IN" dirty="0" err="1"/>
              <a:t>synthetase</a:t>
            </a:r>
            <a:r>
              <a:rPr lang="en-IN" dirty="0"/>
              <a:t> (</a:t>
            </a:r>
            <a:r>
              <a:rPr lang="en-IN" dirty="0" err="1"/>
              <a:t>eNOS</a:t>
            </a:r>
            <a:r>
              <a:rPr lang="en-IN" dirty="0"/>
              <a:t>) </a:t>
            </a:r>
          </a:p>
          <a:p>
            <a:pPr>
              <a:buNone/>
            </a:pPr>
            <a:r>
              <a:rPr lang="en-IN" dirty="0"/>
              <a:t>D Fibrillin-1 </a:t>
            </a:r>
          </a:p>
          <a:p>
            <a:pPr>
              <a:buNone/>
            </a:pPr>
            <a:r>
              <a:rPr lang="en-IN" dirty="0"/>
              <a:t>E </a:t>
            </a:r>
            <a:r>
              <a:rPr lang="en-IN" dirty="0" err="1"/>
              <a:t>Lysyl</a:t>
            </a:r>
            <a:r>
              <a:rPr lang="en-IN" dirty="0"/>
              <a:t> </a:t>
            </a:r>
            <a:r>
              <a:rPr lang="en-IN" dirty="0" err="1"/>
              <a:t>hydroxylase</a:t>
            </a:r>
            <a:r>
              <a:rPr lang="en-IN" dirty="0"/>
              <a:t> </a:t>
            </a:r>
          </a:p>
          <a:p>
            <a:pPr>
              <a:buNone/>
            </a:pPr>
            <a:r>
              <a:rPr lang="en-IN" dirty="0"/>
              <a:t>F </a:t>
            </a:r>
            <a:r>
              <a:rPr lang="en-IN" dirty="0" err="1"/>
              <a:t>Renin</a:t>
            </a:r>
            <a:endParaRPr lang="en-IN"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1019</Words>
  <Application>Microsoft Office PowerPoint</Application>
  <PresentationFormat>On-screen Show (4:3)</PresentationFormat>
  <Paragraphs>61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Q &amp; A</vt:lpstr>
      <vt:lpstr>1</vt:lpstr>
      <vt:lpstr>Slide 3</vt:lpstr>
      <vt:lpstr>2</vt:lpstr>
      <vt:lpstr>3</vt:lpstr>
      <vt:lpstr>Slide 6</vt:lpstr>
      <vt:lpstr>4</vt:lpstr>
      <vt:lpstr>5</vt:lpstr>
      <vt:lpstr>6</vt:lpstr>
      <vt:lpstr>7</vt:lpstr>
      <vt:lpstr>8</vt:lpstr>
      <vt:lpstr>Slide 12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 &amp; A</dc:title>
  <dc:creator>hp</dc:creator>
  <cp:lastModifiedBy>user</cp:lastModifiedBy>
  <cp:revision>27</cp:revision>
  <dcterms:created xsi:type="dcterms:W3CDTF">2020-06-05T14:46:47Z</dcterms:created>
  <dcterms:modified xsi:type="dcterms:W3CDTF">2020-06-17T06:42:17Z</dcterms:modified>
</cp:coreProperties>
</file>