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8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B3185F-048E-44E9-B5CA-24F461CCCE42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C60CB1-8E87-49F0-8419-CE50CB7D46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THYROID HORMONE &amp; ANTI-THYROID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K.K. </a:t>
            </a:r>
            <a:r>
              <a:rPr lang="en-US" dirty="0" err="1" smtClean="0"/>
              <a:t>Mishra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S.K.M.C.H. </a:t>
            </a:r>
            <a:r>
              <a:rPr lang="en-US" dirty="0" err="1" smtClean="0"/>
              <a:t>Muzaffarpur</a:t>
            </a:r>
            <a:endParaRPr lang="en-US" dirty="0"/>
          </a:p>
        </p:txBody>
      </p:sp>
      <p:pic>
        <p:nvPicPr>
          <p:cNvPr id="4" name="~PP967.WAV">
            <a:hlinkClick r:id="" action="ppaction://media"/>
          </p:cNvPr>
          <p:cNvPicPr>
            <a:picLocks noRot="1" noChangeAspect="1"/>
          </p:cNvPicPr>
          <p:nvPr>
            <a:wavAudioFile r:embed="rId1" name="~PP96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4. Metabolic effects:-</a:t>
            </a:r>
          </a:p>
          <a:p>
            <a:pPr>
              <a:buNone/>
            </a:pPr>
            <a:r>
              <a:rPr lang="en-US" dirty="0" smtClean="0"/>
              <a:t> carbohydrate metabolism- in hyperthyroidism patient insulin resistance may develop which leads to increase blood glucose level, mainly due to </a:t>
            </a:r>
            <a:r>
              <a:rPr lang="en-US" dirty="0" err="1" smtClean="0"/>
              <a:t>glycogenolysis</a:t>
            </a:r>
            <a:r>
              <a:rPr lang="en-US" dirty="0" smtClean="0"/>
              <a:t> &amp; </a:t>
            </a:r>
            <a:r>
              <a:rPr lang="en-US" dirty="0" err="1" smtClean="0"/>
              <a:t>gluconeogenesis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fat metabolism- </a:t>
            </a:r>
            <a:r>
              <a:rPr lang="en-US" dirty="0" err="1" smtClean="0"/>
              <a:t>thyroxine</a:t>
            </a:r>
            <a:r>
              <a:rPr lang="en-US" dirty="0" smtClean="0"/>
              <a:t> causes </a:t>
            </a:r>
            <a:r>
              <a:rPr lang="en-US" dirty="0" err="1" smtClean="0"/>
              <a:t>lipolysis</a:t>
            </a:r>
            <a:r>
              <a:rPr lang="en-US" dirty="0" smtClean="0"/>
              <a:t> by facilitating action of </a:t>
            </a:r>
            <a:r>
              <a:rPr lang="en-US" dirty="0" err="1" smtClean="0"/>
              <a:t>catecholamines</a:t>
            </a:r>
            <a:r>
              <a:rPr lang="en-US" dirty="0" smtClean="0"/>
              <a:t>. There is increased level of fatty acid. </a:t>
            </a:r>
            <a:r>
              <a:rPr lang="en-US" dirty="0" err="1" smtClean="0"/>
              <a:t>Hypocholesterolemia</a:t>
            </a:r>
            <a:r>
              <a:rPr lang="en-US" dirty="0" smtClean="0"/>
              <a:t> &amp; decrease LDL level is found.</a:t>
            </a:r>
          </a:p>
          <a:p>
            <a:pPr>
              <a:buNone/>
            </a:pPr>
            <a:r>
              <a:rPr lang="en-US" dirty="0" smtClean="0"/>
              <a:t> protein metabolism- usual effect is catabolic leading to muscle </a:t>
            </a:r>
            <a:r>
              <a:rPr lang="en-US" dirty="0" smtClean="0"/>
              <a:t>wasting and </a:t>
            </a:r>
            <a:r>
              <a:rPr lang="en-US" dirty="0" smtClean="0"/>
              <a:t>weight loss.  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~PP1162.WAV">
            <a:hlinkClick r:id="" action="ppaction://media"/>
          </p:cNvPr>
          <p:cNvPicPr>
            <a:picLocks noRot="1" noChangeAspect="1"/>
          </p:cNvPicPr>
          <p:nvPr>
            <a:wavAudioFile r:embed="rId1" name="~PP116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4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5. Reproductive system:-</a:t>
            </a:r>
          </a:p>
          <a:p>
            <a:pPr>
              <a:buNone/>
            </a:pPr>
            <a:r>
              <a:rPr lang="en-US" dirty="0" smtClean="0"/>
              <a:t>   normal hormone level is important for normal fertility in both male and female. In male hypothyroidism leads to decrease libido, impotence &amp; </a:t>
            </a:r>
            <a:r>
              <a:rPr lang="en-US" dirty="0" err="1" smtClean="0"/>
              <a:t>oligozoospermia</a:t>
            </a:r>
            <a:r>
              <a:rPr lang="en-US" dirty="0" smtClean="0"/>
              <a:t>. In female there is </a:t>
            </a:r>
            <a:r>
              <a:rPr lang="en-US" dirty="0" err="1" smtClean="0"/>
              <a:t>anovulatory</a:t>
            </a:r>
            <a:r>
              <a:rPr lang="en-US" dirty="0" smtClean="0"/>
              <a:t> cycle. Correction of hormone leads to regain fertility.</a:t>
            </a:r>
          </a:p>
          <a:p>
            <a:pPr>
              <a:buNone/>
            </a:pPr>
            <a:r>
              <a:rPr lang="en-US" dirty="0" smtClean="0"/>
              <a:t>6. Blood formation:-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thyroxine</a:t>
            </a:r>
            <a:r>
              <a:rPr lang="en-US" dirty="0" smtClean="0"/>
              <a:t> </a:t>
            </a:r>
            <a:r>
              <a:rPr lang="en-US" dirty="0" err="1" smtClean="0"/>
              <a:t>facilititates</a:t>
            </a:r>
            <a:r>
              <a:rPr lang="en-US" dirty="0" smtClean="0"/>
              <a:t> formation of red blood cells by helping absorption of iron, folic acid &amp; vitaminB12, so deficiency causes anemia. In hyperthyroidism there is </a:t>
            </a:r>
            <a:r>
              <a:rPr lang="en-US" dirty="0" err="1" smtClean="0"/>
              <a:t>normochromic</a:t>
            </a:r>
            <a:r>
              <a:rPr lang="en-US" dirty="0" smtClean="0"/>
              <a:t> anemia due to </a:t>
            </a:r>
            <a:r>
              <a:rPr lang="en-US" dirty="0" err="1" smtClean="0"/>
              <a:t>increse</a:t>
            </a:r>
            <a:r>
              <a:rPr lang="en-US" dirty="0" smtClean="0"/>
              <a:t> RBC turnover.  </a:t>
            </a:r>
            <a:endParaRPr lang="en-US" dirty="0"/>
          </a:p>
        </p:txBody>
      </p:sp>
      <p:pic>
        <p:nvPicPr>
          <p:cNvPr id="4" name="~PP380.WAV">
            <a:hlinkClick r:id="" action="ppaction://media"/>
          </p:cNvPr>
          <p:cNvPicPr>
            <a:picLocks noRot="1" noChangeAspect="1"/>
          </p:cNvPicPr>
          <p:nvPr>
            <a:wavAudioFile r:embed="rId1" name="~PP38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7. GIT:- </a:t>
            </a:r>
          </a:p>
          <a:p>
            <a:pPr>
              <a:buNone/>
            </a:pPr>
            <a:r>
              <a:rPr lang="en-US" dirty="0" smtClean="0"/>
              <a:t>  the gastric peristalsis is increased by thyroid hormone , so there is constipation in hypothyroidism patient &amp; </a:t>
            </a:r>
            <a:r>
              <a:rPr lang="en-US" dirty="0" err="1" smtClean="0"/>
              <a:t>diarrhoea</a:t>
            </a:r>
            <a:r>
              <a:rPr lang="en-US" dirty="0" smtClean="0"/>
              <a:t> in hyperthyroidism patients.</a:t>
            </a:r>
          </a:p>
          <a:p>
            <a:pPr>
              <a:buNone/>
            </a:pPr>
            <a:r>
              <a:rPr lang="en-US" dirty="0" smtClean="0"/>
              <a:t>8. Skeletal muscles:-</a:t>
            </a:r>
          </a:p>
          <a:p>
            <a:pPr>
              <a:buNone/>
            </a:pPr>
            <a:r>
              <a:rPr lang="en-US" dirty="0" smtClean="0"/>
              <a:t>   in </a:t>
            </a:r>
            <a:r>
              <a:rPr lang="en-US" dirty="0" err="1" smtClean="0"/>
              <a:t>thyrotoxicosis</a:t>
            </a:r>
            <a:r>
              <a:rPr lang="en-US" dirty="0" smtClean="0"/>
              <a:t> there is weakness, muscle fatigue, increase deep tendon reflex &amp; muscle tremor is found.</a:t>
            </a:r>
          </a:p>
          <a:p>
            <a:pPr>
              <a:buNone/>
            </a:pPr>
            <a:r>
              <a:rPr lang="en-US" dirty="0" smtClean="0"/>
              <a:t>9. Renal system:-</a:t>
            </a:r>
          </a:p>
          <a:p>
            <a:pPr>
              <a:buNone/>
            </a:pPr>
            <a:r>
              <a:rPr lang="en-US" dirty="0" smtClean="0"/>
              <a:t>  increase renal blood flow may lead to increase GFR and </a:t>
            </a:r>
            <a:r>
              <a:rPr lang="en-US" dirty="0" err="1" smtClean="0"/>
              <a:t>polyuria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~PP4060.WAV">
            <a:hlinkClick r:id="" action="ppaction://media"/>
          </p:cNvPr>
          <p:cNvPicPr>
            <a:picLocks noRot="1" noChangeAspect="1"/>
          </p:cNvPicPr>
          <p:nvPr>
            <a:wavAudioFile r:embed="rId1" name="~PP406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PHARMACOKINETICS:-</a:t>
            </a:r>
          </a:p>
          <a:p>
            <a:pPr>
              <a:buNone/>
            </a:pPr>
            <a:r>
              <a:rPr lang="en-US" dirty="0" smtClean="0"/>
              <a:t>       the absorption after oral administration is good and affected by food. So for complete absorption </a:t>
            </a:r>
            <a:r>
              <a:rPr lang="en-US" dirty="0" smtClean="0"/>
              <a:t>it should </a:t>
            </a:r>
            <a:r>
              <a:rPr lang="en-US" dirty="0" smtClean="0"/>
              <a:t>be taken in empty stomach. </a:t>
            </a:r>
            <a:r>
              <a:rPr lang="en-US" dirty="0" err="1" smtClean="0"/>
              <a:t>Thyroxine</a:t>
            </a:r>
            <a:r>
              <a:rPr lang="en-US" dirty="0" smtClean="0"/>
              <a:t> is concentrated in liver and kidney while </a:t>
            </a:r>
            <a:r>
              <a:rPr lang="en-US" dirty="0" smtClean="0"/>
              <a:t>tri </a:t>
            </a:r>
            <a:r>
              <a:rPr lang="en-US" dirty="0" err="1" smtClean="0"/>
              <a:t>iodo</a:t>
            </a:r>
            <a:r>
              <a:rPr lang="en-US" dirty="0" smtClean="0"/>
              <a:t> </a:t>
            </a:r>
            <a:r>
              <a:rPr lang="en-US" dirty="0" smtClean="0"/>
              <a:t>form is widely distributed in body. Both form </a:t>
            </a:r>
            <a:r>
              <a:rPr lang="en-US" dirty="0" err="1" smtClean="0"/>
              <a:t>metabolised</a:t>
            </a:r>
            <a:r>
              <a:rPr lang="en-US" dirty="0" smtClean="0"/>
              <a:t> by liver &amp; excreted in bile.</a:t>
            </a:r>
          </a:p>
          <a:p>
            <a:pPr>
              <a:buNone/>
            </a:pPr>
            <a:r>
              <a:rPr lang="en-US" dirty="0" smtClean="0"/>
              <a:t>   t1/2 T4 of is 6-7 days, while t1/2 of T3 is 1-2 days . Plasma half life of both form is reduced in hyperthyroidism &amp; increased in hypothyroidism.</a:t>
            </a:r>
            <a:endParaRPr lang="en-US" dirty="0"/>
          </a:p>
        </p:txBody>
      </p:sp>
      <p:pic>
        <p:nvPicPr>
          <p:cNvPr id="4" name="~PP3448.WAV">
            <a:hlinkClick r:id="" action="ppaction://media"/>
          </p:cNvPr>
          <p:cNvPicPr>
            <a:picLocks noRot="1" noChangeAspect="1"/>
          </p:cNvPicPr>
          <p:nvPr>
            <a:wavAudioFile r:embed="rId1" name="~PP344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2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USES:-</a:t>
            </a:r>
          </a:p>
          <a:p>
            <a:pPr>
              <a:buNone/>
            </a:pPr>
            <a:r>
              <a:rPr lang="en-US" dirty="0" smtClean="0"/>
              <a:t>Thyroid hormone is mainly used as supplement in deficiency disease.</a:t>
            </a:r>
          </a:p>
          <a:p>
            <a:pPr>
              <a:buNone/>
            </a:pPr>
            <a:r>
              <a:rPr lang="en-US" dirty="0" smtClean="0"/>
              <a:t>1. Cretinism (congenital hypothyroidism)-  it is severe form of hypothyroidism found in children due to deficiency of thyroid hormone of any cause. There is physical and mental retardation in affected children. Early correction of hormone level </a:t>
            </a:r>
            <a:r>
              <a:rPr lang="en-US" dirty="0" err="1" smtClean="0"/>
              <a:t>normalises</a:t>
            </a:r>
            <a:r>
              <a:rPr lang="en-US" dirty="0" smtClean="0"/>
              <a:t> both physical and mental condition. Delayed correction does not correct mental retardation.  </a:t>
            </a:r>
            <a:endParaRPr lang="en-US" dirty="0"/>
          </a:p>
        </p:txBody>
      </p:sp>
      <p:pic>
        <p:nvPicPr>
          <p:cNvPr id="4" name="~PP2634.WAV">
            <a:hlinkClick r:id="" action="ppaction://media"/>
          </p:cNvPr>
          <p:cNvPicPr>
            <a:picLocks noRot="1" noChangeAspect="1"/>
          </p:cNvPicPr>
          <p:nvPr>
            <a:wavAudioFile r:embed="rId1" name="~PP263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2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this is due to the reason that thyroid hormone is critically required at the time of formation of </a:t>
            </a:r>
            <a:r>
              <a:rPr lang="en-US" dirty="0" err="1" smtClean="0"/>
              <a:t>mylein</a:t>
            </a:r>
            <a:r>
              <a:rPr lang="en-US" dirty="0" smtClean="0"/>
              <a:t> sheath that occurs in early age. Correction after that period correct the physical growth not correct mental retardation, so earliest diagnosis by screening is important. </a:t>
            </a:r>
          </a:p>
          <a:p>
            <a:pPr>
              <a:buNone/>
            </a:pPr>
            <a:r>
              <a:rPr lang="en-US" dirty="0" smtClean="0"/>
              <a:t>  recommended dose is 10 to 15 microgram/kg daily for initial treatment which may be titrated to 6 to 8 microgram/day measuring TSH and </a:t>
            </a:r>
            <a:r>
              <a:rPr lang="en-US" dirty="0" err="1" smtClean="0"/>
              <a:t>thyroxine</a:t>
            </a:r>
            <a:r>
              <a:rPr lang="en-US" dirty="0" smtClean="0"/>
              <a:t> level.</a:t>
            </a:r>
            <a:endParaRPr lang="en-US" dirty="0"/>
          </a:p>
        </p:txBody>
      </p:sp>
      <p:pic>
        <p:nvPicPr>
          <p:cNvPr id="4" name="~PP241.WAV">
            <a:hlinkClick r:id="" action="ppaction://media"/>
          </p:cNvPr>
          <p:cNvPicPr>
            <a:picLocks noRot="1" noChangeAspect="1"/>
          </p:cNvPicPr>
          <p:nvPr>
            <a:wavAudioFile r:embed="rId1" name="~PP24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2. Adult hypothyroidism:-</a:t>
            </a:r>
          </a:p>
          <a:p>
            <a:pPr>
              <a:buNone/>
            </a:pPr>
            <a:r>
              <a:rPr lang="en-US" dirty="0" smtClean="0"/>
              <a:t>  hypothyroidism in adult may be idiopathic, due to iodine deficiency (endemic </a:t>
            </a:r>
            <a:r>
              <a:rPr lang="en-US" dirty="0" err="1" smtClean="0"/>
              <a:t>goitre</a:t>
            </a:r>
            <a:r>
              <a:rPr lang="en-US" dirty="0" smtClean="0"/>
              <a:t>), exposure to </a:t>
            </a:r>
            <a:r>
              <a:rPr lang="en-US" dirty="0" err="1" smtClean="0"/>
              <a:t>goitrogens</a:t>
            </a:r>
            <a:r>
              <a:rPr lang="en-US" dirty="0" smtClean="0"/>
              <a:t> (substance that inhibit the formation of thyroid hormone), </a:t>
            </a:r>
            <a:r>
              <a:rPr lang="en-US" dirty="0" err="1" smtClean="0"/>
              <a:t>thyroiditis</a:t>
            </a:r>
            <a:r>
              <a:rPr lang="en-US" dirty="0" smtClean="0"/>
              <a:t> (</a:t>
            </a:r>
            <a:r>
              <a:rPr lang="en-US" dirty="0" err="1" smtClean="0"/>
              <a:t>hashimoto</a:t>
            </a:r>
            <a:r>
              <a:rPr lang="en-US" dirty="0" smtClean="0"/>
              <a:t> </a:t>
            </a:r>
            <a:r>
              <a:rPr lang="en-US" dirty="0" err="1" smtClean="0"/>
              <a:t>thyroiditis</a:t>
            </a:r>
            <a:r>
              <a:rPr lang="en-US" dirty="0" smtClean="0"/>
              <a:t>), </a:t>
            </a:r>
            <a:r>
              <a:rPr lang="en-US" dirty="0" err="1" smtClean="0"/>
              <a:t>thyroidectomy</a:t>
            </a:r>
            <a:r>
              <a:rPr lang="en-US" dirty="0" smtClean="0"/>
              <a:t>, overdose of radioactive iodine. </a:t>
            </a:r>
          </a:p>
          <a:p>
            <a:pPr>
              <a:buNone/>
            </a:pPr>
            <a:r>
              <a:rPr lang="en-US" dirty="0" smtClean="0"/>
              <a:t>  dose is 100 to 200 microgram/day. Usual starting dose is 25 microgram/day then increment of 25 microgram every 6week till normal TSH level is achieved.</a:t>
            </a:r>
            <a:endParaRPr lang="en-US" dirty="0"/>
          </a:p>
        </p:txBody>
      </p:sp>
      <p:pic>
        <p:nvPicPr>
          <p:cNvPr id="4" name="~PP1131.WAV">
            <a:hlinkClick r:id="" action="ppaction://media"/>
          </p:cNvPr>
          <p:cNvPicPr>
            <a:picLocks noRot="1" noChangeAspect="1"/>
          </p:cNvPicPr>
          <p:nvPr>
            <a:wavAudioFile r:embed="rId1" name="~PP113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3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Myxoedema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/>
              <a:t>  it is severe type of hypothyroidism with peculiar thickening of skin &amp; often associated with coronary artery disease. Treatment is started with 12.5 microgram of </a:t>
            </a:r>
            <a:r>
              <a:rPr lang="en-US" dirty="0" err="1" smtClean="0"/>
              <a:t>levothyroxine</a:t>
            </a:r>
            <a:r>
              <a:rPr lang="en-US" dirty="0" smtClean="0"/>
              <a:t> /day.</a:t>
            </a:r>
          </a:p>
          <a:p>
            <a:pPr>
              <a:buNone/>
            </a:pPr>
            <a:r>
              <a:rPr lang="en-US" dirty="0" smtClean="0"/>
              <a:t>4. Simple or nontoxic </a:t>
            </a:r>
            <a:r>
              <a:rPr lang="en-US" dirty="0" err="1" smtClean="0"/>
              <a:t>goitre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/>
              <a:t>Is due to iodine deficiency in food </a:t>
            </a:r>
            <a:r>
              <a:rPr lang="en-US" dirty="0" err="1" smtClean="0"/>
              <a:t>items.in</a:t>
            </a:r>
            <a:r>
              <a:rPr lang="en-US" dirty="0" smtClean="0"/>
              <a:t> such case thyroid gland is enlarged due excess of TSH. Treatment consist of hormone therapy along with iodine supplemented food.</a:t>
            </a:r>
            <a:endParaRPr lang="en-US" dirty="0"/>
          </a:p>
        </p:txBody>
      </p:sp>
      <p:pic>
        <p:nvPicPr>
          <p:cNvPr id="4" name="~PP2765.WAV">
            <a:hlinkClick r:id="" action="ppaction://media"/>
          </p:cNvPr>
          <p:cNvPicPr>
            <a:picLocks noRot="1" noChangeAspect="1"/>
          </p:cNvPicPr>
          <p:nvPr>
            <a:wavAudioFile r:embed="rId1" name="~PP276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Myxoedema</a:t>
            </a:r>
            <a:r>
              <a:rPr lang="en-US" dirty="0" smtClean="0"/>
              <a:t> coma:- </a:t>
            </a:r>
          </a:p>
          <a:p>
            <a:pPr>
              <a:buNone/>
            </a:pPr>
            <a:r>
              <a:rPr lang="en-US" dirty="0" smtClean="0"/>
              <a:t> although rare but this is medical emergency with high mortality. It results from untreated prolonged hypothyroidism usually in elderly. Patient passes into coma which is accelerated by indiscriminate use of </a:t>
            </a:r>
            <a:r>
              <a:rPr lang="en-US" dirty="0" err="1" smtClean="0"/>
              <a:t>cns</a:t>
            </a:r>
            <a:r>
              <a:rPr lang="en-US" dirty="0" smtClean="0"/>
              <a:t> depressant like </a:t>
            </a:r>
            <a:r>
              <a:rPr lang="en-US" dirty="0" err="1" smtClean="0"/>
              <a:t>opioid</a:t>
            </a:r>
            <a:r>
              <a:rPr lang="en-US" dirty="0" smtClean="0"/>
              <a:t>.                        Clinical symptoms </a:t>
            </a:r>
            <a:r>
              <a:rPr lang="en-US" dirty="0" smtClean="0"/>
              <a:t>are </a:t>
            </a:r>
            <a:r>
              <a:rPr lang="en-US" dirty="0" smtClean="0"/>
              <a:t>like unconsciousness, hypothermia, respiratory depression, </a:t>
            </a:r>
            <a:r>
              <a:rPr lang="en-US" dirty="0" err="1" smtClean="0"/>
              <a:t>bradycardia</a:t>
            </a:r>
            <a:r>
              <a:rPr lang="en-US" dirty="0" smtClean="0"/>
              <a:t>, dry rough skin. Confirmed by raised TSH level.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~PP294.WAV">
            <a:hlinkClick r:id="" action="ppaction://media"/>
          </p:cNvPr>
          <p:cNvPicPr>
            <a:picLocks noRot="1" noChangeAspect="1"/>
          </p:cNvPicPr>
          <p:nvPr>
            <a:wavAudioFile r:embed="rId1" name="~PP29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treatment is mainly supportive. Intravenous </a:t>
            </a:r>
            <a:r>
              <a:rPr lang="en-US" dirty="0" err="1" smtClean="0"/>
              <a:t>levothyroxine</a:t>
            </a:r>
            <a:r>
              <a:rPr lang="en-US" dirty="0" smtClean="0"/>
              <a:t> is given in loading dose 200 to 300 microgram, followed by 2</a:t>
            </a:r>
            <a:r>
              <a:rPr lang="en-US" baseline="30000" dirty="0" smtClean="0"/>
              <a:t>nd</a:t>
            </a:r>
            <a:r>
              <a:rPr lang="en-US" dirty="0" smtClean="0"/>
              <a:t> dose 100 microgram after 24 hour.</a:t>
            </a:r>
          </a:p>
          <a:p>
            <a:pPr>
              <a:buNone/>
            </a:pPr>
            <a:r>
              <a:rPr lang="en-US" dirty="0" smtClean="0"/>
              <a:t>  alternatively </a:t>
            </a:r>
            <a:r>
              <a:rPr lang="en-US" dirty="0" err="1" smtClean="0"/>
              <a:t>liothyronine</a:t>
            </a:r>
            <a:r>
              <a:rPr lang="en-US" dirty="0" smtClean="0"/>
              <a:t> 10 microgram 8hourly </a:t>
            </a:r>
            <a:r>
              <a:rPr lang="en-US" dirty="0" err="1" smtClean="0"/>
              <a:t>i.v</a:t>
            </a:r>
            <a:r>
              <a:rPr lang="en-US" dirty="0" smtClean="0"/>
              <a:t>. may be given in some cases till patient become conscious.</a:t>
            </a:r>
          </a:p>
          <a:p>
            <a:pPr>
              <a:buNone/>
            </a:pPr>
            <a:r>
              <a:rPr lang="en-US" dirty="0" smtClean="0"/>
              <a:t> (or) in some patient 500 microgram of </a:t>
            </a:r>
            <a:r>
              <a:rPr lang="en-US" dirty="0" err="1" smtClean="0"/>
              <a:t>levothyroxine</a:t>
            </a:r>
            <a:r>
              <a:rPr lang="en-US" dirty="0" smtClean="0"/>
              <a:t> through </a:t>
            </a:r>
            <a:r>
              <a:rPr lang="en-US" dirty="0" err="1" smtClean="0"/>
              <a:t>nasogastric</a:t>
            </a:r>
            <a:r>
              <a:rPr lang="en-US" dirty="0" smtClean="0"/>
              <a:t> tube may be given.</a:t>
            </a:r>
          </a:p>
          <a:p>
            <a:pPr>
              <a:buNone/>
            </a:pPr>
            <a:r>
              <a:rPr lang="en-US" dirty="0" smtClean="0"/>
              <a:t>  Dose of drug is adjusted on the basis of hemodynamic changes, </a:t>
            </a:r>
            <a:r>
              <a:rPr lang="en-US" dirty="0" err="1" smtClean="0"/>
              <a:t>glucocorticoid</a:t>
            </a:r>
            <a:r>
              <a:rPr lang="en-US" dirty="0" smtClean="0"/>
              <a:t> deficiency and electrolyte imbalance (</a:t>
            </a:r>
            <a:r>
              <a:rPr lang="en-US" dirty="0" err="1" smtClean="0"/>
              <a:t>dilutional</a:t>
            </a:r>
            <a:r>
              <a:rPr lang="en-US" dirty="0" smtClean="0"/>
              <a:t> </a:t>
            </a:r>
            <a:r>
              <a:rPr lang="en-US" dirty="0" err="1" smtClean="0"/>
              <a:t>hyponatremia</a:t>
            </a:r>
            <a:r>
              <a:rPr lang="en-US" dirty="0" smtClean="0"/>
              <a:t> ).  </a:t>
            </a:r>
            <a:endParaRPr lang="en-US" dirty="0"/>
          </a:p>
        </p:txBody>
      </p:sp>
      <p:pic>
        <p:nvPicPr>
          <p:cNvPr id="4" name="~PP3188.WAV">
            <a:hlinkClick r:id="" action="ppaction://media"/>
          </p:cNvPr>
          <p:cNvPicPr>
            <a:picLocks noRot="1" noChangeAspect="1"/>
          </p:cNvPicPr>
          <p:nvPr>
            <a:wavAudioFile r:embed="rId1" name="~PP318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</a:t>
            </a:r>
            <a:r>
              <a:rPr lang="en-US" dirty="0" err="1" smtClean="0"/>
              <a:t>ot</a:t>
            </a:r>
            <a:r>
              <a:rPr lang="en-US" dirty="0" smtClean="0"/>
              <a:t> thyroid gland</a:t>
            </a:r>
            <a:endParaRPr lang="en-US" dirty="0"/>
          </a:p>
        </p:txBody>
      </p:sp>
      <p:pic>
        <p:nvPicPr>
          <p:cNvPr id="1026" name="Picture 2" descr="C:\Users\PC\Downloads\Anatomical-Position-of-the-Thyroid-Gland-in-the-Anterior-Nec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28825"/>
            <a:ext cx="3810000" cy="3762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~PP3468.WAV">
            <a:hlinkClick r:id="" action="ppaction://media"/>
          </p:cNvPr>
          <p:cNvPicPr>
            <a:picLocks noRot="1" noChangeAspect="1"/>
          </p:cNvPicPr>
          <p:nvPr>
            <a:wavAudioFile r:embed="rId1" name="~PP346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6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6. Nodular </a:t>
            </a:r>
            <a:r>
              <a:rPr lang="en-US" dirty="0" err="1" smtClean="0"/>
              <a:t>goitre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/>
              <a:t>Benign nodule of thyroid grow under influence of TSH. In patient with raised level of TSH </a:t>
            </a:r>
            <a:r>
              <a:rPr lang="en-US" dirty="0" err="1" smtClean="0"/>
              <a:t>thyroxine</a:t>
            </a:r>
            <a:r>
              <a:rPr lang="en-US" dirty="0" smtClean="0"/>
              <a:t> depress TSH level and subsequently size of nodule. If the nodule is of malignant type surgical excision is treatment .</a:t>
            </a:r>
          </a:p>
          <a:p>
            <a:pPr>
              <a:buNone/>
            </a:pPr>
            <a:r>
              <a:rPr lang="en-US" dirty="0" smtClean="0"/>
              <a:t>7. Papillary carcinoma:-</a:t>
            </a:r>
          </a:p>
          <a:p>
            <a:pPr>
              <a:buNone/>
            </a:pPr>
            <a:r>
              <a:rPr lang="en-US" dirty="0" smtClean="0"/>
              <a:t> papillary carcinoma of thyroid grow under influence of TSH so </a:t>
            </a:r>
            <a:r>
              <a:rPr lang="en-US" dirty="0" err="1" smtClean="0"/>
              <a:t>supression</a:t>
            </a:r>
            <a:r>
              <a:rPr lang="en-US" dirty="0" smtClean="0"/>
              <a:t> of TSH causes regression of </a:t>
            </a:r>
            <a:r>
              <a:rPr lang="en-US" dirty="0" err="1" smtClean="0"/>
              <a:t>tumour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8. Refractory anemia:-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~PP2136.WAV">
            <a:hlinkClick r:id="" action="ppaction://media"/>
          </p:cNvPr>
          <p:cNvPicPr>
            <a:picLocks noRot="1" noChangeAspect="1"/>
          </p:cNvPicPr>
          <p:nvPr>
            <a:wavAudioFile r:embed="rId1" name="~PP213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Thyroxine</a:t>
            </a:r>
            <a:r>
              <a:rPr lang="en-US" dirty="0" smtClean="0"/>
              <a:t> in pregnancy:-</a:t>
            </a:r>
          </a:p>
          <a:p>
            <a:pPr>
              <a:buNone/>
            </a:pPr>
            <a:r>
              <a:rPr lang="en-US" dirty="0" smtClean="0"/>
              <a:t> in hypothyroid female there is </a:t>
            </a:r>
            <a:r>
              <a:rPr lang="en-US" dirty="0" err="1" smtClean="0"/>
              <a:t>anovulatory</a:t>
            </a:r>
            <a:r>
              <a:rPr lang="en-US" dirty="0" smtClean="0"/>
              <a:t> cycle so pregnancy is not possible unless hormone level is corrected.</a:t>
            </a:r>
          </a:p>
          <a:p>
            <a:pPr>
              <a:buNone/>
            </a:pPr>
            <a:r>
              <a:rPr lang="en-US" dirty="0" smtClean="0"/>
              <a:t> if a hypothyroid patient taking drug become pregnant dose should be increased by 20 to 30%  as level of thyroid binding globulin is increased due to estrogen so available free hormone level is reduced.</a:t>
            </a:r>
          </a:p>
          <a:p>
            <a:pPr>
              <a:buNone/>
            </a:pPr>
            <a:r>
              <a:rPr lang="en-US" dirty="0" smtClean="0"/>
              <a:t> subclinical hypothyroidism during pregnancy may lead to fetal distress &amp; mild impaired neural development.. </a:t>
            </a:r>
            <a:endParaRPr lang="en-US" dirty="0"/>
          </a:p>
        </p:txBody>
      </p:sp>
      <p:pic>
        <p:nvPicPr>
          <p:cNvPr id="4" name="~PP3957.WAV">
            <a:hlinkClick r:id="" action="ppaction://media"/>
          </p:cNvPr>
          <p:cNvPicPr>
            <a:picLocks noRot="1" noChangeAspect="1"/>
          </p:cNvPicPr>
          <p:nvPr>
            <a:wavAudioFile r:embed="rId1" name="~PP395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6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TOXICITY OF THYROXINE:-</a:t>
            </a:r>
          </a:p>
          <a:p>
            <a:pPr>
              <a:buNone/>
            </a:pPr>
            <a:r>
              <a:rPr lang="en-US" dirty="0" smtClean="0"/>
              <a:t>Depends upon hormone level. </a:t>
            </a:r>
          </a:p>
          <a:p>
            <a:pPr>
              <a:buNone/>
            </a:pPr>
            <a:r>
              <a:rPr lang="en-US" dirty="0" smtClean="0"/>
              <a:t>In children restlessness, insomnia, enhanced growth &amp; enhanced bone maturation may occur.</a:t>
            </a:r>
          </a:p>
          <a:p>
            <a:pPr>
              <a:buNone/>
            </a:pPr>
            <a:r>
              <a:rPr lang="en-US" dirty="0" smtClean="0"/>
              <a:t>In adults tachycardia, palpitation, nervousness, tremor, agitation, psychosis, </a:t>
            </a:r>
            <a:r>
              <a:rPr lang="en-US" dirty="0" err="1" smtClean="0"/>
              <a:t>diarrhoea</a:t>
            </a:r>
            <a:r>
              <a:rPr lang="en-US" dirty="0" smtClean="0"/>
              <a:t>, unexplained weight loss, </a:t>
            </a:r>
            <a:r>
              <a:rPr lang="en-US" dirty="0" err="1" smtClean="0"/>
              <a:t>hyperkinesia</a:t>
            </a:r>
            <a:r>
              <a:rPr lang="en-US" dirty="0" smtClean="0"/>
              <a:t> &amp; heat intolerance are common.</a:t>
            </a:r>
          </a:p>
          <a:p>
            <a:pPr>
              <a:buNone/>
            </a:pPr>
            <a:r>
              <a:rPr lang="en-US" dirty="0" smtClean="0"/>
              <a:t>In elderly with preexisting cardiac disease chances of </a:t>
            </a:r>
            <a:r>
              <a:rPr lang="en-US" dirty="0" err="1" smtClean="0"/>
              <a:t>arrythmia</a:t>
            </a:r>
            <a:r>
              <a:rPr lang="en-US" dirty="0" smtClean="0"/>
              <a:t>, </a:t>
            </a:r>
            <a:r>
              <a:rPr lang="en-US" dirty="0" err="1" smtClean="0"/>
              <a:t>atrial</a:t>
            </a:r>
            <a:r>
              <a:rPr lang="en-US" dirty="0" smtClean="0"/>
              <a:t> fibrillation, precipitation of angina are common.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~PP1010.WAV">
            <a:hlinkClick r:id="" action="ppaction://media"/>
          </p:cNvPr>
          <p:cNvPicPr>
            <a:picLocks noRot="1" noChangeAspect="1"/>
          </p:cNvPicPr>
          <p:nvPr>
            <a:wavAudioFile r:embed="rId1" name="~PP101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                      THANK YOU  </a:t>
            </a:r>
            <a:endParaRPr lang="en-US" sz="6600" dirty="0"/>
          </a:p>
        </p:txBody>
      </p:sp>
      <p:pic>
        <p:nvPicPr>
          <p:cNvPr id="4" name="~PP777.WAV">
            <a:hlinkClick r:id="" action="ppaction://media"/>
          </p:cNvPr>
          <p:cNvPicPr>
            <a:picLocks noRot="1" noChangeAspect="1"/>
          </p:cNvPicPr>
          <p:nvPr>
            <a:wavAudioFile r:embed="rId1" name="~PP77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gland comprises of two type of cells:</a:t>
            </a:r>
          </a:p>
          <a:p>
            <a:pPr marL="514350" indent="-514350">
              <a:buNone/>
            </a:pPr>
            <a:r>
              <a:rPr lang="en-US" dirty="0" smtClean="0"/>
              <a:t>1.Thyroid follicles- secrete T4 (</a:t>
            </a:r>
            <a:r>
              <a:rPr lang="en-US" dirty="0" err="1" smtClean="0"/>
              <a:t>thyroxine</a:t>
            </a:r>
            <a:r>
              <a:rPr lang="en-US" dirty="0" smtClean="0"/>
              <a:t>) &amp; T3 (tri </a:t>
            </a:r>
            <a:r>
              <a:rPr lang="en-US" dirty="0" err="1" smtClean="0"/>
              <a:t>iodo</a:t>
            </a:r>
            <a:r>
              <a:rPr lang="en-US" dirty="0" smtClean="0"/>
              <a:t> </a:t>
            </a:r>
            <a:r>
              <a:rPr lang="en-US" dirty="0" err="1" smtClean="0"/>
              <a:t>thyronine</a:t>
            </a:r>
            <a:r>
              <a:rPr lang="en-US" dirty="0" smtClean="0"/>
              <a:t>) .</a:t>
            </a:r>
          </a:p>
          <a:p>
            <a:pPr marL="514350" indent="-514350">
              <a:buNone/>
            </a:pPr>
            <a:r>
              <a:rPr lang="en-US" dirty="0" smtClean="0"/>
              <a:t>   both hormone collectively called thyroid hormone</a:t>
            </a:r>
          </a:p>
          <a:p>
            <a:pPr marL="514350" indent="-514350">
              <a:buNone/>
            </a:pPr>
            <a:r>
              <a:rPr lang="en-US" dirty="0" smtClean="0"/>
              <a:t> 2. </a:t>
            </a:r>
            <a:r>
              <a:rPr lang="en-US" dirty="0" err="1" smtClean="0"/>
              <a:t>interfollicular</a:t>
            </a:r>
            <a:r>
              <a:rPr lang="en-US" dirty="0" smtClean="0"/>
              <a:t> C cells – secretes </a:t>
            </a:r>
            <a:r>
              <a:rPr lang="en-US" dirty="0" err="1" smtClean="0"/>
              <a:t>calcitonin</a:t>
            </a:r>
            <a:r>
              <a:rPr lang="en-US" dirty="0" smtClean="0"/>
              <a:t> which helps in calcium metabolism.</a:t>
            </a:r>
            <a:endParaRPr lang="en-US" dirty="0"/>
          </a:p>
        </p:txBody>
      </p:sp>
      <p:pic>
        <p:nvPicPr>
          <p:cNvPr id="4" name="~PP3350.WAV">
            <a:hlinkClick r:id="" action="ppaction://media"/>
          </p:cNvPr>
          <p:cNvPicPr>
            <a:picLocks noRot="1" noChangeAspect="1"/>
          </p:cNvPicPr>
          <p:nvPr>
            <a:wavAudioFile r:embed="rId1" name="~PP335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9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THYROID HORMONE:-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dirty="0" smtClean="0"/>
              <a:t>regulation of hormone synthesis</a:t>
            </a:r>
            <a:endParaRPr lang="en-US" sz="2700" dirty="0"/>
          </a:p>
        </p:txBody>
      </p:sp>
      <p:pic>
        <p:nvPicPr>
          <p:cNvPr id="2052" name="Picture 4" descr="C:\Users\PC\Downloads\-Feedback-system-for-thyroid-hormone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722438"/>
            <a:ext cx="4419600" cy="4619625"/>
          </a:xfrm>
          <a:prstGeom prst="rect">
            <a:avLst/>
          </a:prstGeom>
          <a:noFill/>
        </p:spPr>
      </p:pic>
      <p:pic>
        <p:nvPicPr>
          <p:cNvPr id="4" name="~PP34.WAV">
            <a:hlinkClick r:id="" action="ppaction://media"/>
          </p:cNvPr>
          <p:cNvPicPr>
            <a:picLocks noRot="1" noChangeAspect="1"/>
          </p:cNvPicPr>
          <p:nvPr>
            <a:wavAudioFile r:embed="rId1" name="~PP3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THYROXINE:-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SYNTHESIS OF HORMONE:-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both T4 &amp; T3 are iodine containing derivative of </a:t>
            </a:r>
            <a:r>
              <a:rPr lang="en-US" dirty="0" err="1" smtClean="0"/>
              <a:t>thyronine</a:t>
            </a:r>
            <a:r>
              <a:rPr lang="en-US" dirty="0" smtClean="0"/>
              <a:t> formed by tyrosine.</a:t>
            </a:r>
          </a:p>
          <a:p>
            <a:pPr>
              <a:buNone/>
            </a:pPr>
            <a:r>
              <a:rPr lang="en-US" dirty="0" smtClean="0"/>
              <a:t>Chemically T4 is tetra </a:t>
            </a:r>
            <a:r>
              <a:rPr lang="en-US" dirty="0" err="1" smtClean="0"/>
              <a:t>iodo</a:t>
            </a:r>
            <a:r>
              <a:rPr lang="en-US" dirty="0" smtClean="0"/>
              <a:t> </a:t>
            </a:r>
            <a:r>
              <a:rPr lang="en-US" dirty="0" err="1" smtClean="0"/>
              <a:t>thyronine</a:t>
            </a:r>
            <a:r>
              <a:rPr lang="en-US" dirty="0" smtClean="0"/>
              <a:t> &amp; T3 is tri </a:t>
            </a:r>
            <a:r>
              <a:rPr lang="en-US" dirty="0" err="1" smtClean="0"/>
              <a:t>iodo</a:t>
            </a:r>
            <a:r>
              <a:rPr lang="en-US" dirty="0" smtClean="0"/>
              <a:t> </a:t>
            </a:r>
            <a:r>
              <a:rPr lang="en-US" dirty="0" err="1" smtClean="0"/>
              <a:t>thyronine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thyroid hormone circulate after bound to plasma proteins like </a:t>
            </a:r>
          </a:p>
          <a:p>
            <a:pPr>
              <a:buNone/>
            </a:pPr>
            <a:r>
              <a:rPr lang="en-US" dirty="0" smtClean="0"/>
              <a:t> 1. thyroid binding globulin(TBG)</a:t>
            </a:r>
          </a:p>
          <a:p>
            <a:pPr>
              <a:buNone/>
            </a:pPr>
            <a:r>
              <a:rPr lang="en-US" dirty="0" smtClean="0"/>
              <a:t> 2. </a:t>
            </a:r>
            <a:r>
              <a:rPr lang="en-US" dirty="0" err="1" smtClean="0"/>
              <a:t>thyroxine</a:t>
            </a:r>
            <a:r>
              <a:rPr lang="en-US" dirty="0" smtClean="0"/>
              <a:t> binding pre albumin</a:t>
            </a:r>
          </a:p>
          <a:p>
            <a:pPr>
              <a:buNone/>
            </a:pPr>
            <a:r>
              <a:rPr lang="en-US" dirty="0" smtClean="0"/>
              <a:t> 3. albumin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only free hormone is available for action.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~PP2527.WAV">
            <a:hlinkClick r:id="" action="ppaction://media"/>
          </p:cNvPr>
          <p:cNvPicPr>
            <a:picLocks noRot="1" noChangeAspect="1"/>
          </p:cNvPicPr>
          <p:nvPr>
            <a:wavAudioFile r:embed="rId1" name="~PP252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PC\Downloads\Thyroid+hormone+synthesi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46137" y="1610122"/>
            <a:ext cx="7315200" cy="5247878"/>
          </a:xfrm>
          <a:prstGeom prst="rect">
            <a:avLst/>
          </a:prstGeom>
          <a:noFill/>
        </p:spPr>
      </p:pic>
      <p:pic>
        <p:nvPicPr>
          <p:cNvPr id="4" name="~PP2750.WAV">
            <a:hlinkClick r:id="" action="ppaction://media"/>
          </p:cNvPr>
          <p:cNvPicPr>
            <a:picLocks noRot="1" noChangeAspect="1"/>
          </p:cNvPicPr>
          <p:nvPr>
            <a:wavAudioFile r:embed="rId1" name="~PP275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4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BETWEEN T4 &amp; T3-</a:t>
            </a:r>
          </a:p>
          <a:p>
            <a:pPr>
              <a:buNone/>
            </a:pPr>
            <a:r>
              <a:rPr lang="en-US" dirty="0" smtClean="0"/>
              <a:t>1. Secretion of T4 is more than T3.</a:t>
            </a:r>
          </a:p>
          <a:p>
            <a:pPr>
              <a:buNone/>
            </a:pPr>
            <a:r>
              <a:rPr lang="en-US" dirty="0" smtClean="0"/>
              <a:t>2. T4 is more tightly bound with plasma protein while T3 is more tightly bound with nuclear receptors.</a:t>
            </a:r>
          </a:p>
          <a:p>
            <a:pPr>
              <a:buNone/>
            </a:pPr>
            <a:r>
              <a:rPr lang="en-US" dirty="0" smtClean="0"/>
              <a:t>3.T4 is main circulatory form while T3 is the active form.</a:t>
            </a:r>
          </a:p>
          <a:p>
            <a:pPr>
              <a:buNone/>
            </a:pPr>
            <a:r>
              <a:rPr lang="en-US" dirty="0" smtClean="0"/>
              <a:t>4. T3 is more potent and faster acting while T4 is less potent and slow acting.</a:t>
            </a:r>
          </a:p>
          <a:p>
            <a:pPr>
              <a:buNone/>
            </a:pPr>
            <a:r>
              <a:rPr lang="en-US" dirty="0" smtClean="0"/>
              <a:t>5.Approximately one third of T4 is converted into T3 in peripheral tissue.</a:t>
            </a:r>
            <a:endParaRPr lang="en-US" dirty="0"/>
          </a:p>
        </p:txBody>
      </p:sp>
      <p:pic>
        <p:nvPicPr>
          <p:cNvPr id="4" name="~PP2390.WAV">
            <a:hlinkClick r:id="" action="ppaction://media"/>
          </p:cNvPr>
          <p:cNvPicPr>
            <a:picLocks noRot="1" noChangeAspect="1"/>
          </p:cNvPicPr>
          <p:nvPr>
            <a:wavAudioFile r:embed="rId1" name="~PP239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ACTION OF THYROID HORMONE:-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most of action of thyroid hormone are mediated through thyroid receptor. So most of action of thyroid hormone carried out by T3 while T4 is major circulatory hormone,</a:t>
            </a:r>
          </a:p>
          <a:p>
            <a:pPr>
              <a:buNone/>
            </a:pPr>
            <a:r>
              <a:rPr lang="en-US" dirty="0" smtClean="0"/>
              <a:t> 1. growth &amp; development:- </a:t>
            </a:r>
          </a:p>
          <a:p>
            <a:pPr>
              <a:buNone/>
            </a:pPr>
            <a:r>
              <a:rPr lang="en-US" dirty="0" smtClean="0"/>
              <a:t>      thyroid hormone affect growth of body tissues partly direct action &amp; partly by facilitating the action of growth hormone.</a:t>
            </a:r>
          </a:p>
          <a:p>
            <a:pPr>
              <a:buNone/>
            </a:pPr>
            <a:r>
              <a:rPr lang="en-US" dirty="0" smtClean="0"/>
              <a:t>       thyroid hormone is critically important for growth of brain. Active </a:t>
            </a:r>
            <a:r>
              <a:rPr lang="en-US" dirty="0" err="1" smtClean="0"/>
              <a:t>neurogenesis</a:t>
            </a:r>
            <a:r>
              <a:rPr lang="en-US" dirty="0" smtClean="0"/>
              <a:t> takes place during 1</a:t>
            </a:r>
            <a:r>
              <a:rPr lang="en-US" baseline="30000" dirty="0" smtClean="0"/>
              <a:t>st</a:t>
            </a:r>
            <a:r>
              <a:rPr lang="en-US" dirty="0" smtClean="0"/>
              <a:t>6 month of life. Absence of thyroid hormone during this leads to irreversible brain damage(cretinism).</a:t>
            </a:r>
          </a:p>
        </p:txBody>
      </p:sp>
      <p:pic>
        <p:nvPicPr>
          <p:cNvPr id="4" name="~PP3280.WAV">
            <a:hlinkClick r:id="" action="ppaction://media"/>
          </p:cNvPr>
          <p:cNvPicPr>
            <a:picLocks noRot="1" noChangeAspect="1"/>
          </p:cNvPicPr>
          <p:nvPr>
            <a:wavAudioFile r:embed="rId1" name="~PP328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Calorigenic</a:t>
            </a:r>
            <a:r>
              <a:rPr lang="en-US" dirty="0" smtClean="0"/>
              <a:t> effect:-</a:t>
            </a:r>
          </a:p>
          <a:p>
            <a:pPr>
              <a:buNone/>
            </a:pPr>
            <a:r>
              <a:rPr lang="en-US" dirty="0" smtClean="0"/>
              <a:t>      thyroid hormone regulate the set point of energy expenditure that is disturbed in patient of hypothyroidism.</a:t>
            </a:r>
          </a:p>
          <a:p>
            <a:pPr>
              <a:buNone/>
            </a:pPr>
            <a:r>
              <a:rPr lang="en-US" dirty="0" smtClean="0"/>
              <a:t>3. Cardiovascular effect:-</a:t>
            </a:r>
          </a:p>
          <a:p>
            <a:pPr>
              <a:buNone/>
            </a:pPr>
            <a:r>
              <a:rPr lang="en-US" dirty="0" smtClean="0"/>
              <a:t>       sensitization of cardiac muscle to catecholamine is increased by thyroid hormone. So hyperthyroidism leads to tachycardia, increase stroke volume, hypertrophy of cardiac muscle, increase pulse pressure &amp; in hypothyroidism vice versa.</a:t>
            </a:r>
          </a:p>
          <a:p>
            <a:pPr>
              <a:buNone/>
            </a:pPr>
            <a:r>
              <a:rPr lang="en-US" dirty="0" smtClean="0"/>
              <a:t>       </a:t>
            </a:r>
          </a:p>
          <a:p>
            <a:pPr>
              <a:buNone/>
            </a:pPr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4" name="~PP3413.WAV">
            <a:hlinkClick r:id="" action="ppaction://media"/>
          </p:cNvPr>
          <p:cNvPicPr>
            <a:picLocks noRot="1" noChangeAspect="1"/>
          </p:cNvPicPr>
          <p:nvPr>
            <a:wavAudioFile r:embed="rId1" name="~PP341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4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409</TotalTime>
  <Words>1367</Words>
  <Application>Microsoft Office PowerPoint</Application>
  <PresentationFormat>On-screen Show (4:3)</PresentationFormat>
  <Paragraphs>88</Paragraphs>
  <Slides>23</Slides>
  <Notes>0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THYROID HORMONE &amp; ANTI-THYROID DRUGS</vt:lpstr>
      <vt:lpstr>Anatomy ot thyroid gland</vt:lpstr>
      <vt:lpstr>Slide 3</vt:lpstr>
      <vt:lpstr>THYROID HORMONE:-  regulation of hormone synthesis</vt:lpstr>
      <vt:lpstr>SYNTHESIS OF THYROXINE:-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ANTI-THYROID DRUGS</dc:title>
  <dc:creator>PC</dc:creator>
  <cp:lastModifiedBy>PC</cp:lastModifiedBy>
  <cp:revision>72</cp:revision>
  <dcterms:created xsi:type="dcterms:W3CDTF">2020-08-15T10:30:55Z</dcterms:created>
  <dcterms:modified xsi:type="dcterms:W3CDTF">2020-08-25T03:35:08Z</dcterms:modified>
</cp:coreProperties>
</file>