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1"/>
  </p:notesMasterIdLst>
  <p:sldIdLst>
    <p:sldId id="274" r:id="rId2"/>
    <p:sldId id="256" r:id="rId3"/>
    <p:sldId id="259" r:id="rId4"/>
    <p:sldId id="260" r:id="rId5"/>
    <p:sldId id="265" r:id="rId6"/>
    <p:sldId id="275" r:id="rId7"/>
    <p:sldId id="267" r:id="rId8"/>
    <p:sldId id="268" r:id="rId9"/>
    <p:sldId id="273" r:id="rId10"/>
    <p:sldId id="271" r:id="rId11"/>
    <p:sldId id="272" r:id="rId12"/>
    <p:sldId id="276" r:id="rId13"/>
    <p:sldId id="277" r:id="rId14"/>
    <p:sldId id="278" r:id="rId15"/>
    <p:sldId id="279" r:id="rId16"/>
    <p:sldId id="280" r:id="rId17"/>
    <p:sldId id="281" r:id="rId18"/>
    <p:sldId id="282" r:id="rId19"/>
    <p:sldId id="2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sorterViewPr>
    <p:cViewPr>
      <p:scale>
        <a:sx n="100" d="100"/>
        <a:sy n="100" d="100"/>
      </p:scale>
      <p:origin x="0" y="12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5CCC28-C4D6-435C-BEA2-92102F378831}" type="datetimeFigureOut">
              <a:rPr lang="en-US" smtClean="0"/>
              <a:t>6/3/2020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72E5AB-183E-4066-874F-A22C0F3EC963}" type="slidenum">
              <a:rPr lang="en-US" smtClean="0"/>
              <a:t>‹#›</a:t>
            </a:fld>
            <a:endParaRPr lang="en-US"/>
          </a:p>
        </p:txBody>
      </p:sp>
    </p:spTree>
    <p:extLst>
      <p:ext uri="{BB962C8B-B14F-4D97-AF65-F5344CB8AC3E}">
        <p14:creationId xmlns:p14="http://schemas.microsoft.com/office/powerpoint/2010/main" val="1959655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786018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18-06-2020</a:t>
            </a:r>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3887095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715849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F46D68F-AF24-44E8-B7ED-FA67A49BA0F2}" type="slidenum">
              <a:rPr lang="en-IN" smtClean="0"/>
              <a:t>‹#›</a:t>
            </a:fld>
            <a:endParaRPr lang="en-IN"/>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186485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3853871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smtClean="0"/>
              <a:t>18-06-2020</a:t>
            </a:r>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2064312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smtClean="0"/>
              <a:t>18-06-2020</a:t>
            </a:r>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3232792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3537391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1056251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r>
              <a:rPr lang="en-US" smtClean="0"/>
              <a:t>18-06-2020</a:t>
            </a:r>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2256290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2388732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18-06-2020</a:t>
            </a:r>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1843407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18-06-2020</a:t>
            </a:r>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949493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r>
              <a:rPr lang="en-US" smtClean="0"/>
              <a:t>18-06-2020</a:t>
            </a:r>
            <a:endParaRPr lang="en-IN"/>
          </a:p>
        </p:txBody>
      </p:sp>
      <p:sp>
        <p:nvSpPr>
          <p:cNvPr id="5" name="Footer Placeholder 3"/>
          <p:cNvSpPr>
            <a:spLocks noGrp="1"/>
          </p:cNvSpPr>
          <p:nvPr>
            <p:ph type="ftr" sz="quarter" idx="11"/>
          </p:nvPr>
        </p:nvSpPr>
        <p:spPr/>
        <p:txBody>
          <a:bodyPr/>
          <a:lstStyle/>
          <a:p>
            <a:endParaRPr lang="en-IN"/>
          </a:p>
        </p:txBody>
      </p:sp>
      <p:sp>
        <p:nvSpPr>
          <p:cNvPr id="6" name="Slide Number Placeholder 4"/>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339641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smtClean="0"/>
              <a:t>18-06-2020</a:t>
            </a:r>
            <a:endParaRPr lang="en-IN"/>
          </a:p>
        </p:txBody>
      </p:sp>
      <p:sp>
        <p:nvSpPr>
          <p:cNvPr id="5" name="Footer Placeholder 2"/>
          <p:cNvSpPr>
            <a:spLocks noGrp="1"/>
          </p:cNvSpPr>
          <p:nvPr>
            <p:ph type="ftr" sz="quarter" idx="11"/>
          </p:nvPr>
        </p:nvSpPr>
        <p:spPr/>
        <p:txBody>
          <a:bodyPr/>
          <a:lstStyle/>
          <a:p>
            <a:endParaRPr lang="en-IN"/>
          </a:p>
        </p:txBody>
      </p:sp>
      <p:sp>
        <p:nvSpPr>
          <p:cNvPr id="6" name="Slide Number Placeholder 3"/>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4273328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r>
              <a:rPr lang="en-US" smtClean="0"/>
              <a:t>18-06-2020</a:t>
            </a:r>
            <a:endParaRPr lang="en-IN"/>
          </a:p>
        </p:txBody>
      </p:sp>
      <p:sp>
        <p:nvSpPr>
          <p:cNvPr id="5" name="Footer Placeholder 5"/>
          <p:cNvSpPr>
            <a:spLocks noGrp="1"/>
          </p:cNvSpPr>
          <p:nvPr>
            <p:ph type="ftr" sz="quarter" idx="11"/>
          </p:nvPr>
        </p:nvSpPr>
        <p:spPr/>
        <p:txBody>
          <a:bodyPr/>
          <a:lstStyle/>
          <a:p>
            <a:endParaRPr lang="en-IN"/>
          </a:p>
        </p:txBody>
      </p:sp>
      <p:sp>
        <p:nvSpPr>
          <p:cNvPr id="6" name="Slide Number Placeholder 6"/>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3927984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18-06-2020</a:t>
            </a:r>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F46D68F-AF24-44E8-B7ED-FA67A49BA0F2}" type="slidenum">
              <a:rPr lang="en-IN" smtClean="0"/>
              <a:t>‹#›</a:t>
            </a:fld>
            <a:endParaRPr lang="en-IN"/>
          </a:p>
        </p:txBody>
      </p:sp>
    </p:spTree>
    <p:extLst>
      <p:ext uri="{BB962C8B-B14F-4D97-AF65-F5344CB8AC3E}">
        <p14:creationId xmlns:p14="http://schemas.microsoft.com/office/powerpoint/2010/main" val="1327733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r>
              <a:rPr lang="en-US" smtClean="0"/>
              <a:t>18-06-2020</a:t>
            </a:r>
            <a:endParaRPr lang="en-IN"/>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IN"/>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F46D68F-AF24-44E8-B7ED-FA67A49BA0F2}" type="slidenum">
              <a:rPr lang="en-IN" smtClean="0"/>
              <a:t>‹#›</a:t>
            </a:fld>
            <a:endParaRPr lang="en-IN"/>
          </a:p>
        </p:txBody>
      </p:sp>
    </p:spTree>
    <p:extLst>
      <p:ext uri="{BB962C8B-B14F-4D97-AF65-F5344CB8AC3E}">
        <p14:creationId xmlns:p14="http://schemas.microsoft.com/office/powerpoint/2010/main" val="624107024"/>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hdr="0" ft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2" y="452718"/>
            <a:ext cx="9404723" cy="1279100"/>
          </a:xfrm>
        </p:spPr>
        <p:txBody>
          <a:bodyPr/>
          <a:lstStyle/>
          <a:p>
            <a:r>
              <a:rPr lang="en-US" sz="4400" b="1" dirty="0" smtClean="0"/>
              <a:t>ENVIRONMENT&amp;HEALTH</a:t>
            </a:r>
            <a:br>
              <a:rPr lang="en-US" sz="4400" b="1" dirty="0" smtClean="0"/>
            </a:br>
            <a:r>
              <a:rPr lang="en-US" sz="3200" b="1" dirty="0" smtClean="0"/>
              <a:t>(AIR,LIGHT,VENTILATION)</a:t>
            </a:r>
            <a:endParaRPr lang="en-IN" sz="3200" b="1" dirty="0"/>
          </a:p>
        </p:txBody>
      </p:sp>
      <p:sp>
        <p:nvSpPr>
          <p:cNvPr id="3" name="Content Placeholder 2"/>
          <p:cNvSpPr>
            <a:spLocks noGrp="1"/>
          </p:cNvSpPr>
          <p:nvPr>
            <p:ph idx="1"/>
          </p:nvPr>
        </p:nvSpPr>
        <p:spPr/>
        <p:txBody>
          <a:bodyPr/>
          <a:lstStyle/>
          <a:p>
            <a:pPr algn="r"/>
            <a:endParaRPr lang="en-US" b="1" dirty="0" smtClean="0">
              <a:solidFill>
                <a:schemeClr val="accent1"/>
              </a:solidFill>
            </a:endParaRPr>
          </a:p>
          <a:p>
            <a:pPr algn="r"/>
            <a:endParaRPr lang="en-US" b="1" dirty="0">
              <a:solidFill>
                <a:schemeClr val="accent1"/>
              </a:solidFill>
            </a:endParaRPr>
          </a:p>
          <a:p>
            <a:pPr algn="r"/>
            <a:endParaRPr lang="en-US" b="1" dirty="0" smtClean="0">
              <a:solidFill>
                <a:schemeClr val="accent1"/>
              </a:solidFill>
            </a:endParaRPr>
          </a:p>
          <a:p>
            <a:pPr marL="0" indent="0" algn="r">
              <a:buNone/>
            </a:pPr>
            <a:endParaRPr lang="en-US" b="1" dirty="0">
              <a:solidFill>
                <a:schemeClr val="accent1"/>
              </a:solidFill>
            </a:endParaRPr>
          </a:p>
          <a:p>
            <a:pPr marL="0" indent="0">
              <a:buNone/>
            </a:pPr>
            <a:r>
              <a:rPr lang="en-US" b="1" dirty="0">
                <a:solidFill>
                  <a:schemeClr val="accent1"/>
                </a:solidFill>
              </a:rPr>
              <a:t> </a:t>
            </a:r>
            <a:r>
              <a:rPr lang="en-US" b="1" dirty="0" smtClean="0">
                <a:solidFill>
                  <a:schemeClr val="accent1"/>
                </a:solidFill>
              </a:rPr>
              <a:t>               											</a:t>
            </a:r>
            <a:r>
              <a:rPr lang="en-IN" dirty="0"/>
              <a:t>DR BIPIN KUMAR</a:t>
            </a:r>
          </a:p>
          <a:p>
            <a:pPr marL="0" indent="0">
              <a:spcBef>
                <a:spcPts val="0"/>
              </a:spcBef>
              <a:buNone/>
            </a:pPr>
            <a:r>
              <a:rPr lang="en-IN" dirty="0" smtClean="0"/>
              <a:t>	                                                                          	ASSISTANT </a:t>
            </a:r>
            <a:r>
              <a:rPr lang="en-IN" dirty="0"/>
              <a:t>PROFESSOR </a:t>
            </a:r>
          </a:p>
          <a:p>
            <a:pPr marL="0" indent="0">
              <a:spcBef>
                <a:spcPts val="0"/>
              </a:spcBef>
              <a:buNone/>
            </a:pPr>
            <a:r>
              <a:rPr lang="en-IN" dirty="0"/>
              <a:t> </a:t>
            </a:r>
            <a:r>
              <a:rPr lang="en-IN" dirty="0" smtClean="0"/>
              <a:t>										DEPTT</a:t>
            </a:r>
            <a:r>
              <a:rPr lang="en-IN" dirty="0"/>
              <a:t>. OF COMMUNITY MEDICINE</a:t>
            </a:r>
          </a:p>
          <a:p>
            <a:pPr marL="0" indent="0">
              <a:spcBef>
                <a:spcPts val="0"/>
              </a:spcBef>
              <a:buNone/>
            </a:pPr>
            <a:r>
              <a:rPr lang="en-IN" dirty="0" smtClean="0"/>
              <a:t>													SKMCH </a:t>
            </a:r>
            <a:r>
              <a:rPr lang="en-IN" dirty="0"/>
              <a:t>MUZAFFARPUR</a:t>
            </a:r>
          </a:p>
          <a:p>
            <a:pPr marL="800100" lvl="2" indent="0">
              <a:buNone/>
            </a:pPr>
            <a:endParaRPr lang="en-IN" sz="3200"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1</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30242079"/>
      </p:ext>
    </p:extLst>
  </p:cSld>
  <p:clrMapOvr>
    <a:masterClrMapping/>
  </p:clrMapOvr>
  <mc:AlternateContent xmlns:mc="http://schemas.openxmlformats.org/markup-compatibility/2006">
    <mc:Choice xmlns:p14="http://schemas.microsoft.com/office/powerpoint/2010/main" Requires="p14">
      <p:transition spd="slow" p14:dur="2000" advTm="15680"/>
    </mc:Choice>
    <mc:Fallback>
      <p:transition spd="slow" advTm="15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714616" cy="1400530"/>
          </a:xfrm>
        </p:spPr>
        <p:txBody>
          <a:bodyPr>
            <a:normAutofit fontScale="90000"/>
          </a:bodyPr>
          <a:lstStyle/>
          <a:p>
            <a:pPr algn="ctr" fontAlgn="base"/>
            <a:r>
              <a:rPr lang="en-IN" dirty="0"/>
              <a:t> </a:t>
            </a:r>
            <a:br>
              <a:rPr lang="en-IN" dirty="0"/>
            </a:br>
            <a:r>
              <a:rPr lang="en-IN" b="1" dirty="0"/>
              <a:t>METHODS OF CONTROL &amp; </a:t>
            </a:r>
            <a:r>
              <a:rPr lang="en-IN" b="1" dirty="0" smtClean="0"/>
              <a:t>PREVENTION</a:t>
            </a:r>
            <a:r>
              <a:rPr lang="en-IN" dirty="0"/>
              <a:t/>
            </a:r>
            <a:br>
              <a:rPr lang="en-IN" dirty="0"/>
            </a:br>
            <a:endParaRPr lang="en-IN" dirty="0"/>
          </a:p>
        </p:txBody>
      </p:sp>
      <p:sp>
        <p:nvSpPr>
          <p:cNvPr id="3" name="Content Placeholder 2"/>
          <p:cNvSpPr>
            <a:spLocks noGrp="1"/>
          </p:cNvSpPr>
          <p:nvPr>
            <p:ph idx="1"/>
          </p:nvPr>
        </p:nvSpPr>
        <p:spPr/>
        <p:txBody>
          <a:bodyPr/>
          <a:lstStyle/>
          <a:p>
            <a:pPr marL="514350" indent="-514350">
              <a:buAutoNum type="alphaLcPeriod"/>
            </a:pPr>
            <a:r>
              <a:rPr lang="en-IN" dirty="0" smtClean="0"/>
              <a:t>Containment-prevention of escape of toxic substance in the air</a:t>
            </a:r>
          </a:p>
          <a:p>
            <a:pPr marL="514350" indent="-514350">
              <a:buAutoNum type="alphaLcPeriod"/>
            </a:pPr>
            <a:r>
              <a:rPr lang="en-IN" dirty="0" smtClean="0"/>
              <a:t>Replacement- use of natural gas electricity in place of traditional...</a:t>
            </a:r>
          </a:p>
          <a:p>
            <a:pPr marL="514350" indent="-514350">
              <a:buFont typeface="Wingdings 3" charset="2"/>
              <a:buAutoNum type="alphaLcPeriod"/>
            </a:pPr>
            <a:r>
              <a:rPr lang="en-IN" dirty="0"/>
              <a:t>Dilution –establishments of green belts in res. &amp; </a:t>
            </a:r>
            <a:r>
              <a:rPr lang="en-IN" dirty="0" err="1"/>
              <a:t>indust.area</a:t>
            </a:r>
            <a:endParaRPr lang="en-IN" dirty="0"/>
          </a:p>
          <a:p>
            <a:pPr marL="457200" indent="-457200">
              <a:buAutoNum type="alphaLcPeriod" startAt="4"/>
            </a:pPr>
            <a:r>
              <a:rPr lang="en-IN" dirty="0" smtClean="0"/>
              <a:t>Legal control-  clean air acts</a:t>
            </a:r>
          </a:p>
          <a:p>
            <a:pPr marL="457200" indent="-457200">
              <a:buAutoNum type="alphaLcPeriod" startAt="4"/>
            </a:pPr>
            <a:r>
              <a:rPr lang="en-IN" dirty="0" smtClean="0"/>
              <a:t>International </a:t>
            </a:r>
            <a:r>
              <a:rPr lang="en-IN" dirty="0"/>
              <a:t>action</a:t>
            </a:r>
          </a:p>
          <a:p>
            <a:endParaRPr lang="en-IN"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10</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50126786"/>
      </p:ext>
    </p:extLst>
  </p:cSld>
  <p:clrMapOvr>
    <a:masterClrMapping/>
  </p:clrMapOvr>
  <mc:AlternateContent xmlns:mc="http://schemas.openxmlformats.org/markup-compatibility/2006">
    <mc:Choice xmlns:p14="http://schemas.microsoft.com/office/powerpoint/2010/main" Requires="p14">
      <p:transition spd="slow" p14:dur="2000" advTm="15942"/>
    </mc:Choice>
    <mc:Fallback>
      <p:transition spd="slow" advTm="1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797744" cy="1400530"/>
          </a:xfrm>
        </p:spPr>
        <p:txBody>
          <a:bodyPr/>
          <a:lstStyle/>
          <a:p>
            <a:pPr algn="ctr"/>
            <a:r>
              <a:rPr lang="en-IN" b="1" dirty="0"/>
              <a:t>DISINFECTION OF </a:t>
            </a:r>
            <a:r>
              <a:rPr lang="en-IN" b="1" dirty="0" smtClean="0"/>
              <a:t>AIR</a:t>
            </a:r>
            <a:r>
              <a:rPr lang="en-IN" dirty="0"/>
              <a:t/>
            </a:r>
            <a:br>
              <a:rPr lang="en-IN" dirty="0"/>
            </a:br>
            <a:endParaRPr lang="en-IN" dirty="0"/>
          </a:p>
        </p:txBody>
      </p:sp>
      <p:sp>
        <p:nvSpPr>
          <p:cNvPr id="3" name="Content Placeholder 2"/>
          <p:cNvSpPr>
            <a:spLocks noGrp="1"/>
          </p:cNvSpPr>
          <p:nvPr>
            <p:ph idx="1"/>
          </p:nvPr>
        </p:nvSpPr>
        <p:spPr>
          <a:xfrm>
            <a:off x="1103312" y="1390918"/>
            <a:ext cx="9186908" cy="4857481"/>
          </a:xfrm>
        </p:spPr>
        <p:txBody>
          <a:bodyPr>
            <a:normAutofit fontScale="92500" lnSpcReduction="20000"/>
          </a:bodyPr>
          <a:lstStyle/>
          <a:p>
            <a:pPr algn="just" fontAlgn="base"/>
            <a:r>
              <a:rPr lang="en-US" sz="2400" dirty="0" smtClean="0">
                <a:solidFill>
                  <a:srgbClr val="FF0000"/>
                </a:solidFill>
              </a:rPr>
              <a:t>MECHANICAL </a:t>
            </a:r>
            <a:r>
              <a:rPr lang="en-US" sz="2400" dirty="0">
                <a:solidFill>
                  <a:srgbClr val="FF0000"/>
                </a:solidFill>
              </a:rPr>
              <a:t>VENTILATION </a:t>
            </a:r>
            <a:r>
              <a:rPr lang="en-US" sz="2400" dirty="0"/>
              <a:t>: </a:t>
            </a:r>
            <a:r>
              <a:rPr lang="en-US" sz="2400" dirty="0" smtClean="0"/>
              <a:t>reduces </a:t>
            </a:r>
            <a:r>
              <a:rPr lang="en-US" sz="2400" dirty="0"/>
              <a:t>vitiated air and </a:t>
            </a:r>
            <a:r>
              <a:rPr lang="en-US" sz="2400" dirty="0" smtClean="0"/>
              <a:t>bacterial density</a:t>
            </a:r>
            <a:r>
              <a:rPr lang="en-US" sz="2400" dirty="0"/>
              <a:t>. </a:t>
            </a:r>
            <a:endParaRPr lang="en-US" sz="2400" dirty="0" smtClean="0"/>
          </a:p>
          <a:p>
            <a:pPr algn="just" fontAlgn="base"/>
            <a:r>
              <a:rPr lang="en-US" sz="2400" dirty="0" smtClean="0"/>
              <a:t>ULTRAVIOLET </a:t>
            </a:r>
            <a:r>
              <a:rPr lang="en-US" sz="2400" dirty="0"/>
              <a:t>RADIATION : </a:t>
            </a:r>
            <a:r>
              <a:rPr lang="en-US" sz="2400" dirty="0" smtClean="0"/>
              <a:t>effective </a:t>
            </a:r>
            <a:r>
              <a:rPr lang="en-US" sz="2400" dirty="0"/>
              <a:t>in special situations such as operation theatres and infectious disease wards. Since direct exposure to ultraviolet rays is a danger to the eyes and skin, the ultraviolet lamps are shaded and located in the upper portion of the rooms near the inlet of air. Ultraviolet rays have proved effective for general use in public assembly and school rooms</a:t>
            </a:r>
            <a:r>
              <a:rPr lang="en-US" sz="2400" dirty="0" smtClean="0"/>
              <a:t>.</a:t>
            </a:r>
          </a:p>
          <a:p>
            <a:pPr marL="0" indent="0" algn="just" fontAlgn="base">
              <a:buNone/>
            </a:pPr>
            <a:r>
              <a:rPr lang="en-US" sz="2400" dirty="0"/>
              <a:t> </a:t>
            </a:r>
            <a:r>
              <a:rPr lang="en-US" sz="2400" dirty="0" smtClean="0"/>
              <a:t>     </a:t>
            </a:r>
            <a:r>
              <a:rPr lang="en-US" sz="2400" dirty="0"/>
              <a:t>CHEMICAL MISTS : </a:t>
            </a:r>
            <a:r>
              <a:rPr lang="en-US" sz="2400" dirty="0" err="1"/>
              <a:t>Triethylene</a:t>
            </a:r>
            <a:r>
              <a:rPr lang="en-US" sz="2400" dirty="0"/>
              <a:t> </a:t>
            </a:r>
            <a:r>
              <a:rPr lang="en-US" sz="2400" dirty="0" err="1"/>
              <a:t>glucol</a:t>
            </a:r>
            <a:r>
              <a:rPr lang="en-US" sz="2400" dirty="0"/>
              <a:t> </a:t>
            </a:r>
            <a:r>
              <a:rPr lang="en-US" sz="2400" dirty="0" err="1"/>
              <a:t>vapours</a:t>
            </a:r>
            <a:r>
              <a:rPr lang="en-US" sz="2400" dirty="0"/>
              <a:t> have been found </a:t>
            </a:r>
            <a:r>
              <a:rPr lang="en-US" sz="2400" dirty="0" smtClean="0"/>
              <a:t>    	to </a:t>
            </a:r>
            <a:r>
              <a:rPr lang="en-US" sz="2400" dirty="0"/>
              <a:t>be </a:t>
            </a:r>
            <a:r>
              <a:rPr lang="en-US" sz="2400" dirty="0" smtClean="0"/>
              <a:t>effective </a:t>
            </a:r>
            <a:r>
              <a:rPr lang="en-US" sz="2400" dirty="0"/>
              <a:t>air bactericides, particularly against droplet </a:t>
            </a:r>
            <a:r>
              <a:rPr lang="en-US" sz="2400" dirty="0" smtClean="0"/>
              <a:t>	nuclei </a:t>
            </a:r>
            <a:r>
              <a:rPr lang="en-US" sz="2400" dirty="0"/>
              <a:t>and dust. </a:t>
            </a:r>
            <a:endParaRPr lang="en-US" sz="2400" dirty="0" smtClean="0"/>
          </a:p>
          <a:p>
            <a:pPr marL="0" indent="0" algn="just" fontAlgn="base">
              <a:buNone/>
            </a:pPr>
            <a:r>
              <a:rPr lang="en-US" sz="2400" dirty="0"/>
              <a:t> </a:t>
            </a:r>
            <a:r>
              <a:rPr lang="en-US" sz="2400" dirty="0" smtClean="0"/>
              <a:t>    DUST </a:t>
            </a:r>
            <a:r>
              <a:rPr lang="en-US" sz="2400" dirty="0"/>
              <a:t>CONTROL : Application of oil to floors of hospital wards </a:t>
            </a:r>
            <a:r>
              <a:rPr lang="en-US" sz="2400" dirty="0" smtClean="0"/>
              <a:t>	reduces </a:t>
            </a:r>
            <a:r>
              <a:rPr lang="en-US" sz="2400" dirty="0"/>
              <a:t>the bacterial content of the air. Air disinfection is still in </a:t>
            </a:r>
            <a:r>
              <a:rPr lang="en-US" sz="2400" dirty="0" smtClean="0"/>
              <a:t>	the </a:t>
            </a:r>
            <a:r>
              <a:rPr lang="en-US" sz="2400" dirty="0"/>
              <a:t>experimental stage. </a:t>
            </a:r>
            <a:endParaRPr lang="en-IN" sz="2400" dirty="0"/>
          </a:p>
          <a:p>
            <a:pPr marL="0" indent="0" fontAlgn="base">
              <a:buNone/>
            </a:pPr>
            <a:r>
              <a:rPr lang="en-IN" dirty="0"/>
              <a:t> </a:t>
            </a:r>
          </a:p>
          <a:p>
            <a:endParaRPr lang="en-IN"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11</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10005055"/>
      </p:ext>
    </p:extLst>
  </p:cSld>
  <p:clrMapOvr>
    <a:masterClrMapping/>
  </p:clrMapOvr>
  <mc:AlternateContent xmlns:mc="http://schemas.openxmlformats.org/markup-compatibility/2006">
    <mc:Choice xmlns:p14="http://schemas.microsoft.com/office/powerpoint/2010/main" Requires="p14">
      <p:transition spd="slow" p14:dur="2000" advTm="84942"/>
    </mc:Choice>
    <mc:Fallback>
      <p:transition spd="slow" advTm="84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VENTILATION</a:t>
            </a:r>
            <a:endParaRPr lang="en-IN" b="1" dirty="0"/>
          </a:p>
        </p:txBody>
      </p:sp>
      <p:sp>
        <p:nvSpPr>
          <p:cNvPr id="3" name="Content Placeholder 2"/>
          <p:cNvSpPr>
            <a:spLocks noGrp="1"/>
          </p:cNvSpPr>
          <p:nvPr>
            <p:ph idx="1"/>
          </p:nvPr>
        </p:nvSpPr>
        <p:spPr/>
        <p:txBody>
          <a:bodyPr/>
          <a:lstStyle/>
          <a:p>
            <a:pPr marL="0" indent="0">
              <a:buNone/>
            </a:pPr>
            <a:r>
              <a:rPr lang="en-US" dirty="0" smtClean="0"/>
              <a:t> </a:t>
            </a:r>
            <a:r>
              <a:rPr lang="en-US" sz="2800" dirty="0" smtClean="0"/>
              <a:t>The modern concepts of ventilation implies not only the replacement of vitiated air by a supply of fresh outdoor air, but also control of the quality of incoming air with regards to its temperature, humidity and purity with a view to provide a thermal environment that is comfortable and free from risk of infection.</a:t>
            </a:r>
            <a:endParaRPr lang="en-IN" sz="2800"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12</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85644796"/>
      </p:ext>
    </p:extLst>
  </p:cSld>
  <p:clrMapOvr>
    <a:masterClrMapping/>
  </p:clrMapOvr>
  <mc:AlternateContent xmlns:mc="http://schemas.openxmlformats.org/markup-compatibility/2006">
    <mc:Choice xmlns:p14="http://schemas.microsoft.com/office/powerpoint/2010/main" Requires="p14">
      <p:transition spd="slow" p14:dur="2000" advTm="27784"/>
    </mc:Choice>
    <mc:Fallback>
      <p:transition spd="slow" advTm="27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STANDARDS OF VENTILATION</a:t>
            </a:r>
            <a:endParaRPr lang="en-IN" b="1" dirty="0"/>
          </a:p>
        </p:txBody>
      </p:sp>
      <p:sp>
        <p:nvSpPr>
          <p:cNvPr id="3" name="Content Placeholder 2"/>
          <p:cNvSpPr>
            <a:spLocks noGrp="1"/>
          </p:cNvSpPr>
          <p:nvPr>
            <p:ph idx="1"/>
          </p:nvPr>
        </p:nvSpPr>
        <p:spPr/>
        <p:txBody>
          <a:bodyPr/>
          <a:lstStyle/>
          <a:p>
            <a:r>
              <a:rPr lang="en-US" dirty="0" smtClean="0"/>
              <a:t>Cubic Space - Cubic </a:t>
            </a:r>
            <a:r>
              <a:rPr lang="en-US" dirty="0"/>
              <a:t>space : </a:t>
            </a:r>
            <a:r>
              <a:rPr lang="en-US" dirty="0" smtClean="0"/>
              <a:t>minimal </a:t>
            </a:r>
            <a:r>
              <a:rPr lang="en-US" dirty="0"/>
              <a:t>fresh air supply ranging from 300 to 3,000 </a:t>
            </a:r>
            <a:r>
              <a:rPr lang="en-US" dirty="0" err="1"/>
              <a:t>c.ft</a:t>
            </a:r>
            <a:r>
              <a:rPr lang="en-US" dirty="0"/>
              <a:t>. per hour per person </a:t>
            </a:r>
            <a:endParaRPr lang="en-US" dirty="0" smtClean="0"/>
          </a:p>
          <a:p>
            <a:pPr>
              <a:buFont typeface="Wingdings" panose="05000000000000000000" pitchFamily="2" charset="2"/>
              <a:buChar char="Ø"/>
            </a:pPr>
            <a:r>
              <a:rPr lang="en-US" dirty="0"/>
              <a:t> </a:t>
            </a:r>
            <a:r>
              <a:rPr lang="en-US" dirty="0" smtClean="0"/>
              <a:t> Floor Space-optimum per person vary from 50-100sq. Ft</a:t>
            </a:r>
            <a:r>
              <a:rPr lang="en-US" dirty="0"/>
              <a:t>. </a:t>
            </a:r>
            <a:endParaRPr lang="en-US" dirty="0" smtClean="0"/>
          </a:p>
          <a:p>
            <a:r>
              <a:rPr lang="en-US" dirty="0" smtClean="0"/>
              <a:t>Air </a:t>
            </a:r>
            <a:r>
              <a:rPr lang="en-US" dirty="0"/>
              <a:t>Change</a:t>
            </a:r>
          </a:p>
          <a:p>
            <a:endParaRPr lang="en-US" dirty="0" smtClean="0"/>
          </a:p>
          <a:p>
            <a:pPr marL="0" indent="0" algn="ctr">
              <a:buNone/>
            </a:pPr>
            <a:r>
              <a:rPr lang="en-US" sz="2800" b="1" dirty="0" smtClean="0">
                <a:solidFill>
                  <a:srgbClr val="FFC000"/>
                </a:solidFill>
              </a:rPr>
              <a:t>TYPES OF VENTILATION</a:t>
            </a:r>
          </a:p>
          <a:p>
            <a:r>
              <a:rPr lang="en-US" dirty="0" smtClean="0"/>
              <a:t>Natural.</a:t>
            </a:r>
          </a:p>
          <a:p>
            <a:r>
              <a:rPr lang="en-US" dirty="0" smtClean="0"/>
              <a:t>Mechanical.</a:t>
            </a:r>
          </a:p>
          <a:p>
            <a:pPr marL="0" indent="0">
              <a:buNone/>
            </a:pPr>
            <a:endParaRPr lang="en-IN"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13</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4452510"/>
      </p:ext>
    </p:extLst>
  </p:cSld>
  <p:clrMapOvr>
    <a:masterClrMapping/>
  </p:clrMapOvr>
  <mc:AlternateContent xmlns:mc="http://schemas.openxmlformats.org/markup-compatibility/2006">
    <mc:Choice xmlns:p14="http://schemas.microsoft.com/office/powerpoint/2010/main" Requires="p14">
      <p:transition spd="slow" p14:dur="2000" advTm="155702"/>
    </mc:Choice>
    <mc:Fallback>
      <p:transition spd="slow" advTm="15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NATURAL VENTILATION</a:t>
            </a:r>
            <a:endParaRPr lang="en-IN" b="1" dirty="0"/>
          </a:p>
        </p:txBody>
      </p:sp>
      <p:sp>
        <p:nvSpPr>
          <p:cNvPr id="3" name="Content Placeholder 2"/>
          <p:cNvSpPr>
            <a:spLocks noGrp="1"/>
          </p:cNvSpPr>
          <p:nvPr>
            <p:ph idx="1"/>
          </p:nvPr>
        </p:nvSpPr>
        <p:spPr>
          <a:xfrm>
            <a:off x="1103312" y="1249252"/>
            <a:ext cx="8946541" cy="4999148"/>
          </a:xfrm>
        </p:spPr>
        <p:txBody>
          <a:bodyPr>
            <a:normAutofit/>
          </a:bodyPr>
          <a:lstStyle/>
          <a:p>
            <a:r>
              <a:rPr lang="en-US" sz="2400" dirty="0" smtClean="0"/>
              <a:t>THE WIND - Doors and windows facing each other to provide cross-ventilation. </a:t>
            </a:r>
          </a:p>
          <a:p>
            <a:r>
              <a:rPr lang="en-US" sz="2400" dirty="0" smtClean="0"/>
              <a:t>DIFFUSION </a:t>
            </a:r>
            <a:r>
              <a:rPr lang="en-US" sz="2400" dirty="0"/>
              <a:t>: Air passes through the smallest openings or spaces by diffusion. This is a slow process and therefore, is not relied upon as the sole means of </a:t>
            </a:r>
            <a:r>
              <a:rPr lang="en-US" sz="2400" dirty="0" smtClean="0"/>
              <a:t>ventilation. </a:t>
            </a:r>
          </a:p>
          <a:p>
            <a:r>
              <a:rPr lang="en-US" sz="2400" dirty="0" smtClean="0"/>
              <a:t> </a:t>
            </a:r>
            <a:r>
              <a:rPr lang="en-US" sz="2400" dirty="0"/>
              <a:t>INEQUALITY OF TEMPERATURE : Air flows from high density to low density; </a:t>
            </a:r>
            <a:r>
              <a:rPr lang="en-US" sz="2400" dirty="0" smtClean="0"/>
              <a:t>it arises </a:t>
            </a:r>
            <a:r>
              <a:rPr lang="en-US" sz="2400" dirty="0"/>
              <a:t>when slightly heated and escapes from openings provided high up in the room. The outside air which is cooler and more dense will enter the room through inlets placed low. The greater the temperature difference between outside and inside air, the greater the velocity of the incoming </a:t>
            </a:r>
            <a:r>
              <a:rPr lang="en-US" sz="2400" dirty="0" smtClean="0"/>
              <a:t>air.</a:t>
            </a:r>
            <a:endParaRPr lang="en-IN" sz="2400"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14</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6262096"/>
      </p:ext>
    </p:extLst>
  </p:cSld>
  <p:clrMapOvr>
    <a:masterClrMapping/>
  </p:clrMapOvr>
  <mc:AlternateContent xmlns:mc="http://schemas.openxmlformats.org/markup-compatibility/2006">
    <mc:Choice xmlns:p14="http://schemas.microsoft.com/office/powerpoint/2010/main" Requires="p14">
      <p:transition spd="slow" p14:dur="2000" advTm="6374"/>
    </mc:Choice>
    <mc:Fallback>
      <p:transition spd="slow" advTm="6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48048"/>
          </a:xfrm>
        </p:spPr>
        <p:txBody>
          <a:bodyPr/>
          <a:lstStyle/>
          <a:p>
            <a:pPr algn="ctr"/>
            <a:r>
              <a:rPr lang="en-US" sz="3600" b="1" dirty="0" smtClean="0"/>
              <a:t>MECHANICAL/ARTIFICIAL VENTILATION</a:t>
            </a:r>
            <a:endParaRPr lang="en-IN" sz="3600" b="1" dirty="0"/>
          </a:p>
        </p:txBody>
      </p:sp>
      <p:sp>
        <p:nvSpPr>
          <p:cNvPr id="3" name="Content Placeholder 2"/>
          <p:cNvSpPr>
            <a:spLocks noGrp="1"/>
          </p:cNvSpPr>
          <p:nvPr>
            <p:ph idx="1"/>
          </p:nvPr>
        </p:nvSpPr>
        <p:spPr/>
        <p:txBody>
          <a:bodyPr>
            <a:normAutofit fontScale="92500" lnSpcReduction="20000"/>
          </a:bodyPr>
          <a:lstStyle/>
          <a:p>
            <a:r>
              <a:rPr lang="en-US" dirty="0" smtClean="0"/>
              <a:t> </a:t>
            </a:r>
            <a:r>
              <a:rPr lang="en-US" dirty="0" smtClean="0">
                <a:solidFill>
                  <a:srgbClr val="FF0000"/>
                </a:solidFill>
              </a:rPr>
              <a:t>EXHAUST VENTILATION</a:t>
            </a:r>
            <a:r>
              <a:rPr lang="en-US" dirty="0" smtClean="0"/>
              <a:t>-by </a:t>
            </a:r>
            <a:r>
              <a:rPr lang="en-US" dirty="0"/>
              <a:t>some types of fans.</a:t>
            </a:r>
            <a:r>
              <a:rPr lang="en-US" dirty="0" smtClean="0"/>
              <a:t> </a:t>
            </a:r>
          </a:p>
          <a:p>
            <a:r>
              <a:rPr lang="en-US" dirty="0" smtClean="0"/>
              <a:t> </a:t>
            </a:r>
            <a:r>
              <a:rPr lang="en-US" dirty="0" smtClean="0">
                <a:solidFill>
                  <a:srgbClr val="FF0000"/>
                </a:solidFill>
              </a:rPr>
              <a:t>PLENUM VENTILATION- </a:t>
            </a:r>
            <a:r>
              <a:rPr lang="en-US" dirty="0" smtClean="0"/>
              <a:t>fresh </a:t>
            </a:r>
            <a:r>
              <a:rPr lang="en-US" dirty="0"/>
              <a:t>air is blown into the room by centrifugal fans to create </a:t>
            </a:r>
            <a:r>
              <a:rPr lang="en-US" dirty="0" smtClean="0"/>
              <a:t>   	positive </a:t>
            </a:r>
            <a:r>
              <a:rPr lang="en-US" dirty="0"/>
              <a:t>pressure</a:t>
            </a:r>
            <a:r>
              <a:rPr lang="en-US" dirty="0" smtClean="0"/>
              <a:t>.</a:t>
            </a:r>
          </a:p>
          <a:p>
            <a:r>
              <a:rPr lang="en-US" dirty="0" smtClean="0"/>
              <a:t> </a:t>
            </a:r>
            <a:r>
              <a:rPr lang="en-US" dirty="0" smtClean="0">
                <a:solidFill>
                  <a:srgbClr val="FF0000"/>
                </a:solidFill>
              </a:rPr>
              <a:t>BALANCED VENTILATION</a:t>
            </a:r>
          </a:p>
          <a:p>
            <a:r>
              <a:rPr lang="en-US" dirty="0" smtClean="0">
                <a:solidFill>
                  <a:srgbClr val="FF0000"/>
                </a:solidFill>
              </a:rPr>
              <a:t> AIR </a:t>
            </a:r>
            <a:r>
              <a:rPr lang="en-US" dirty="0">
                <a:solidFill>
                  <a:srgbClr val="FF0000"/>
                </a:solidFill>
              </a:rPr>
              <a:t>CONDITIONING </a:t>
            </a:r>
            <a:r>
              <a:rPr lang="en-US" dirty="0"/>
              <a:t>: </a:t>
            </a:r>
            <a:r>
              <a:rPr lang="en-US" dirty="0" smtClean="0"/>
              <a:t>defined </a:t>
            </a:r>
            <a:r>
              <a:rPr lang="en-US" dirty="0"/>
              <a:t>as "the simultaneous control of all, or at least the first three of those factors affecting both the physical and chemical conditions of the atmosphere within any confined space or room. These factors include temperature, humidity, air movement, distribution, dust, bacteria, </a:t>
            </a:r>
            <a:r>
              <a:rPr lang="en-US" dirty="0" err="1"/>
              <a:t>odours</a:t>
            </a:r>
            <a:r>
              <a:rPr lang="en-US" dirty="0"/>
              <a:t> and toxic gases, most of which affect in greater or lesser degree the human health and comfort". Air conditioning is popular in large institutions, hospitals, industries and dwellings. Its use in operation theatres is of particular value in control of pathogenic organisms in the air. The air is filtered when drawn into an </a:t>
            </a:r>
            <a:r>
              <a:rPr lang="en-US" dirty="0" err="1"/>
              <a:t>airconditioner</a:t>
            </a:r>
            <a:r>
              <a:rPr lang="en-US" dirty="0"/>
              <a:t> system from the room. Excess humidity is removed and the air is circulated back into the room after heating or cooling </a:t>
            </a:r>
            <a:r>
              <a:rPr lang="en-US" dirty="0" smtClean="0"/>
              <a:t>it</a:t>
            </a:r>
            <a:r>
              <a:rPr lang="en-US" dirty="0"/>
              <a:t>.</a:t>
            </a:r>
            <a:r>
              <a:rPr lang="en-US" dirty="0" smtClean="0"/>
              <a:t> </a:t>
            </a:r>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15</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40526826"/>
      </p:ext>
    </p:extLst>
  </p:cSld>
  <p:clrMapOvr>
    <a:masterClrMapping/>
  </p:clrMapOvr>
  <mc:AlternateContent xmlns:mc="http://schemas.openxmlformats.org/markup-compatibility/2006">
    <mc:Choice xmlns:p14="http://schemas.microsoft.com/office/powerpoint/2010/main" Requires="p14">
      <p:transition spd="slow" p14:dur="2000" advTm="145893"/>
    </mc:Choice>
    <mc:Fallback>
      <p:transition spd="slow" advTm="145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LIGHT</a:t>
            </a:r>
            <a:endParaRPr lang="en-IN" b="1" dirty="0"/>
          </a:p>
        </p:txBody>
      </p:sp>
      <p:sp>
        <p:nvSpPr>
          <p:cNvPr id="3" name="Content Placeholder 2"/>
          <p:cNvSpPr>
            <a:spLocks noGrp="1"/>
          </p:cNvSpPr>
          <p:nvPr>
            <p:ph idx="1"/>
          </p:nvPr>
        </p:nvSpPr>
        <p:spPr/>
        <p:txBody>
          <a:bodyPr>
            <a:normAutofit lnSpcReduction="10000"/>
          </a:bodyPr>
          <a:lstStyle/>
          <a:p>
            <a:r>
              <a:rPr lang="en-US" dirty="0" smtClean="0"/>
              <a:t>Good lighting is essential for efficient vision, if the lighting condition are not ideal the visual apparatus is put in strain.</a:t>
            </a:r>
            <a:endParaRPr lang="en-US" b="1" dirty="0" smtClean="0"/>
          </a:p>
          <a:p>
            <a:pPr marL="0" indent="0" algn="ctr">
              <a:buNone/>
            </a:pPr>
            <a:r>
              <a:rPr lang="en-US" sz="2400" b="1" dirty="0" smtClean="0">
                <a:solidFill>
                  <a:srgbClr val="FFC000"/>
                </a:solidFill>
              </a:rPr>
              <a:t>REQUIREMENT OF GOOD LIGHTING</a:t>
            </a:r>
          </a:p>
          <a:p>
            <a:r>
              <a:rPr lang="en-US" dirty="0" smtClean="0"/>
              <a:t>Sufficiency</a:t>
            </a:r>
          </a:p>
          <a:p>
            <a:r>
              <a:rPr lang="en-US" dirty="0" smtClean="0"/>
              <a:t>Distribution</a:t>
            </a:r>
          </a:p>
          <a:p>
            <a:r>
              <a:rPr lang="en-US" dirty="0" smtClean="0"/>
              <a:t>Absence of glare</a:t>
            </a:r>
          </a:p>
          <a:p>
            <a:r>
              <a:rPr lang="en-US" dirty="0" smtClean="0"/>
              <a:t>Absence of sharp shadow</a:t>
            </a:r>
          </a:p>
          <a:p>
            <a:r>
              <a:rPr lang="en-US" dirty="0" smtClean="0"/>
              <a:t>Steadiness</a:t>
            </a:r>
          </a:p>
          <a:p>
            <a:r>
              <a:rPr lang="en-US" dirty="0" smtClean="0"/>
              <a:t>Color of light</a:t>
            </a:r>
          </a:p>
          <a:p>
            <a:r>
              <a:rPr lang="en-US" dirty="0"/>
              <a:t>S</a:t>
            </a:r>
            <a:r>
              <a:rPr lang="en-US" dirty="0" smtClean="0"/>
              <a:t>urrounding</a:t>
            </a:r>
            <a:endParaRPr lang="en-IN"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16</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2027574"/>
      </p:ext>
    </p:extLst>
  </p:cSld>
  <p:clrMapOvr>
    <a:masterClrMapping/>
  </p:clrMapOvr>
  <mc:AlternateContent xmlns:mc="http://schemas.openxmlformats.org/markup-compatibility/2006">
    <mc:Choice xmlns:p14="http://schemas.microsoft.com/office/powerpoint/2010/main" Requires="p14">
      <p:transition spd="slow" p14:dur="2000" advTm="77002"/>
    </mc:Choice>
    <mc:Fallback>
      <p:transition spd="slow" advTm="77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NATURAL LIGHTING</a:t>
            </a:r>
            <a:endParaRPr lang="en-IN" b="1" dirty="0"/>
          </a:p>
        </p:txBody>
      </p:sp>
      <p:sp>
        <p:nvSpPr>
          <p:cNvPr id="3" name="Content Placeholder 2"/>
          <p:cNvSpPr>
            <a:spLocks noGrp="1"/>
          </p:cNvSpPr>
          <p:nvPr>
            <p:ph idx="1"/>
          </p:nvPr>
        </p:nvSpPr>
        <p:spPr>
          <a:xfrm>
            <a:off x="1103312" y="1043190"/>
            <a:ext cx="8946541" cy="5628066"/>
          </a:xfrm>
        </p:spPr>
        <p:txBody>
          <a:bodyPr>
            <a:noAutofit/>
          </a:bodyPr>
          <a:lstStyle/>
          <a:p>
            <a:pPr algn="just"/>
            <a:r>
              <a:rPr lang="en-US" sz="1600" dirty="0"/>
              <a:t>Natural lighting is derived partly from the visible sky and partly from reflection. In fact, much light comes to the rooms by reflection from light </a:t>
            </a:r>
            <a:r>
              <a:rPr lang="en-US" sz="1600" dirty="0" err="1"/>
              <a:t>coloured</a:t>
            </a:r>
            <a:r>
              <a:rPr lang="en-US" sz="1600" dirty="0"/>
              <a:t> objects. Efficient utilization of natural light calls for careful design, location and orientation of buildings and relationship between buildings (town planning}. </a:t>
            </a:r>
            <a:endParaRPr lang="en-US" sz="1600" dirty="0" smtClean="0"/>
          </a:p>
          <a:p>
            <a:pPr algn="just"/>
            <a:r>
              <a:rPr lang="en-US" sz="1600" dirty="0" smtClean="0"/>
              <a:t>Natural </a:t>
            </a:r>
            <a:r>
              <a:rPr lang="en-US" sz="1600" dirty="0"/>
              <a:t>lighting also depends upon the time of the day, season, weather and atmospheric pollution. Since natural light is accompanied by radiant heat, all attempts should be made to exclude radiant heat while admitting </a:t>
            </a:r>
            <a:r>
              <a:rPr lang="en-US" sz="1600" dirty="0" smtClean="0"/>
              <a:t>daylight. </a:t>
            </a:r>
          </a:p>
          <a:p>
            <a:pPr algn="just"/>
            <a:r>
              <a:rPr lang="en-US" sz="1600" dirty="0">
                <a:solidFill>
                  <a:srgbClr val="FF0000"/>
                </a:solidFill>
              </a:rPr>
              <a:t>ORIENTATION</a:t>
            </a:r>
            <a:r>
              <a:rPr lang="en-US" sz="1600" dirty="0"/>
              <a:t>-The brightness of the sky is not constant on the east and west and therefore the illumination is subject to variation in buildings facing east or west. </a:t>
            </a:r>
            <a:r>
              <a:rPr lang="en-US" sz="1600" dirty="0" smtClean="0"/>
              <a:t>the </a:t>
            </a:r>
            <a:r>
              <a:rPr lang="en-US" sz="1600" dirty="0"/>
              <a:t>direct penetration of sunlight from the east or west may heat up the rooms unduly in the tropics, especially during summer. Buildings are therefore oriented, wherever possible, towards north or south for uniform illumination. This is particularly important in respect of schools, factories and laboratories where uniform lighting is required in all the rooms</a:t>
            </a:r>
            <a:r>
              <a:rPr lang="en-US" sz="1400" dirty="0"/>
              <a:t>. </a:t>
            </a:r>
            <a:endParaRPr lang="en-US" sz="1400" dirty="0" smtClean="0"/>
          </a:p>
          <a:p>
            <a:pPr algn="just"/>
            <a:r>
              <a:rPr lang="en-US" sz="1400" dirty="0" smtClean="0">
                <a:solidFill>
                  <a:srgbClr val="FF0000"/>
                </a:solidFill>
              </a:rPr>
              <a:t>Removal of </a:t>
            </a:r>
            <a:r>
              <a:rPr lang="en-US" sz="1400" dirty="0">
                <a:solidFill>
                  <a:srgbClr val="FF0000"/>
                </a:solidFill>
              </a:rPr>
              <a:t>obstructions- </a:t>
            </a:r>
            <a:r>
              <a:rPr lang="en-US" sz="1400" dirty="0" smtClean="0"/>
              <a:t>items </a:t>
            </a:r>
            <a:r>
              <a:rPr lang="en-US" sz="1400" dirty="0"/>
              <a:t>either wholly or partially is likely to give the most effective single improvement in lighting</a:t>
            </a:r>
            <a:endParaRPr lang="en-US" sz="1400" dirty="0" smtClean="0"/>
          </a:p>
          <a:p>
            <a:pPr algn="just"/>
            <a:r>
              <a:rPr lang="en-US" sz="1400" dirty="0" smtClean="0">
                <a:solidFill>
                  <a:srgbClr val="FF0000"/>
                </a:solidFill>
              </a:rPr>
              <a:t>Windows</a:t>
            </a:r>
            <a:r>
              <a:rPr lang="en-US" sz="1400" dirty="0" smtClean="0"/>
              <a:t>-properly </a:t>
            </a:r>
            <a:r>
              <a:rPr lang="en-US" sz="1400" dirty="0"/>
              <a:t>planned, as the natural lighting within any room is influenced by the amount of visible sky, the size, shape and arrangement of the window openings. A tall window gives greater penetration of light; a broad window gives greater diffusion of light. </a:t>
            </a:r>
            <a:endParaRPr lang="en-US" sz="1400" dirty="0" smtClean="0"/>
          </a:p>
          <a:p>
            <a:pPr algn="just"/>
            <a:r>
              <a:rPr lang="en-US" sz="1400" dirty="0" smtClean="0">
                <a:solidFill>
                  <a:srgbClr val="FF0000"/>
                </a:solidFill>
              </a:rPr>
              <a:t>Interior of the </a:t>
            </a:r>
            <a:r>
              <a:rPr lang="en-US" sz="1400" dirty="0">
                <a:solidFill>
                  <a:srgbClr val="FF0000"/>
                </a:solidFill>
              </a:rPr>
              <a:t>rooms- </a:t>
            </a:r>
            <a:r>
              <a:rPr lang="en-US" sz="1400" dirty="0" smtClean="0">
                <a:solidFill>
                  <a:srgbClr val="FF0000"/>
                </a:solidFill>
              </a:rPr>
              <a:t> </a:t>
            </a:r>
            <a:r>
              <a:rPr lang="en-US" sz="1400" dirty="0"/>
              <a:t>ceiling should be white; the upper portions of the walls light-tinted; and lower portions somewhat darker so as to give comfortable contrast to the eyes. </a:t>
            </a:r>
            <a:endParaRPr lang="en-IN" sz="1400"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17</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84679828"/>
      </p:ext>
    </p:extLst>
  </p:cSld>
  <p:clrMapOvr>
    <a:masterClrMapping/>
  </p:clrMapOvr>
  <mc:AlternateContent xmlns:mc="http://schemas.openxmlformats.org/markup-compatibility/2006">
    <mc:Choice xmlns:p14="http://schemas.microsoft.com/office/powerpoint/2010/main" Requires="p14">
      <p:transition spd="slow" p14:dur="2000" advTm="196719"/>
    </mc:Choice>
    <mc:Fallback>
      <p:transition spd="slow" advTm="196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ARTIFICIAL LIGHTING</a:t>
            </a:r>
            <a:endParaRPr lang="en-IN" b="1" dirty="0"/>
          </a:p>
        </p:txBody>
      </p:sp>
      <p:sp>
        <p:nvSpPr>
          <p:cNvPr id="3" name="Content Placeholder 2"/>
          <p:cNvSpPr>
            <a:spLocks noGrp="1"/>
          </p:cNvSpPr>
          <p:nvPr>
            <p:ph idx="1"/>
          </p:nvPr>
        </p:nvSpPr>
        <p:spPr/>
        <p:txBody>
          <a:bodyPr/>
          <a:lstStyle/>
          <a:p>
            <a:r>
              <a:rPr lang="en-US" dirty="0" smtClean="0"/>
              <a:t>Direct lighting- </a:t>
            </a:r>
            <a:r>
              <a:rPr lang="en-US" dirty="0"/>
              <a:t>99 to 100 per cent of the light is projected directly towards the working area. Direct lighting is efficient, economical, but tends to cast sharp shadows. It should not fall into the eyes. </a:t>
            </a:r>
            <a:endParaRPr lang="en-US" dirty="0" smtClean="0"/>
          </a:p>
          <a:p>
            <a:r>
              <a:rPr lang="en-US" dirty="0"/>
              <a:t>Semi-direct-Here 10 to 40 per cent of the light is projected upwards so that it is reflected back on the object by the ceiling</a:t>
            </a:r>
            <a:endParaRPr lang="en-US" dirty="0" smtClean="0"/>
          </a:p>
          <a:p>
            <a:r>
              <a:rPr lang="en-US" dirty="0" smtClean="0"/>
              <a:t>Indirect- 90 </a:t>
            </a:r>
            <a:r>
              <a:rPr lang="en-US" dirty="0"/>
              <a:t>to 100 per cent of the light is projected towards the ceiling and walls. This gives a general illumination of the whole room but not of any object</a:t>
            </a:r>
            <a:endParaRPr lang="en-US" dirty="0" smtClean="0"/>
          </a:p>
          <a:p>
            <a:r>
              <a:rPr lang="en-US" dirty="0"/>
              <a:t>Semi-indirect-60 to 90 per cent of the light is directed upwards, and the rest downwards</a:t>
            </a:r>
            <a:endParaRPr lang="en-US" dirty="0" smtClean="0"/>
          </a:p>
          <a:p>
            <a:r>
              <a:rPr lang="en-US" dirty="0" smtClean="0"/>
              <a:t>Direct-indirect</a:t>
            </a:r>
            <a:endParaRPr lang="en-IN"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18</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0485823"/>
      </p:ext>
    </p:extLst>
  </p:cSld>
  <p:clrMapOvr>
    <a:masterClrMapping/>
  </p:clrMapOvr>
  <mc:AlternateContent xmlns:mc="http://schemas.openxmlformats.org/markup-compatibility/2006">
    <mc:Choice xmlns:p14="http://schemas.microsoft.com/office/powerpoint/2010/main" Requires="p14">
      <p:transition spd="slow" p14:dur="2000" advTm="107550"/>
    </mc:Choice>
    <mc:Fallback>
      <p:transition spd="slow" advTm="107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2075" y="2752572"/>
            <a:ext cx="9404723" cy="1400530"/>
          </a:xfrm>
        </p:spPr>
        <p:txBody>
          <a:bodyPr/>
          <a:lstStyle/>
          <a:p>
            <a:pPr algn="ctr"/>
            <a:r>
              <a:rPr lang="en-US" sz="5400" b="1" u="sng" dirty="0" smtClean="0">
                <a:solidFill>
                  <a:srgbClr val="002060"/>
                </a:solidFill>
              </a:rPr>
              <a:t>THANK YOU</a:t>
            </a:r>
            <a:endParaRPr lang="en-IN" sz="5400" b="1" u="sng" dirty="0">
              <a:solidFill>
                <a:srgbClr val="002060"/>
              </a:solidFill>
            </a:endParaRPr>
          </a:p>
        </p:txBody>
      </p:sp>
      <p:sp>
        <p:nvSpPr>
          <p:cNvPr id="2" name="Date Placeholder 1"/>
          <p:cNvSpPr>
            <a:spLocks noGrp="1"/>
          </p:cNvSpPr>
          <p:nvPr>
            <p:ph type="dt" sz="half" idx="10"/>
          </p:nvPr>
        </p:nvSpPr>
        <p:spPr/>
        <p:txBody>
          <a:bodyPr/>
          <a:lstStyle/>
          <a:p>
            <a:r>
              <a:rPr lang="en-US" smtClean="0"/>
              <a:t>18-06-2020</a:t>
            </a:r>
            <a:endParaRPr lang="en-IN"/>
          </a:p>
        </p:txBody>
      </p:sp>
      <p:sp>
        <p:nvSpPr>
          <p:cNvPr id="3" name="Slide Number Placeholder 2"/>
          <p:cNvSpPr>
            <a:spLocks noGrp="1"/>
          </p:cNvSpPr>
          <p:nvPr>
            <p:ph type="sldNum" sz="quarter" idx="12"/>
          </p:nvPr>
        </p:nvSpPr>
        <p:spPr/>
        <p:txBody>
          <a:bodyPr/>
          <a:lstStyle/>
          <a:p>
            <a:fld id="{2F46D68F-AF24-44E8-B7ED-FA67A49BA0F2}" type="slidenum">
              <a:rPr lang="en-IN" smtClean="0"/>
              <a:t>19</a:t>
            </a:fld>
            <a:endParaRPr lang="en-I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367213"/>
      </p:ext>
    </p:extLst>
  </p:cSld>
  <p:clrMapOvr>
    <a:masterClrMapping/>
  </p:clrMapOvr>
  <mc:AlternateContent xmlns:mc="http://schemas.openxmlformats.org/markup-compatibility/2006">
    <mc:Choice xmlns:p14="http://schemas.microsoft.com/office/powerpoint/2010/main" Requires="p14">
      <p:transition spd="slow" p14:dur="2000" advTm="5783"/>
    </mc:Choice>
    <mc:Fallback>
      <p:transition spd="slow" advTm="5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7019" y="803563"/>
            <a:ext cx="8825658" cy="634872"/>
          </a:xfrm>
        </p:spPr>
        <p:txBody>
          <a:bodyPr/>
          <a:lstStyle/>
          <a:p>
            <a:pPr algn="ctr"/>
            <a:r>
              <a:rPr lang="en-US" sz="3200" b="1" dirty="0" smtClean="0"/>
              <a:t>INTRODUCTION</a:t>
            </a:r>
            <a:endParaRPr lang="en-IN" sz="3200" b="1" dirty="0"/>
          </a:p>
        </p:txBody>
      </p:sp>
      <p:sp>
        <p:nvSpPr>
          <p:cNvPr id="3" name="Subtitle 2"/>
          <p:cNvSpPr>
            <a:spLocks noGrp="1"/>
          </p:cNvSpPr>
          <p:nvPr>
            <p:ph type="subTitle" idx="1"/>
          </p:nvPr>
        </p:nvSpPr>
        <p:spPr>
          <a:xfrm>
            <a:off x="1427019" y="1438435"/>
            <a:ext cx="8825658" cy="4976220"/>
          </a:xfrm>
        </p:spPr>
        <p:txBody>
          <a:bodyPr>
            <a:normAutofit/>
          </a:bodyPr>
          <a:lstStyle/>
          <a:p>
            <a:r>
              <a:rPr lang="en-IN" dirty="0" smtClean="0"/>
              <a:t>Air </a:t>
            </a:r>
            <a:r>
              <a:rPr lang="en-IN" dirty="0"/>
              <a:t>is essential for maintenance of life</a:t>
            </a:r>
            <a:r>
              <a:rPr lang="en-IN" dirty="0" smtClean="0"/>
              <a:t>.</a:t>
            </a:r>
          </a:p>
          <a:p>
            <a:r>
              <a:rPr lang="en-IN" dirty="0" smtClean="0"/>
              <a:t>The </a:t>
            </a:r>
            <a:r>
              <a:rPr lang="en-IN" dirty="0"/>
              <a:t>immediate environment of man comprises of air on which </a:t>
            </a:r>
            <a:r>
              <a:rPr lang="en-IN" dirty="0" smtClean="0"/>
              <a:t>depends all </a:t>
            </a:r>
            <a:r>
              <a:rPr lang="en-IN" dirty="0"/>
              <a:t>forms of </a:t>
            </a:r>
            <a:r>
              <a:rPr lang="en-IN" dirty="0" smtClean="0"/>
              <a:t>life</a:t>
            </a:r>
            <a:r>
              <a:rPr lang="en-US" dirty="0" smtClean="0"/>
              <a:t>.</a:t>
            </a:r>
          </a:p>
          <a:p>
            <a:r>
              <a:rPr lang="en-IN" dirty="0"/>
              <a:t>Air is a mixture of gases that forms </a:t>
            </a:r>
            <a:r>
              <a:rPr lang="en-IN" dirty="0" smtClean="0"/>
              <a:t>environment</a:t>
            </a:r>
          </a:p>
          <a:p>
            <a:pPr algn="ctr" fontAlgn="base"/>
            <a:r>
              <a:rPr lang="en-IN" sz="2400" b="1" dirty="0" smtClean="0">
                <a:solidFill>
                  <a:srgbClr val="FFC000"/>
                </a:solidFill>
              </a:rPr>
              <a:t>COMPOSITION </a:t>
            </a:r>
            <a:r>
              <a:rPr lang="en-IN" sz="2400" b="1" dirty="0">
                <a:solidFill>
                  <a:srgbClr val="FFC000"/>
                </a:solidFill>
              </a:rPr>
              <a:t>OF </a:t>
            </a:r>
            <a:r>
              <a:rPr lang="en-IN" sz="2400" b="1" dirty="0" smtClean="0">
                <a:solidFill>
                  <a:srgbClr val="FFC000"/>
                </a:solidFill>
              </a:rPr>
              <a:t>AIR</a:t>
            </a:r>
          </a:p>
          <a:p>
            <a:pPr marL="342900" indent="-342900" fontAlgn="base">
              <a:buFont typeface="Century Gothic" panose="020B0502020202020204" pitchFamily="34" charset="0"/>
              <a:buChar char="►"/>
            </a:pPr>
            <a:r>
              <a:rPr lang="en-IN" dirty="0" smtClean="0"/>
              <a:t> </a:t>
            </a:r>
            <a:r>
              <a:rPr lang="en-IN" dirty="0"/>
              <a:t>Mechanical mixture of gases.</a:t>
            </a:r>
          </a:p>
          <a:p>
            <a:pPr marL="342900" indent="-342900" fontAlgn="base">
              <a:buFont typeface="Century Gothic" panose="020B0502020202020204" pitchFamily="34" charset="0"/>
              <a:buChar char="►"/>
            </a:pPr>
            <a:r>
              <a:rPr lang="en-IN" dirty="0"/>
              <a:t> Nitrogen – 78.1%</a:t>
            </a:r>
          </a:p>
          <a:p>
            <a:pPr marL="342900" indent="-342900" fontAlgn="base">
              <a:buFont typeface="Century Gothic" panose="020B0502020202020204" pitchFamily="34" charset="0"/>
              <a:buChar char="►"/>
            </a:pPr>
            <a:r>
              <a:rPr lang="en-IN" dirty="0"/>
              <a:t> Oxygen - 20.93%</a:t>
            </a:r>
          </a:p>
          <a:p>
            <a:pPr marL="342900" indent="-342900" fontAlgn="base">
              <a:buFont typeface="Century Gothic" panose="020B0502020202020204" pitchFamily="34" charset="0"/>
              <a:buChar char="►"/>
            </a:pPr>
            <a:r>
              <a:rPr lang="en-IN" dirty="0"/>
              <a:t> Carbon dioxide – 0.03</a:t>
            </a:r>
            <a:r>
              <a:rPr lang="en-IN" dirty="0" smtClean="0"/>
              <a:t>%</a:t>
            </a:r>
          </a:p>
          <a:p>
            <a:pPr marL="342900" indent="-342900" fontAlgn="base">
              <a:buFont typeface="Century Gothic" panose="020B0502020202020204" pitchFamily="34" charset="0"/>
              <a:buChar char="►"/>
            </a:pPr>
            <a:r>
              <a:rPr lang="en-US" dirty="0" smtClean="0"/>
              <a:t>Others- argon, neon, krypton , helium , water vapoUr, suspended matter such as dust , bacteria ,spores.</a:t>
            </a:r>
            <a:endParaRPr lang="en-IN" dirty="0"/>
          </a:p>
          <a:p>
            <a:pPr marL="342900" indent="-342900">
              <a:buFont typeface="Century Gothic" panose="020B0502020202020204" pitchFamily="34" charset="0"/>
              <a:buChar char="►"/>
            </a:pPr>
            <a:endParaRPr lang="en-IN"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2</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11067317"/>
      </p:ext>
    </p:extLst>
  </p:cSld>
  <p:clrMapOvr>
    <a:masterClrMapping/>
  </p:clrMapOvr>
  <mc:AlternateContent xmlns:mc="http://schemas.openxmlformats.org/markup-compatibility/2006">
    <mc:Choice xmlns:p14="http://schemas.microsoft.com/office/powerpoint/2010/main" Requires="p14">
      <p:transition spd="slow" p14:dur="2000" advTm="195069"/>
    </mc:Choice>
    <mc:Fallback>
      <p:transition spd="slow" advTm="195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t>FUNCTIONS OF </a:t>
            </a:r>
            <a:r>
              <a:rPr lang="en-IN" b="1" dirty="0" smtClean="0"/>
              <a:t>AIR</a:t>
            </a:r>
            <a:r>
              <a:rPr lang="en-IN" dirty="0"/>
              <a:t/>
            </a:r>
            <a:br>
              <a:rPr lang="en-IN" dirty="0"/>
            </a:br>
            <a:endParaRPr lang="en-IN" dirty="0"/>
          </a:p>
        </p:txBody>
      </p:sp>
      <p:sp>
        <p:nvSpPr>
          <p:cNvPr id="3" name="Content Placeholder 2"/>
          <p:cNvSpPr>
            <a:spLocks noGrp="1"/>
          </p:cNvSpPr>
          <p:nvPr>
            <p:ph idx="1"/>
          </p:nvPr>
        </p:nvSpPr>
        <p:spPr/>
        <p:txBody>
          <a:bodyPr/>
          <a:lstStyle/>
          <a:p>
            <a:pPr fontAlgn="base"/>
            <a:r>
              <a:rPr lang="en-IN" dirty="0" smtClean="0"/>
              <a:t> </a:t>
            </a:r>
            <a:r>
              <a:rPr lang="en-IN" dirty="0"/>
              <a:t>Interchange of </a:t>
            </a:r>
            <a:r>
              <a:rPr lang="en-IN" dirty="0" smtClean="0"/>
              <a:t>gases</a:t>
            </a:r>
          </a:p>
          <a:p>
            <a:pPr fontAlgn="base"/>
            <a:r>
              <a:rPr lang="en-IN" dirty="0" smtClean="0"/>
              <a:t> Thermoregulation</a:t>
            </a:r>
          </a:p>
          <a:p>
            <a:pPr fontAlgn="base"/>
            <a:r>
              <a:rPr lang="en-IN" dirty="0" smtClean="0"/>
              <a:t> </a:t>
            </a:r>
            <a:r>
              <a:rPr lang="en-IN" dirty="0"/>
              <a:t>Medium for </a:t>
            </a:r>
            <a:r>
              <a:rPr lang="en-IN" dirty="0" smtClean="0"/>
              <a:t>communication</a:t>
            </a:r>
          </a:p>
          <a:p>
            <a:pPr fontAlgn="base"/>
            <a:r>
              <a:rPr lang="en-IN" dirty="0" smtClean="0"/>
              <a:t> </a:t>
            </a:r>
            <a:r>
              <a:rPr lang="en-IN" dirty="0"/>
              <a:t>Medium for spread of pollens &amp; </a:t>
            </a:r>
            <a:r>
              <a:rPr lang="en-IN" dirty="0" smtClean="0"/>
              <a:t>bacteria</a:t>
            </a:r>
          </a:p>
          <a:p>
            <a:pPr fontAlgn="base"/>
            <a:r>
              <a:rPr lang="en-IN" dirty="0" smtClean="0"/>
              <a:t> </a:t>
            </a:r>
            <a:r>
              <a:rPr lang="en-IN" dirty="0"/>
              <a:t>Helps functioning of auditory &amp; olfactory </a:t>
            </a:r>
            <a:r>
              <a:rPr lang="en-IN" dirty="0" smtClean="0"/>
              <a:t>organs.</a:t>
            </a:r>
            <a:r>
              <a:rPr lang="en-IN" dirty="0"/>
              <a:t> </a:t>
            </a:r>
          </a:p>
          <a:p>
            <a:pPr marL="0" indent="0">
              <a:buNone/>
            </a:pPr>
            <a:endParaRPr lang="en-IN"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3</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85586112"/>
      </p:ext>
    </p:extLst>
  </p:cSld>
  <p:clrMapOvr>
    <a:masterClrMapping/>
  </p:clrMapOvr>
  <mc:AlternateContent xmlns:mc="http://schemas.openxmlformats.org/markup-compatibility/2006">
    <mc:Choice xmlns:p14="http://schemas.microsoft.com/office/powerpoint/2010/main" Requires="p14">
      <p:transition spd="slow" p14:dur="2000" advTm="230540"/>
    </mc:Choice>
    <mc:Fallback>
      <p:transition spd="slow" advTm="23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
            </a:r>
            <a:br>
              <a:rPr lang="en-IN" dirty="0"/>
            </a:br>
            <a:endParaRPr lang="en-IN" dirty="0"/>
          </a:p>
        </p:txBody>
      </p:sp>
      <p:sp>
        <p:nvSpPr>
          <p:cNvPr id="3" name="Content Placeholder 2"/>
          <p:cNvSpPr>
            <a:spLocks noGrp="1"/>
          </p:cNvSpPr>
          <p:nvPr>
            <p:ph idx="1"/>
          </p:nvPr>
        </p:nvSpPr>
        <p:spPr>
          <a:xfrm>
            <a:off x="1103312" y="452718"/>
            <a:ext cx="8946541" cy="5795681"/>
          </a:xfrm>
        </p:spPr>
        <p:txBody>
          <a:bodyPr/>
          <a:lstStyle/>
          <a:p>
            <a:pPr marL="0" indent="0" fontAlgn="base">
              <a:buNone/>
            </a:pPr>
            <a:endParaRPr lang="en-IN" dirty="0"/>
          </a:p>
          <a:p>
            <a:pPr marL="0" indent="0" algn="ctr" fontAlgn="base">
              <a:buNone/>
            </a:pPr>
            <a:r>
              <a:rPr lang="en-IN" sz="2800" b="1" dirty="0"/>
              <a:t> DISCOMFORT </a:t>
            </a:r>
            <a:r>
              <a:rPr lang="en-IN" sz="2800" b="1" dirty="0" smtClean="0"/>
              <a:t>ZONE</a:t>
            </a:r>
          </a:p>
          <a:p>
            <a:pPr marL="0" indent="0" fontAlgn="base">
              <a:buNone/>
            </a:pPr>
            <a:r>
              <a:rPr lang="en-IN" b="1" dirty="0"/>
              <a:t> </a:t>
            </a:r>
            <a:endParaRPr lang="en-IN" b="1" dirty="0" smtClean="0"/>
          </a:p>
          <a:p>
            <a:pPr marL="0" indent="0" fontAlgn="base">
              <a:buNone/>
            </a:pPr>
            <a:r>
              <a:rPr lang="en-IN" b="1" dirty="0" smtClean="0"/>
              <a:t> </a:t>
            </a:r>
            <a:r>
              <a:rPr lang="en-IN" dirty="0" smtClean="0"/>
              <a:t>It </a:t>
            </a:r>
            <a:r>
              <a:rPr lang="en-IN" dirty="0"/>
              <a:t>is subjective sensation which the people experience in ill ventilated </a:t>
            </a:r>
            <a:r>
              <a:rPr lang="en-IN" dirty="0" smtClean="0"/>
              <a:t>                  &amp; </a:t>
            </a:r>
            <a:r>
              <a:rPr lang="en-IN" dirty="0"/>
              <a:t>crowded </a:t>
            </a:r>
            <a:r>
              <a:rPr lang="en-IN" dirty="0" err="1" smtClean="0"/>
              <a:t>rooms.e.g.black</a:t>
            </a:r>
            <a:r>
              <a:rPr lang="en-IN" dirty="0" smtClean="0"/>
              <a:t> whole episode of </a:t>
            </a:r>
            <a:r>
              <a:rPr lang="en-IN" dirty="0" err="1" smtClean="0"/>
              <a:t>kolkata</a:t>
            </a:r>
            <a:endParaRPr lang="en-IN" dirty="0" smtClean="0"/>
          </a:p>
          <a:p>
            <a:pPr marL="0" indent="0" fontAlgn="base">
              <a:buNone/>
            </a:pPr>
            <a:endParaRPr lang="en-IN" dirty="0" smtClean="0"/>
          </a:p>
          <a:p>
            <a:pPr marL="0" indent="0" algn="ctr" fontAlgn="base">
              <a:buNone/>
            </a:pPr>
            <a:r>
              <a:rPr lang="en-IN" sz="2800" b="1" dirty="0"/>
              <a:t>COMFORT </a:t>
            </a:r>
            <a:r>
              <a:rPr lang="en-IN" sz="2800" b="1" dirty="0" smtClean="0"/>
              <a:t>ZONE</a:t>
            </a:r>
            <a:endParaRPr lang="en-IN" sz="2800" dirty="0" smtClean="0"/>
          </a:p>
          <a:p>
            <a:pPr marL="0" indent="0" fontAlgn="base">
              <a:buNone/>
            </a:pPr>
            <a:r>
              <a:rPr lang="en-IN" dirty="0" smtClean="0"/>
              <a:t>The </a:t>
            </a:r>
            <a:r>
              <a:rPr lang="en-IN" dirty="0"/>
              <a:t>range of effective temperature over which majority of individuals feel comfortable</a:t>
            </a:r>
            <a:br>
              <a:rPr lang="en-IN" dirty="0"/>
            </a:br>
            <a:endParaRPr lang="en-IN" dirty="0"/>
          </a:p>
          <a:p>
            <a:pPr marL="0" indent="0" fontAlgn="base">
              <a:buNone/>
            </a:pPr>
            <a:r>
              <a:rPr lang="en-IN" dirty="0"/>
              <a:t> </a:t>
            </a:r>
          </a:p>
          <a:p>
            <a:pPr marL="0" indent="0" fontAlgn="base">
              <a:buNone/>
            </a:pPr>
            <a:endParaRPr lang="en-IN" dirty="0" smtClean="0"/>
          </a:p>
          <a:p>
            <a:endParaRPr lang="en-IN"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4</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6378362"/>
      </p:ext>
    </p:extLst>
  </p:cSld>
  <p:clrMapOvr>
    <a:masterClrMapping/>
  </p:clrMapOvr>
  <mc:AlternateContent xmlns:mc="http://schemas.openxmlformats.org/markup-compatibility/2006">
    <mc:Choice xmlns:p14="http://schemas.microsoft.com/office/powerpoint/2010/main" Requires="p14">
      <p:transition spd="slow" p14:dur="2000" advTm="232581"/>
    </mc:Choice>
    <mc:Fallback>
      <p:transition spd="slow" advTm="232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2" y="452718"/>
            <a:ext cx="9404723" cy="951079"/>
          </a:xfrm>
        </p:spPr>
        <p:txBody>
          <a:bodyPr/>
          <a:lstStyle/>
          <a:p>
            <a:pPr algn="ctr"/>
            <a:r>
              <a:rPr lang="en-IN" b="1" dirty="0"/>
              <a:t>AIR </a:t>
            </a:r>
            <a:r>
              <a:rPr lang="en-IN" b="1" dirty="0" smtClean="0"/>
              <a:t>POLLUTION</a:t>
            </a:r>
            <a:r>
              <a:rPr lang="en-IN" dirty="0"/>
              <a:t/>
            </a:r>
            <a:br>
              <a:rPr lang="en-IN" dirty="0"/>
            </a:br>
            <a:endParaRPr lang="en-IN" dirty="0"/>
          </a:p>
        </p:txBody>
      </p:sp>
      <p:sp>
        <p:nvSpPr>
          <p:cNvPr id="3" name="Content Placeholder 2"/>
          <p:cNvSpPr>
            <a:spLocks noGrp="1"/>
          </p:cNvSpPr>
          <p:nvPr>
            <p:ph idx="1"/>
          </p:nvPr>
        </p:nvSpPr>
        <p:spPr>
          <a:xfrm>
            <a:off x="1103312" y="1352282"/>
            <a:ext cx="8946541" cy="4896117"/>
          </a:xfrm>
        </p:spPr>
        <p:txBody>
          <a:bodyPr>
            <a:normAutofit fontScale="62500" lnSpcReduction="20000"/>
          </a:bodyPr>
          <a:lstStyle/>
          <a:p>
            <a:pPr marL="0" indent="0" algn="just" fontAlgn="base">
              <a:buNone/>
            </a:pPr>
            <a:r>
              <a:rPr lang="en-IN" sz="2600" dirty="0" smtClean="0"/>
              <a:t> </a:t>
            </a:r>
            <a:r>
              <a:rPr lang="en-IN" sz="2600" dirty="0"/>
              <a:t>It is the condition when there is excessive concentration of foreign matter in the outdoor atmosphere which is harmful to man or his </a:t>
            </a:r>
            <a:r>
              <a:rPr lang="en-IN" sz="2600" dirty="0" smtClean="0"/>
              <a:t>environment. e.g. </a:t>
            </a:r>
            <a:r>
              <a:rPr lang="en-IN" sz="2600" dirty="0" err="1" smtClean="0"/>
              <a:t>gases,mixtures</a:t>
            </a:r>
            <a:r>
              <a:rPr lang="en-IN" sz="2600" dirty="0" smtClean="0"/>
              <a:t> of gases, and particulate matter.</a:t>
            </a:r>
            <a:endParaRPr lang="en-IN" sz="2600" dirty="0"/>
          </a:p>
          <a:p>
            <a:pPr marL="0" indent="0" algn="just" fontAlgn="base">
              <a:buNone/>
            </a:pPr>
            <a:r>
              <a:rPr lang="en-IN" sz="2600" dirty="0"/>
              <a:t> </a:t>
            </a:r>
            <a:r>
              <a:rPr lang="en-IN" sz="2600" b="1" dirty="0" smtClean="0">
                <a:solidFill>
                  <a:srgbClr val="FF0000"/>
                </a:solidFill>
              </a:rPr>
              <a:t>SOURCES </a:t>
            </a:r>
            <a:r>
              <a:rPr lang="en-IN" sz="2600" b="1" dirty="0">
                <a:solidFill>
                  <a:srgbClr val="FF0000"/>
                </a:solidFill>
              </a:rPr>
              <a:t>OF AIR </a:t>
            </a:r>
            <a:r>
              <a:rPr lang="en-IN" sz="2600" b="1" dirty="0" smtClean="0">
                <a:solidFill>
                  <a:srgbClr val="FF0000"/>
                </a:solidFill>
              </a:rPr>
              <a:t>POLLUTION</a:t>
            </a:r>
          </a:p>
          <a:p>
            <a:pPr marL="0" indent="0" algn="just" fontAlgn="base">
              <a:buNone/>
            </a:pPr>
            <a:r>
              <a:rPr lang="en-IN" sz="2600" dirty="0" smtClean="0"/>
              <a:t>a</a:t>
            </a:r>
            <a:r>
              <a:rPr lang="en-IN" sz="2600" dirty="0"/>
              <a:t>. </a:t>
            </a:r>
            <a:r>
              <a:rPr lang="en-IN" sz="2600" dirty="0" smtClean="0"/>
              <a:t>AUTOMOBILES-</a:t>
            </a:r>
            <a:r>
              <a:rPr lang="en-US" sz="2600" dirty="0" smtClean="0"/>
              <a:t> </a:t>
            </a:r>
            <a:r>
              <a:rPr lang="en-US" sz="2600" dirty="0"/>
              <a:t>Motor vehicles are </a:t>
            </a:r>
            <a:r>
              <a:rPr lang="en-US" sz="2600" dirty="0" smtClean="0"/>
              <a:t> </a:t>
            </a:r>
            <a:r>
              <a:rPr lang="en-US" sz="2600" dirty="0"/>
              <a:t>major source .</a:t>
            </a:r>
            <a:r>
              <a:rPr lang="en-US" sz="2600" dirty="0" smtClean="0"/>
              <a:t>They </a:t>
            </a:r>
            <a:r>
              <a:rPr lang="en-US" sz="2600" dirty="0"/>
              <a:t>emit hydrocarbons, carbon monoxide, lead, nitrogen oxides and particulate matter. </a:t>
            </a:r>
            <a:r>
              <a:rPr lang="en-US" sz="2600" dirty="0" smtClean="0"/>
              <a:t>In </a:t>
            </a:r>
            <a:r>
              <a:rPr lang="en-US" sz="2600" dirty="0"/>
              <a:t>addition, diesel engines, when misused or badly adjusted are capable of emitting black smoke and malodorous fumes. </a:t>
            </a:r>
            <a:endParaRPr lang="en-IN" sz="2600" dirty="0"/>
          </a:p>
          <a:p>
            <a:pPr marL="0" indent="0" algn="just" fontAlgn="base">
              <a:buNone/>
            </a:pPr>
            <a:r>
              <a:rPr lang="en-IN" sz="2600" dirty="0" smtClean="0"/>
              <a:t>b</a:t>
            </a:r>
            <a:r>
              <a:rPr lang="en-IN" sz="2600" dirty="0"/>
              <a:t>. </a:t>
            </a:r>
            <a:r>
              <a:rPr lang="en-IN" sz="2300" dirty="0" smtClean="0"/>
              <a:t>INDUSTRIES </a:t>
            </a:r>
            <a:r>
              <a:rPr lang="en-IN" sz="2300" dirty="0"/>
              <a:t>: </a:t>
            </a:r>
            <a:r>
              <a:rPr lang="en-IN" sz="2300" dirty="0" smtClean="0"/>
              <a:t>emit </a:t>
            </a:r>
            <a:r>
              <a:rPr lang="en-IN" sz="2300" dirty="0"/>
              <a:t>large amounts of pollutants into the atmosphere. Combustion of fuel to generate heat and power produces smoke, sulphur dioxide, nitrogen oxides and fly ash. Petrochemical industries generate hydrogen fluoride, hydrochloric acid and organic halides. Many industries discharge carbon monoxide, carbon dioxide, ozone, hydrogen sulphide and sulphur dioxide. Industries discharge their wastes from high chimneys at high temperature and high speed</a:t>
            </a:r>
            <a:r>
              <a:rPr lang="en-IN" sz="2600" dirty="0"/>
              <a:t>. </a:t>
            </a:r>
            <a:endParaRPr lang="en-IN" sz="2600" dirty="0" smtClean="0"/>
          </a:p>
          <a:p>
            <a:pPr marL="0" indent="0" algn="just" fontAlgn="base">
              <a:buNone/>
            </a:pPr>
            <a:r>
              <a:rPr lang="en-IN" sz="2600" dirty="0" err="1" smtClean="0"/>
              <a:t>C.Domestic</a:t>
            </a:r>
            <a:r>
              <a:rPr lang="en-IN" sz="2600" dirty="0" smtClean="0"/>
              <a:t> sources- </a:t>
            </a:r>
            <a:r>
              <a:rPr lang="en-US" sz="2600" dirty="0" smtClean="0"/>
              <a:t>combustion </a:t>
            </a:r>
            <a:r>
              <a:rPr lang="en-US" sz="2600" dirty="0"/>
              <a:t>of coal, wood or oil is a major source ,</a:t>
            </a:r>
            <a:r>
              <a:rPr lang="en-US" sz="2600" dirty="0" smtClean="0"/>
              <a:t> </a:t>
            </a:r>
            <a:r>
              <a:rPr lang="en-US" sz="2600" dirty="0"/>
              <a:t>dust, </a:t>
            </a:r>
            <a:r>
              <a:rPr lang="en-US" sz="2600" dirty="0" err="1"/>
              <a:t>sulphur</a:t>
            </a:r>
            <a:r>
              <a:rPr lang="en-US" sz="2600" dirty="0"/>
              <a:t> dioxide and nitrogen </a:t>
            </a:r>
            <a:r>
              <a:rPr lang="en-US" sz="2600" dirty="0" smtClean="0"/>
              <a:t>oxides. </a:t>
            </a:r>
          </a:p>
          <a:p>
            <a:pPr marL="0" indent="0" algn="just" fontAlgn="base">
              <a:buNone/>
            </a:pPr>
            <a:r>
              <a:rPr lang="en-IN" sz="2600" dirty="0" smtClean="0"/>
              <a:t>d. tobacco smoking</a:t>
            </a:r>
            <a:r>
              <a:rPr lang="en-US" sz="2600" dirty="0"/>
              <a:t>-</a:t>
            </a:r>
            <a:r>
              <a:rPr lang="en-US" sz="2600" dirty="0" smtClean="0"/>
              <a:t> most </a:t>
            </a:r>
            <a:r>
              <a:rPr lang="en-US" sz="2600" dirty="0"/>
              <a:t>direct and important source </a:t>
            </a:r>
            <a:r>
              <a:rPr lang="en-US" sz="2600" dirty="0" smtClean="0"/>
              <a:t> </a:t>
            </a:r>
            <a:r>
              <a:rPr lang="en-US" sz="2600" dirty="0"/>
              <a:t>affecting the health of many people .</a:t>
            </a:r>
            <a:r>
              <a:rPr lang="en-US" sz="2600" dirty="0" smtClean="0"/>
              <a:t>Even </a:t>
            </a:r>
            <a:r>
              <a:rPr lang="en-US" sz="2600" dirty="0"/>
              <a:t>those who do not smoke may inhale the smoke produced by others ("passive smoking"). </a:t>
            </a:r>
            <a:endParaRPr lang="en-IN" sz="2600" dirty="0"/>
          </a:p>
          <a:p>
            <a:pPr marL="0" indent="0" algn="just" fontAlgn="base">
              <a:buNone/>
            </a:pPr>
            <a:r>
              <a:rPr lang="en-IN" sz="2600" dirty="0" smtClean="0"/>
              <a:t>e. </a:t>
            </a:r>
            <a:r>
              <a:rPr lang="en-IN" sz="2600" dirty="0"/>
              <a:t>Other </a:t>
            </a:r>
            <a:r>
              <a:rPr lang="en-IN" sz="2600" dirty="0" smtClean="0"/>
              <a:t>sources-</a:t>
            </a:r>
            <a:r>
              <a:rPr lang="en-US" sz="2600" dirty="0"/>
              <a:t>B</a:t>
            </a:r>
            <a:r>
              <a:rPr lang="en-US" sz="2600" dirty="0" smtClean="0"/>
              <a:t>urning </a:t>
            </a:r>
            <a:r>
              <a:rPr lang="en-US" sz="2600" dirty="0"/>
              <a:t>refuse, incinerators, pesticide spraying, natural sources (e.g., wind borne dust, fungi, molds, bacteria) and nuclear energy </a:t>
            </a:r>
            <a:r>
              <a:rPr lang="en-US" sz="2600" dirty="0" err="1"/>
              <a:t>programmes</a:t>
            </a:r>
            <a:r>
              <a:rPr lang="en-US" sz="2600" dirty="0"/>
              <a:t>. </a:t>
            </a:r>
            <a:endParaRPr lang="en-IN" sz="2600" dirty="0"/>
          </a:p>
          <a:p>
            <a:pPr marL="0" indent="0" fontAlgn="base">
              <a:buNone/>
            </a:pPr>
            <a:endParaRPr lang="en-IN" b="1" dirty="0" smtClean="0"/>
          </a:p>
          <a:p>
            <a:pPr marL="0" indent="0" fontAlgn="base">
              <a:buNone/>
            </a:pPr>
            <a:endParaRPr lang="en-IN" dirty="0"/>
          </a:p>
          <a:p>
            <a:endParaRPr lang="en-IN"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5</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6004030"/>
      </p:ext>
    </p:extLst>
  </p:cSld>
  <p:clrMapOvr>
    <a:masterClrMapping/>
  </p:clrMapOvr>
  <mc:AlternateContent xmlns:mc="http://schemas.openxmlformats.org/markup-compatibility/2006">
    <mc:Choice xmlns:p14="http://schemas.microsoft.com/office/powerpoint/2010/main" Requires="p14">
      <p:transition spd="slow" p14:dur="2000" advTm="301903"/>
    </mc:Choice>
    <mc:Fallback>
      <p:transition spd="slow" advTm="301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t>AIR </a:t>
            </a:r>
            <a:r>
              <a:rPr lang="en-IN" b="1" dirty="0" smtClean="0"/>
              <a:t>POLLUTION CONT…</a:t>
            </a:r>
            <a:r>
              <a:rPr lang="en-IN" dirty="0"/>
              <a:t/>
            </a:r>
            <a:br>
              <a:rPr lang="en-IN" dirty="0"/>
            </a:br>
            <a:endParaRPr lang="en-IN" dirty="0"/>
          </a:p>
        </p:txBody>
      </p:sp>
      <p:sp>
        <p:nvSpPr>
          <p:cNvPr id="3" name="Content Placeholder 2"/>
          <p:cNvSpPr>
            <a:spLocks noGrp="1"/>
          </p:cNvSpPr>
          <p:nvPr>
            <p:ph idx="1"/>
          </p:nvPr>
        </p:nvSpPr>
        <p:spPr/>
        <p:txBody>
          <a:bodyPr>
            <a:normAutofit/>
          </a:bodyPr>
          <a:lstStyle/>
          <a:p>
            <a:r>
              <a:rPr lang="en-US" dirty="0" smtClean="0"/>
              <a:t>Air pollutants are of-</a:t>
            </a:r>
          </a:p>
          <a:p>
            <a:r>
              <a:rPr lang="en-US" dirty="0" smtClean="0"/>
              <a:t>Primary- chimney factory, exhausted pipe, contaminated dust by wind</a:t>
            </a:r>
          </a:p>
          <a:p>
            <a:r>
              <a:rPr lang="en-US" dirty="0" smtClean="0"/>
              <a:t>Secondary-arise from chemical reactions of primary pollutants</a:t>
            </a:r>
          </a:p>
          <a:p>
            <a:r>
              <a:rPr lang="en-US" dirty="0" smtClean="0"/>
              <a:t>Gaseous </a:t>
            </a:r>
          </a:p>
          <a:p>
            <a:r>
              <a:rPr lang="en-US" dirty="0" smtClean="0"/>
              <a:t>Particulate </a:t>
            </a:r>
            <a:r>
              <a:rPr lang="en-US" dirty="0"/>
              <a:t>air pollutants : </a:t>
            </a:r>
            <a:r>
              <a:rPr lang="en-US" dirty="0" smtClean="0"/>
              <a:t>comprise </a:t>
            </a:r>
            <a:r>
              <a:rPr lang="en-US" dirty="0"/>
              <a:t>material in solid or liquid phase suspended in the atmosphere. Such particles can be either primary or secondary and cover a wide range of sizes. Newly formed secondary particles can be as small as 1-2 µm in diameter, while coarse dust and sea salt particles can be as large as 100 µm in diameter. </a:t>
            </a:r>
            <a:endParaRPr lang="en-IN"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6</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932170"/>
      </p:ext>
    </p:extLst>
  </p:cSld>
  <p:clrMapOvr>
    <a:masterClrMapping/>
  </p:clrMapOvr>
  <mc:AlternateContent xmlns:mc="http://schemas.openxmlformats.org/markup-compatibility/2006">
    <mc:Choice xmlns:p14="http://schemas.microsoft.com/office/powerpoint/2010/main" Requires="p14">
      <p:transition spd="slow" p14:dur="2000" advTm="130375"/>
    </mc:Choice>
    <mc:Fallback>
      <p:transition spd="slow" advTm="130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09412"/>
          </a:xfrm>
        </p:spPr>
        <p:txBody>
          <a:bodyPr/>
          <a:lstStyle/>
          <a:p>
            <a:pPr algn="ctr"/>
            <a:r>
              <a:rPr lang="en-IN" b="1" dirty="0"/>
              <a:t>AIR POLLUTANTS</a:t>
            </a:r>
            <a:endParaRPr lang="en-IN" dirty="0"/>
          </a:p>
        </p:txBody>
      </p:sp>
      <p:sp>
        <p:nvSpPr>
          <p:cNvPr id="3" name="Content Placeholder 2"/>
          <p:cNvSpPr>
            <a:spLocks noGrp="1"/>
          </p:cNvSpPr>
          <p:nvPr>
            <p:ph idx="1"/>
          </p:nvPr>
        </p:nvSpPr>
        <p:spPr>
          <a:xfrm>
            <a:off x="1103312" y="1133342"/>
            <a:ext cx="8946541" cy="5115058"/>
          </a:xfrm>
        </p:spPr>
        <p:txBody>
          <a:bodyPr>
            <a:normAutofit lnSpcReduction="10000"/>
          </a:bodyPr>
          <a:lstStyle/>
          <a:p>
            <a:r>
              <a:rPr lang="en-IN" sz="2400" dirty="0" smtClean="0"/>
              <a:t> </a:t>
            </a:r>
            <a:r>
              <a:rPr lang="en-IN" sz="2400" dirty="0"/>
              <a:t>More than 100 are identified</a:t>
            </a:r>
            <a:r>
              <a:rPr lang="en-IN" sz="2400" dirty="0" smtClean="0"/>
              <a:t>.</a:t>
            </a:r>
          </a:p>
          <a:p>
            <a:r>
              <a:rPr lang="en-IN" sz="2400" dirty="0" smtClean="0"/>
              <a:t> </a:t>
            </a:r>
            <a:r>
              <a:rPr lang="en-IN" sz="2400" dirty="0"/>
              <a:t>carbon monoxide, carbon dioxide, hydrogen sulphide, sulphur dioxide, sulphur trioxide, nitrogen oxides, fluorine compounds, organic compounds (e.g., hydrocarbons, aldehydes, ketones, organic acids), metallic contaminants (e.g., arsenic, zinc, iron resulting from smelting operation), radio-active compounds, photochemical oxidants (e.g., ozone). </a:t>
            </a:r>
            <a:endParaRPr lang="en-IN" sz="2400" dirty="0" smtClean="0"/>
          </a:p>
          <a:p>
            <a:r>
              <a:rPr lang="en-IN" sz="2400" dirty="0" smtClean="0"/>
              <a:t>Others </a:t>
            </a:r>
            <a:r>
              <a:rPr lang="en-IN" sz="2400" dirty="0"/>
              <a:t>include asbestos, beryllium, mercury, benzene, fluorides, vinyl chloride, lead and radiation. </a:t>
            </a:r>
            <a:endParaRPr lang="en-IN" sz="2400" dirty="0" smtClean="0"/>
          </a:p>
          <a:p>
            <a:r>
              <a:rPr lang="en-IN" sz="2400" dirty="0" smtClean="0"/>
              <a:t>Pollutants </a:t>
            </a:r>
            <a:r>
              <a:rPr lang="en-IN" sz="2400" dirty="0"/>
              <a:t>may be in the form of solids, liquids (vapours) or gases. The combination of smoke and fog is called "smog"</a:t>
            </a:r>
          </a:p>
          <a:p>
            <a:endParaRPr lang="en-IN" dirty="0"/>
          </a:p>
        </p:txBody>
      </p:sp>
      <p:sp>
        <p:nvSpPr>
          <p:cNvPr id="4" name="Date Placeholder 3"/>
          <p:cNvSpPr>
            <a:spLocks noGrp="1"/>
          </p:cNvSpPr>
          <p:nvPr>
            <p:ph type="dt" sz="half" idx="10"/>
          </p:nvPr>
        </p:nvSpPr>
        <p:spPr/>
        <p:txBody>
          <a:bodyPr/>
          <a:lstStyle/>
          <a:p>
            <a:r>
              <a:rPr lang="en-US" smtClean="0"/>
              <a:t>18-06-2020</a:t>
            </a:r>
            <a:endParaRPr lang="en-IN"/>
          </a:p>
        </p:txBody>
      </p:sp>
      <p:sp>
        <p:nvSpPr>
          <p:cNvPr id="5" name="Slide Number Placeholder 4"/>
          <p:cNvSpPr>
            <a:spLocks noGrp="1"/>
          </p:cNvSpPr>
          <p:nvPr>
            <p:ph type="sldNum" sz="quarter" idx="12"/>
          </p:nvPr>
        </p:nvSpPr>
        <p:spPr/>
        <p:txBody>
          <a:bodyPr/>
          <a:lstStyle/>
          <a:p>
            <a:fld id="{2F46D68F-AF24-44E8-B7ED-FA67A49BA0F2}" type="slidenum">
              <a:rPr lang="en-IN" smtClean="0"/>
              <a:t>7</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38158011"/>
      </p:ext>
    </p:extLst>
  </p:cSld>
  <p:clrMapOvr>
    <a:masterClrMapping/>
  </p:clrMapOvr>
  <mc:AlternateContent xmlns:mc="http://schemas.openxmlformats.org/markup-compatibility/2006">
    <mc:Choice xmlns:p14="http://schemas.microsoft.com/office/powerpoint/2010/main" Requires="p14">
      <p:transition spd="slow" p14:dur="2000" advTm="260179"/>
    </mc:Choice>
    <mc:Fallback>
      <p:transition spd="slow" advTm="260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9966" y="667463"/>
            <a:ext cx="8946541" cy="5955010"/>
          </a:xfrm>
        </p:spPr>
        <p:txBody>
          <a:bodyPr>
            <a:noAutofit/>
          </a:bodyPr>
          <a:lstStyle/>
          <a:p>
            <a:pPr marL="0" indent="0" algn="ctr" fontAlgn="base">
              <a:buNone/>
            </a:pPr>
            <a:r>
              <a:rPr lang="en-IN" sz="1800" b="1" dirty="0"/>
              <a:t>INDICATORS OF AIR POLLUTION</a:t>
            </a:r>
            <a:r>
              <a:rPr lang="en-IN" sz="1800" b="1" dirty="0" smtClean="0"/>
              <a:t>:</a:t>
            </a:r>
          </a:p>
          <a:p>
            <a:pPr fontAlgn="base"/>
            <a:r>
              <a:rPr lang="en-IN" sz="1800" dirty="0" smtClean="0"/>
              <a:t> </a:t>
            </a:r>
            <a:r>
              <a:rPr lang="en-IN" sz="1800" dirty="0"/>
              <a:t>Smoke </a:t>
            </a:r>
            <a:r>
              <a:rPr lang="en-IN" sz="1800" dirty="0" smtClean="0"/>
              <a:t>index-known volume of air is filtered through white filter paper under specified condition &amp;the stain is measured by photoelectric meter.</a:t>
            </a:r>
          </a:p>
          <a:p>
            <a:pPr fontAlgn="base"/>
            <a:r>
              <a:rPr lang="en-IN" sz="1800" dirty="0" smtClean="0"/>
              <a:t> </a:t>
            </a:r>
            <a:r>
              <a:rPr lang="en-IN" sz="1800" dirty="0"/>
              <a:t>% of </a:t>
            </a:r>
            <a:r>
              <a:rPr lang="en-IN" sz="1800" dirty="0" smtClean="0"/>
              <a:t>sulphur dioxide </a:t>
            </a:r>
            <a:r>
              <a:rPr lang="en-IN" sz="1800" dirty="0"/>
              <a:t>in </a:t>
            </a:r>
            <a:r>
              <a:rPr lang="en-IN" sz="1800" dirty="0" smtClean="0"/>
              <a:t>air(cfm AIIMS)</a:t>
            </a:r>
          </a:p>
          <a:p>
            <a:pPr fontAlgn="base"/>
            <a:r>
              <a:rPr lang="en-IN" sz="1800" dirty="0" smtClean="0"/>
              <a:t> </a:t>
            </a:r>
            <a:r>
              <a:rPr lang="en-IN" sz="1800" dirty="0"/>
              <a:t>Air pollution index </a:t>
            </a:r>
            <a:endParaRPr lang="en-IN" sz="1800" dirty="0" smtClean="0"/>
          </a:p>
          <a:p>
            <a:pPr fontAlgn="base"/>
            <a:r>
              <a:rPr lang="en-IN" sz="1800" dirty="0" smtClean="0"/>
              <a:t>Grit </a:t>
            </a:r>
            <a:r>
              <a:rPr lang="en-IN" sz="1800" dirty="0"/>
              <a:t>&amp; dust </a:t>
            </a:r>
            <a:r>
              <a:rPr lang="en-IN" sz="1800" dirty="0" smtClean="0"/>
              <a:t>measurement</a:t>
            </a:r>
          </a:p>
          <a:p>
            <a:pPr marL="0" indent="0" fontAlgn="base">
              <a:buNone/>
            </a:pPr>
            <a:endParaRPr lang="en-IN" sz="1800" dirty="0"/>
          </a:p>
          <a:p>
            <a:pPr marL="0" indent="0" algn="ctr" fontAlgn="base">
              <a:buNone/>
            </a:pPr>
            <a:r>
              <a:rPr lang="en-IN" sz="1800" dirty="0"/>
              <a:t> </a:t>
            </a:r>
            <a:r>
              <a:rPr lang="en-IN" sz="1800" b="1" dirty="0"/>
              <a:t>MONITORING OF AIR </a:t>
            </a:r>
            <a:r>
              <a:rPr lang="en-IN" sz="1800" b="1" dirty="0" smtClean="0"/>
              <a:t>POLLUTION:</a:t>
            </a:r>
          </a:p>
          <a:p>
            <a:pPr fontAlgn="base"/>
            <a:r>
              <a:rPr lang="en-IN" sz="1800" dirty="0" smtClean="0"/>
              <a:t>In </a:t>
            </a:r>
            <a:r>
              <a:rPr lang="en-IN" sz="1800" dirty="0"/>
              <a:t>India:- National air quality monitoring </a:t>
            </a:r>
            <a:r>
              <a:rPr lang="en-IN" sz="1800" dirty="0" smtClean="0"/>
              <a:t>programme sponsored by cpcb</a:t>
            </a:r>
          </a:p>
          <a:p>
            <a:pPr fontAlgn="base"/>
            <a:endParaRPr lang="en-IN" sz="1800" dirty="0" smtClean="0"/>
          </a:p>
          <a:p>
            <a:pPr marL="0" indent="0" algn="ctr" fontAlgn="base">
              <a:buNone/>
            </a:pPr>
            <a:r>
              <a:rPr lang="en-IN" sz="1800" b="1" dirty="0" smtClean="0"/>
              <a:t>EFFECTS </a:t>
            </a:r>
            <a:r>
              <a:rPr lang="en-IN" sz="1800" b="1" dirty="0"/>
              <a:t>OF AIR </a:t>
            </a:r>
            <a:r>
              <a:rPr lang="en-IN" sz="1800" b="1" dirty="0" smtClean="0"/>
              <a:t>POLLUTION</a:t>
            </a:r>
          </a:p>
          <a:p>
            <a:pPr marL="0" indent="0" fontAlgn="base">
              <a:buNone/>
            </a:pPr>
            <a:r>
              <a:rPr lang="en-IN" sz="1800" b="1" dirty="0" smtClean="0"/>
              <a:t>HEALTH </a:t>
            </a:r>
            <a:r>
              <a:rPr lang="en-IN" sz="1800" b="1" dirty="0"/>
              <a:t>ASPECTS: </a:t>
            </a:r>
            <a:endParaRPr lang="en-IN" sz="1800" b="1" dirty="0" smtClean="0"/>
          </a:p>
          <a:p>
            <a:pPr fontAlgn="base"/>
            <a:r>
              <a:rPr lang="en-IN" sz="1800" dirty="0" smtClean="0"/>
              <a:t>Temporary </a:t>
            </a:r>
            <a:r>
              <a:rPr lang="en-IN" sz="1800" dirty="0"/>
              <a:t>effects </a:t>
            </a:r>
            <a:r>
              <a:rPr lang="en-IN" sz="1800" dirty="0" smtClean="0"/>
              <a:t>–Acute bronchitis</a:t>
            </a:r>
            <a:endParaRPr lang="en-IN" sz="1800" dirty="0"/>
          </a:p>
          <a:p>
            <a:pPr fontAlgn="base"/>
            <a:r>
              <a:rPr lang="en-IN" sz="1800" dirty="0"/>
              <a:t>Permanent </a:t>
            </a:r>
            <a:r>
              <a:rPr lang="en-IN" sz="1800" dirty="0" smtClean="0"/>
              <a:t>effects-Chronic bronchitis,</a:t>
            </a:r>
          </a:p>
          <a:p>
            <a:pPr fontAlgn="base"/>
            <a:r>
              <a:rPr lang="en-IN" sz="1800" dirty="0" smtClean="0"/>
              <a:t>SOCIAL </a:t>
            </a:r>
            <a:r>
              <a:rPr lang="en-IN" sz="1800" dirty="0"/>
              <a:t>&amp; ECONOMICAL EFFECTS</a:t>
            </a:r>
          </a:p>
          <a:p>
            <a:pPr marL="0" indent="0" fontAlgn="base">
              <a:buNone/>
            </a:pPr>
            <a:endParaRPr lang="en-IN" sz="1800" b="1" dirty="0" smtClean="0"/>
          </a:p>
          <a:p>
            <a:pPr marL="0" indent="0" fontAlgn="base">
              <a:buNone/>
            </a:pPr>
            <a:r>
              <a:rPr lang="en-IN" sz="1800" dirty="0"/>
              <a:t/>
            </a:r>
            <a:br>
              <a:rPr lang="en-IN" sz="1800" dirty="0"/>
            </a:br>
            <a:endParaRPr lang="en-IN" sz="1800" dirty="0"/>
          </a:p>
          <a:p>
            <a:endParaRPr lang="en-IN" sz="1800" dirty="0"/>
          </a:p>
        </p:txBody>
      </p:sp>
      <p:sp>
        <p:nvSpPr>
          <p:cNvPr id="2" name="Date Placeholder 1"/>
          <p:cNvSpPr>
            <a:spLocks noGrp="1"/>
          </p:cNvSpPr>
          <p:nvPr>
            <p:ph type="dt" sz="half" idx="10"/>
          </p:nvPr>
        </p:nvSpPr>
        <p:spPr/>
        <p:txBody>
          <a:bodyPr/>
          <a:lstStyle/>
          <a:p>
            <a:r>
              <a:rPr lang="en-US" smtClean="0"/>
              <a:t>18-06-2020</a:t>
            </a:r>
            <a:endParaRPr lang="en-IN"/>
          </a:p>
        </p:txBody>
      </p:sp>
      <p:sp>
        <p:nvSpPr>
          <p:cNvPr id="4" name="Slide Number Placeholder 3"/>
          <p:cNvSpPr>
            <a:spLocks noGrp="1"/>
          </p:cNvSpPr>
          <p:nvPr>
            <p:ph type="sldNum" sz="quarter" idx="12"/>
          </p:nvPr>
        </p:nvSpPr>
        <p:spPr/>
        <p:txBody>
          <a:bodyPr/>
          <a:lstStyle/>
          <a:p>
            <a:fld id="{2F46D68F-AF24-44E8-B7ED-FA67A49BA0F2}" type="slidenum">
              <a:rPr lang="en-IN" smtClean="0"/>
              <a:t>8</a:t>
            </a:fld>
            <a:endParaRPr lang="en-I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10244247"/>
      </p:ext>
    </p:extLst>
  </p:cSld>
  <p:clrMapOvr>
    <a:masterClrMapping/>
  </p:clrMapOvr>
  <mc:AlternateContent xmlns:mc="http://schemas.openxmlformats.org/markup-compatibility/2006">
    <mc:Choice xmlns:p14="http://schemas.microsoft.com/office/powerpoint/2010/main" Requires="p14">
      <p:transition spd="slow" p14:dur="2000" advTm="315363"/>
    </mc:Choice>
    <mc:Fallback>
      <p:transition spd="slow" advTm="315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12547970"/>
              </p:ext>
            </p:extLst>
          </p:nvPr>
        </p:nvGraphicFramePr>
        <p:xfrm>
          <a:off x="296215" y="1248079"/>
          <a:ext cx="11286186" cy="5086012"/>
        </p:xfrm>
        <a:graphic>
          <a:graphicData uri="http://schemas.openxmlformats.org/drawingml/2006/table">
            <a:tbl>
              <a:tblPr firstRow="1" bandRow="1">
                <a:tableStyleId>{5C22544A-7EE6-4342-B048-85BDC9FD1C3A}</a:tableStyleId>
              </a:tblPr>
              <a:tblGrid>
                <a:gridCol w="3762062"/>
                <a:gridCol w="3762062"/>
                <a:gridCol w="3762062"/>
              </a:tblGrid>
              <a:tr h="431191">
                <a:tc>
                  <a:txBody>
                    <a:bodyPr/>
                    <a:lstStyle/>
                    <a:p>
                      <a:r>
                        <a:rPr lang="en-US" sz="2000" dirty="0" smtClean="0"/>
                        <a:t>Noxious</a:t>
                      </a:r>
                      <a:r>
                        <a:rPr lang="en-US" sz="2000" baseline="0" dirty="0" smtClean="0"/>
                        <a:t> Agent</a:t>
                      </a:r>
                      <a:endParaRPr lang="en-IN" sz="2000" dirty="0"/>
                    </a:p>
                  </a:txBody>
                  <a:tcPr/>
                </a:tc>
                <a:tc>
                  <a:txBody>
                    <a:bodyPr/>
                    <a:lstStyle/>
                    <a:p>
                      <a:r>
                        <a:rPr lang="en-US" sz="2000" dirty="0" smtClean="0"/>
                        <a:t>Sources</a:t>
                      </a:r>
                      <a:endParaRPr lang="en-IN" sz="2000" dirty="0"/>
                    </a:p>
                  </a:txBody>
                  <a:tcPr/>
                </a:tc>
                <a:tc>
                  <a:txBody>
                    <a:bodyPr/>
                    <a:lstStyle/>
                    <a:p>
                      <a:r>
                        <a:rPr lang="en-US" sz="2000" dirty="0" smtClean="0"/>
                        <a:t>Adverse</a:t>
                      </a:r>
                      <a:r>
                        <a:rPr lang="en-US" sz="2000" baseline="0" dirty="0" smtClean="0"/>
                        <a:t> Effects</a:t>
                      </a:r>
                      <a:endParaRPr lang="en-IN" sz="2000" dirty="0"/>
                    </a:p>
                  </a:txBody>
                  <a:tcPr/>
                </a:tc>
              </a:tr>
              <a:tr h="1063209">
                <a:tc>
                  <a:txBody>
                    <a:bodyPr/>
                    <a:lstStyle/>
                    <a:p>
                      <a:pPr algn="l"/>
                      <a:r>
                        <a:rPr lang="en-US" dirty="0" smtClean="0"/>
                        <a:t>Oxides</a:t>
                      </a:r>
                      <a:r>
                        <a:rPr lang="en-US" baseline="0" dirty="0" smtClean="0"/>
                        <a:t> of Nitrogen</a:t>
                      </a:r>
                      <a:endParaRPr lang="en-IN" dirty="0"/>
                    </a:p>
                  </a:txBody>
                  <a:tcPr/>
                </a:tc>
                <a:tc>
                  <a:txBody>
                    <a:bodyPr/>
                    <a:lstStyle/>
                    <a:p>
                      <a:r>
                        <a:rPr lang="en-US" dirty="0" smtClean="0"/>
                        <a:t>Automobile</a:t>
                      </a:r>
                      <a:r>
                        <a:rPr lang="en-US" baseline="0" dirty="0" smtClean="0"/>
                        <a:t> exhaust, Gas Stoves &amp; Heaters, Wood Burning Stoves, Kerosene Space Heaters </a:t>
                      </a:r>
                      <a:endParaRPr lang="en-IN" dirty="0"/>
                    </a:p>
                  </a:txBody>
                  <a:tcPr/>
                </a:tc>
                <a:tc>
                  <a:txBody>
                    <a:bodyPr/>
                    <a:lstStyle/>
                    <a:p>
                      <a:r>
                        <a:rPr lang="en-US" dirty="0" smtClean="0"/>
                        <a:t>Respiratory Tract Irritation</a:t>
                      </a:r>
                      <a:r>
                        <a:rPr lang="en-US" baseline="0" dirty="0" smtClean="0"/>
                        <a:t>, Bronchial Hyper Activity, Impair Lung Defenses </a:t>
                      </a:r>
                      <a:endParaRPr lang="en-IN" dirty="0"/>
                    </a:p>
                  </a:txBody>
                  <a:tcPr/>
                </a:tc>
              </a:tr>
              <a:tr h="599040">
                <a:tc>
                  <a:txBody>
                    <a:bodyPr/>
                    <a:lstStyle/>
                    <a:p>
                      <a:pPr algn="l"/>
                      <a:r>
                        <a:rPr lang="en-US" dirty="0" smtClean="0"/>
                        <a:t>Hydro</a:t>
                      </a:r>
                      <a:r>
                        <a:rPr lang="en-US" baseline="0" dirty="0" smtClean="0"/>
                        <a:t> Carbon</a:t>
                      </a:r>
                      <a:endParaRPr lang="en-IN" dirty="0"/>
                    </a:p>
                  </a:txBody>
                  <a:tcPr/>
                </a:tc>
                <a:tc>
                  <a:txBody>
                    <a:bodyPr/>
                    <a:lstStyle/>
                    <a:p>
                      <a:r>
                        <a:rPr lang="en-US" dirty="0" smtClean="0"/>
                        <a:t>Auto</a:t>
                      </a:r>
                      <a:r>
                        <a:rPr lang="en-US" baseline="0" dirty="0" smtClean="0"/>
                        <a:t> Mobile Exhaust, Cigarette Smoke</a:t>
                      </a:r>
                      <a:endParaRPr lang="en-IN" dirty="0"/>
                    </a:p>
                  </a:txBody>
                  <a:tcPr/>
                </a:tc>
                <a:tc>
                  <a:txBody>
                    <a:bodyPr/>
                    <a:lstStyle/>
                    <a:p>
                      <a:r>
                        <a:rPr lang="en-US" dirty="0" smtClean="0"/>
                        <a:t>Lung</a:t>
                      </a:r>
                      <a:r>
                        <a:rPr lang="en-US" baseline="0" dirty="0" smtClean="0"/>
                        <a:t> Cancer</a:t>
                      </a:r>
                      <a:endParaRPr lang="en-IN" dirty="0"/>
                    </a:p>
                  </a:txBody>
                  <a:tcPr/>
                </a:tc>
              </a:tr>
              <a:tr h="744246">
                <a:tc>
                  <a:txBody>
                    <a:bodyPr/>
                    <a:lstStyle/>
                    <a:p>
                      <a:pPr algn="l"/>
                      <a:r>
                        <a:rPr lang="en-US" dirty="0" smtClean="0"/>
                        <a:t>Ozone</a:t>
                      </a:r>
                      <a:r>
                        <a:rPr lang="en-US" baseline="0" dirty="0" smtClean="0"/>
                        <a:t> </a:t>
                      </a:r>
                      <a:endParaRPr lang="en-IN" dirty="0"/>
                    </a:p>
                  </a:txBody>
                  <a:tcPr/>
                </a:tc>
                <a:tc>
                  <a:txBody>
                    <a:bodyPr/>
                    <a:lstStyle/>
                    <a:p>
                      <a:r>
                        <a:rPr lang="en-US" dirty="0" smtClean="0"/>
                        <a:t>Auto</a:t>
                      </a:r>
                      <a:r>
                        <a:rPr lang="en-US" baseline="0" dirty="0" smtClean="0"/>
                        <a:t> Mobile Exhaust, High Altitude air craft, Cabin </a:t>
                      </a:r>
                      <a:endParaRPr lang="en-IN" dirty="0"/>
                    </a:p>
                  </a:txBody>
                  <a:tcPr/>
                </a:tc>
                <a:tc>
                  <a:txBody>
                    <a:bodyPr/>
                    <a:lstStyle/>
                    <a:p>
                      <a:r>
                        <a:rPr lang="en-US" dirty="0" smtClean="0"/>
                        <a:t>Cough,</a:t>
                      </a:r>
                      <a:r>
                        <a:rPr lang="en-US" baseline="0" dirty="0" smtClean="0"/>
                        <a:t> Broncho constriction, </a:t>
                      </a:r>
                      <a:r>
                        <a:rPr lang="en-US" dirty="0" smtClean="0"/>
                        <a:t>Respiratory Tract Irritation</a:t>
                      </a:r>
                      <a:endParaRPr lang="en-IN" dirty="0"/>
                    </a:p>
                  </a:txBody>
                  <a:tcPr/>
                </a:tc>
              </a:tr>
              <a:tr h="1382171">
                <a:tc>
                  <a:txBody>
                    <a:bodyPr/>
                    <a:lstStyle/>
                    <a:p>
                      <a:pPr algn="l"/>
                      <a:r>
                        <a:rPr lang="en-US" dirty="0" smtClean="0"/>
                        <a:t>Sulphur</a:t>
                      </a:r>
                      <a:r>
                        <a:rPr lang="en-US" baseline="0" dirty="0" smtClean="0"/>
                        <a:t> Dioxide</a:t>
                      </a:r>
                      <a:endParaRPr lang="en-IN" dirty="0"/>
                    </a:p>
                  </a:txBody>
                  <a:tcPr/>
                </a:tc>
                <a:tc>
                  <a:txBody>
                    <a:bodyPr/>
                    <a:lstStyle/>
                    <a:p>
                      <a:r>
                        <a:rPr lang="en-US" dirty="0" smtClean="0"/>
                        <a:t>Power Plant,</a:t>
                      </a:r>
                      <a:r>
                        <a:rPr lang="en-US" baseline="0" dirty="0" smtClean="0"/>
                        <a:t> Smelters, Oil Refineries</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Exacerbation</a:t>
                      </a:r>
                      <a:r>
                        <a:rPr lang="en-US" baseline="0" dirty="0" smtClean="0"/>
                        <a:t> of Asthma and COPD, </a:t>
                      </a:r>
                      <a:r>
                        <a:rPr lang="en-US" dirty="0" smtClean="0"/>
                        <a:t>Respiratory Tract Irritation, Hospitalization and Death may occur in severe</a:t>
                      </a:r>
                      <a:r>
                        <a:rPr lang="en-US" baseline="0" dirty="0" smtClean="0"/>
                        <a:t> exposure</a:t>
                      </a:r>
                      <a:endParaRPr lang="en-IN" dirty="0" smtClean="0"/>
                    </a:p>
                  </a:txBody>
                  <a:tcPr/>
                </a:tc>
              </a:tr>
              <a:tr h="744246">
                <a:tc>
                  <a:txBody>
                    <a:bodyPr/>
                    <a:lstStyle/>
                    <a:p>
                      <a:pPr algn="l"/>
                      <a:r>
                        <a:rPr lang="en-US" dirty="0" smtClean="0"/>
                        <a:t>Lead</a:t>
                      </a:r>
                      <a:endParaRPr lang="en-IN" dirty="0"/>
                    </a:p>
                  </a:txBody>
                  <a:tcPr/>
                </a:tc>
                <a:tc>
                  <a:txBody>
                    <a:bodyPr/>
                    <a:lstStyle/>
                    <a:p>
                      <a:r>
                        <a:rPr lang="en-US" dirty="0" smtClean="0"/>
                        <a:t>Auto Mobile Exhaust</a:t>
                      </a:r>
                      <a:r>
                        <a:rPr lang="en-US" baseline="0" dirty="0" smtClean="0"/>
                        <a:t> using leaded gasoline</a:t>
                      </a:r>
                      <a:endParaRPr lang="en-IN" dirty="0"/>
                    </a:p>
                  </a:txBody>
                  <a:tcPr/>
                </a:tc>
                <a:tc>
                  <a:txBody>
                    <a:bodyPr/>
                    <a:lstStyle/>
                    <a:p>
                      <a:r>
                        <a:rPr lang="en-US" dirty="0" smtClean="0"/>
                        <a:t>Impair neuro</a:t>
                      </a:r>
                      <a:r>
                        <a:rPr lang="en-US" baseline="0" dirty="0" smtClean="0"/>
                        <a:t> psychological Development in children </a:t>
                      </a:r>
                      <a:endParaRPr lang="en-IN" dirty="0"/>
                    </a:p>
                  </a:txBody>
                  <a:tcPr/>
                </a:tc>
              </a:tr>
            </a:tbl>
          </a:graphicData>
        </a:graphic>
      </p:graphicFrame>
      <p:sp>
        <p:nvSpPr>
          <p:cNvPr id="5" name="Rectangle 4"/>
          <p:cNvSpPr/>
          <p:nvPr/>
        </p:nvSpPr>
        <p:spPr>
          <a:xfrm>
            <a:off x="296215" y="170861"/>
            <a:ext cx="11153663" cy="1077218"/>
          </a:xfrm>
          <a:prstGeom prst="rect">
            <a:avLst/>
          </a:prstGeom>
          <a:noFill/>
        </p:spPr>
        <p:txBody>
          <a:bodyPr wrap="square" lIns="91440" tIns="45720" rIns="91440" bIns="45720">
            <a:spAutoFit/>
          </a:bodyPr>
          <a:lstStyle/>
          <a:p>
            <a:pPr algn="ctr"/>
            <a:r>
              <a:rPr lang="en-US" sz="3200" b="1" cap="none" spc="0" dirty="0" smtClean="0">
                <a:ln w="0"/>
                <a:solidFill>
                  <a:schemeClr val="tx1"/>
                </a:solidFill>
                <a:effectLst>
                  <a:outerShdw blurRad="38100" dist="19050" dir="2700000" algn="tl" rotWithShape="0">
                    <a:schemeClr val="dk1">
                      <a:alpha val="40000"/>
                    </a:schemeClr>
                  </a:outerShdw>
                </a:effectLst>
              </a:rPr>
              <a:t>MAJOR AIR POLLUTANT, THEIR SOURCES AND ADVERSE EFFECTS</a:t>
            </a:r>
            <a:endParaRPr lang="en-US" sz="3200" b="1" cap="none" spc="0" dirty="0">
              <a:ln w="0"/>
              <a:solidFill>
                <a:schemeClr val="tx1"/>
              </a:solidFill>
              <a:effectLst>
                <a:outerShdw blurRad="38100" dist="19050" dir="2700000" algn="tl" rotWithShape="0">
                  <a:schemeClr val="dk1">
                    <a:alpha val="40000"/>
                  </a:schemeClr>
                </a:outerShdw>
              </a:effectLst>
            </a:endParaRPr>
          </a:p>
        </p:txBody>
      </p:sp>
      <p:sp>
        <p:nvSpPr>
          <p:cNvPr id="2" name="Date Placeholder 1"/>
          <p:cNvSpPr>
            <a:spLocks noGrp="1"/>
          </p:cNvSpPr>
          <p:nvPr>
            <p:ph type="dt" sz="half" idx="10"/>
          </p:nvPr>
        </p:nvSpPr>
        <p:spPr/>
        <p:txBody>
          <a:bodyPr/>
          <a:lstStyle/>
          <a:p>
            <a:r>
              <a:rPr lang="en-US" smtClean="0"/>
              <a:t>18-06-2020</a:t>
            </a:r>
            <a:endParaRPr lang="en-IN"/>
          </a:p>
        </p:txBody>
      </p:sp>
      <p:sp>
        <p:nvSpPr>
          <p:cNvPr id="3" name="Slide Number Placeholder 2"/>
          <p:cNvSpPr>
            <a:spLocks noGrp="1"/>
          </p:cNvSpPr>
          <p:nvPr>
            <p:ph type="sldNum" sz="quarter" idx="12"/>
          </p:nvPr>
        </p:nvSpPr>
        <p:spPr/>
        <p:txBody>
          <a:bodyPr/>
          <a:lstStyle/>
          <a:p>
            <a:fld id="{2F46D68F-AF24-44E8-B7ED-FA67A49BA0F2}" type="slidenum">
              <a:rPr lang="en-IN" smtClean="0"/>
              <a:t>9</a:t>
            </a:fld>
            <a:endParaRPr lang="en-I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45095724"/>
      </p:ext>
    </p:extLst>
  </p:cSld>
  <p:clrMapOvr>
    <a:masterClrMapping/>
  </p:clrMapOvr>
  <mc:AlternateContent xmlns:mc="http://schemas.openxmlformats.org/markup-compatibility/2006">
    <mc:Choice xmlns:p14="http://schemas.microsoft.com/office/powerpoint/2010/main" Requires="p14">
      <p:transition spd="slow" p14:dur="2000" advTm="52172"/>
    </mc:Choice>
    <mc:Fallback>
      <p:transition spd="slow" advTm="52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4431</TotalTime>
  <Words>1365</Words>
  <Application>Microsoft Office PowerPoint</Application>
  <PresentationFormat>Custom</PresentationFormat>
  <Paragraphs>182</Paragraphs>
  <Slides>19</Slides>
  <Notes>0</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Ion</vt:lpstr>
      <vt:lpstr>ENVIRONMENT&amp;HEALTH (AIR,LIGHT,VENTILATION)</vt:lpstr>
      <vt:lpstr>INTRODUCTION</vt:lpstr>
      <vt:lpstr>FUNCTIONS OF AIR </vt:lpstr>
      <vt:lpstr> </vt:lpstr>
      <vt:lpstr>AIR POLLUTION </vt:lpstr>
      <vt:lpstr>AIR POLLUTION CONT… </vt:lpstr>
      <vt:lpstr>AIR POLLUTANTS</vt:lpstr>
      <vt:lpstr>PowerPoint Presentation</vt:lpstr>
      <vt:lpstr>PowerPoint Presentation</vt:lpstr>
      <vt:lpstr>  METHODS OF CONTROL &amp; PREVENTION </vt:lpstr>
      <vt:lpstr>DISINFECTION OF AIR </vt:lpstr>
      <vt:lpstr>VENTILATION</vt:lpstr>
      <vt:lpstr>STANDARDS OF VENTILATION</vt:lpstr>
      <vt:lpstr>NATURAL VENTILATION</vt:lpstr>
      <vt:lpstr>MECHANICAL/ARTIFICIAL VENTILATION</vt:lpstr>
      <vt:lpstr>LIGHT</vt:lpstr>
      <vt:lpstr>NATURAL LIGHTING</vt:lpstr>
      <vt:lpstr>ARTIFICIAL LIGHTING</vt:lpstr>
      <vt:lpstr>THANK YOU</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AIIMS</dc:creator>
  <cp:lastModifiedBy>Savita</cp:lastModifiedBy>
  <cp:revision>48</cp:revision>
  <dcterms:created xsi:type="dcterms:W3CDTF">2014-09-16T09:17:40Z</dcterms:created>
  <dcterms:modified xsi:type="dcterms:W3CDTF">2020-06-03T09:19:34Z</dcterms:modified>
</cp:coreProperties>
</file>