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300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1" r:id="rId4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968" y="-96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46CFF-32AD-4548-9C23-91814BBBC4DF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B4BD2-6B1C-4DE0-A4E2-84FDF085A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B4BD2-6B1C-4DE0-A4E2-84FDF085AB5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97000" y="1925193"/>
            <a:ext cx="2400935" cy="3486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73192" y="2174189"/>
            <a:ext cx="3865245" cy="3836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114288" y="1685302"/>
            <a:ext cx="2456815" cy="4409440"/>
          </a:xfrm>
          <a:custGeom>
            <a:avLst/>
            <a:gdLst/>
            <a:ahLst/>
            <a:cxnLst/>
            <a:rect l="l" t="t" r="r" b="b"/>
            <a:pathLst>
              <a:path w="2456815" h="4409440">
                <a:moveTo>
                  <a:pt x="2456688" y="0"/>
                </a:moveTo>
                <a:lnTo>
                  <a:pt x="2152269" y="0"/>
                </a:lnTo>
                <a:lnTo>
                  <a:pt x="2152269" y="4126217"/>
                </a:lnTo>
                <a:lnTo>
                  <a:pt x="0" y="4126217"/>
                </a:lnTo>
                <a:lnTo>
                  <a:pt x="0" y="4409427"/>
                </a:lnTo>
                <a:lnTo>
                  <a:pt x="2456688" y="4409427"/>
                </a:lnTo>
                <a:lnTo>
                  <a:pt x="2456688" y="4126217"/>
                </a:lnTo>
                <a:lnTo>
                  <a:pt x="2456688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65404" y="743712"/>
            <a:ext cx="2455545" cy="4409440"/>
          </a:xfrm>
          <a:custGeom>
            <a:avLst/>
            <a:gdLst/>
            <a:ahLst/>
            <a:cxnLst/>
            <a:rect l="l" t="t" r="r" b="b"/>
            <a:pathLst>
              <a:path w="2455545" h="4409440">
                <a:moveTo>
                  <a:pt x="2454910" y="0"/>
                </a:moveTo>
                <a:lnTo>
                  <a:pt x="0" y="0"/>
                </a:lnTo>
                <a:lnTo>
                  <a:pt x="0" y="4408932"/>
                </a:lnTo>
                <a:lnTo>
                  <a:pt x="304164" y="4408932"/>
                </a:lnTo>
                <a:lnTo>
                  <a:pt x="304164" y="288289"/>
                </a:lnTo>
                <a:lnTo>
                  <a:pt x="2454910" y="285750"/>
                </a:lnTo>
                <a:lnTo>
                  <a:pt x="2454698" y="235893"/>
                </a:lnTo>
                <a:lnTo>
                  <a:pt x="2455079" y="96971"/>
                </a:lnTo>
                <a:lnTo>
                  <a:pt x="245491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30351" y="0"/>
            <a:ext cx="8613775" cy="6858000"/>
          </a:xfrm>
          <a:custGeom>
            <a:avLst/>
            <a:gdLst/>
            <a:ahLst/>
            <a:cxnLst/>
            <a:rect l="l" t="t" r="r" b="b"/>
            <a:pathLst>
              <a:path w="8613775" h="6858000">
                <a:moveTo>
                  <a:pt x="0" y="6858000"/>
                </a:moveTo>
                <a:lnTo>
                  <a:pt x="8613648" y="6858000"/>
                </a:lnTo>
                <a:lnTo>
                  <a:pt x="861364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358140" cy="6858000"/>
          </a:xfrm>
          <a:custGeom>
            <a:avLst/>
            <a:gdLst/>
            <a:ahLst/>
            <a:cxnLst/>
            <a:rect l="l" t="t" r="r" b="b"/>
            <a:pathLst>
              <a:path w="358140" h="6858000">
                <a:moveTo>
                  <a:pt x="0" y="6858000"/>
                </a:moveTo>
                <a:lnTo>
                  <a:pt x="358140" y="6858000"/>
                </a:lnTo>
                <a:lnTo>
                  <a:pt x="35814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58140" y="0"/>
            <a:ext cx="172720" cy="6858000"/>
          </a:xfrm>
          <a:custGeom>
            <a:avLst/>
            <a:gdLst/>
            <a:ahLst/>
            <a:cxnLst/>
            <a:rect l="l" t="t" r="r" b="b"/>
            <a:pathLst>
              <a:path w="172720" h="6858000">
                <a:moveTo>
                  <a:pt x="172211" y="0"/>
                </a:moveTo>
                <a:lnTo>
                  <a:pt x="0" y="0"/>
                </a:lnTo>
                <a:lnTo>
                  <a:pt x="0" y="6858000"/>
                </a:lnTo>
                <a:lnTo>
                  <a:pt x="172211" y="6858000"/>
                </a:lnTo>
                <a:lnTo>
                  <a:pt x="17221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2552" y="-2336"/>
            <a:ext cx="883889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1130553"/>
            <a:ext cx="8376919" cy="4293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2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2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7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8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29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0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4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5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6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7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8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9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40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4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6.wav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png"/><Relationship Id="rId1" Type="http://schemas.openxmlformats.org/officeDocument/2006/relationships/audio" Target="../media/audio8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Antimycotic Agents -1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4800" y="1905000"/>
            <a:ext cx="474514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Dr.S K Pathak</a:t>
            </a:r>
          </a:p>
          <a:p>
            <a:pPr algn="r"/>
            <a:r>
              <a:rPr lang="e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Associate Prof.</a:t>
            </a:r>
          </a:p>
          <a:p>
            <a:pPr algn="r"/>
            <a:r>
              <a:rPr lang="e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Dept. Of Pharmacology</a:t>
            </a:r>
          </a:p>
          <a:p>
            <a:pPr algn="r"/>
            <a:r>
              <a:rPr lang="e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  K Medical College</a:t>
            </a:r>
          </a:p>
          <a:p>
            <a:pPr algn="r"/>
            <a:r>
              <a:rPr lang="e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Muzaffarpur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876800"/>
            <a:ext cx="3753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Batch  2018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~PP233.WAV">
            <a:hlinkClick r:id="" action="ppaction://media"/>
          </p:cNvPr>
          <p:cNvPicPr>
            <a:picLocks noRot="1" noChangeAspect="1"/>
          </p:cNvPicPr>
          <p:nvPr>
            <a:wavAudioFile r:embed="rId1" name="~PP233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23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1815">
              <a:lnSpc>
                <a:spcPct val="100000"/>
              </a:lnSpc>
              <a:spcBef>
                <a:spcPts val="105"/>
              </a:spcBef>
            </a:pPr>
            <a:r>
              <a:rPr spc="-105" dirty="0"/>
              <a:t>CLASSIFICATION </a:t>
            </a:r>
            <a:r>
              <a:rPr spc="-120" dirty="0"/>
              <a:t>OF </a:t>
            </a:r>
            <a:r>
              <a:rPr spc="-75" dirty="0"/>
              <a:t>ANTIFUNGAL</a:t>
            </a:r>
            <a:r>
              <a:rPr spc="500" dirty="0"/>
              <a:t> </a:t>
            </a:r>
            <a:r>
              <a:rPr spc="-155" dirty="0"/>
              <a:t>AGENTS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27887" y="457200"/>
            <a:ext cx="8422005" cy="6181725"/>
            <a:chOff x="627887" y="514858"/>
            <a:chExt cx="8422005" cy="6181725"/>
          </a:xfrm>
        </p:grpSpPr>
        <p:sp>
          <p:nvSpPr>
            <p:cNvPr id="4" name="object 4"/>
            <p:cNvSpPr/>
            <p:nvPr/>
          </p:nvSpPr>
          <p:spPr>
            <a:xfrm>
              <a:off x="627887" y="514858"/>
              <a:ext cx="8422005" cy="6099175"/>
            </a:xfrm>
            <a:custGeom>
              <a:avLst/>
              <a:gdLst/>
              <a:ahLst/>
              <a:cxnLst/>
              <a:rect l="l" t="t" r="r" b="b"/>
              <a:pathLst>
                <a:path w="8422005" h="6099175">
                  <a:moveTo>
                    <a:pt x="7405115" y="0"/>
                  </a:moveTo>
                  <a:lnTo>
                    <a:pt x="1016507" y="0"/>
                  </a:lnTo>
                  <a:lnTo>
                    <a:pt x="968657" y="1106"/>
                  </a:lnTo>
                  <a:lnTo>
                    <a:pt x="921375" y="4393"/>
                  </a:lnTo>
                  <a:lnTo>
                    <a:pt x="874712" y="9812"/>
                  </a:lnTo>
                  <a:lnTo>
                    <a:pt x="828716" y="17314"/>
                  </a:lnTo>
                  <a:lnTo>
                    <a:pt x="783435" y="26849"/>
                  </a:lnTo>
                  <a:lnTo>
                    <a:pt x="738919" y="38370"/>
                  </a:lnTo>
                  <a:lnTo>
                    <a:pt x="695217" y="51828"/>
                  </a:lnTo>
                  <a:lnTo>
                    <a:pt x="652376" y="67173"/>
                  </a:lnTo>
                  <a:lnTo>
                    <a:pt x="610447" y="84356"/>
                  </a:lnTo>
                  <a:lnTo>
                    <a:pt x="569478" y="103329"/>
                  </a:lnTo>
                  <a:lnTo>
                    <a:pt x="529517" y="124044"/>
                  </a:lnTo>
                  <a:lnTo>
                    <a:pt x="490614" y="146450"/>
                  </a:lnTo>
                  <a:lnTo>
                    <a:pt x="452817" y="170500"/>
                  </a:lnTo>
                  <a:lnTo>
                    <a:pt x="416176" y="196144"/>
                  </a:lnTo>
                  <a:lnTo>
                    <a:pt x="380738" y="223334"/>
                  </a:lnTo>
                  <a:lnTo>
                    <a:pt x="346553" y="252021"/>
                  </a:lnTo>
                  <a:lnTo>
                    <a:pt x="313670" y="282156"/>
                  </a:lnTo>
                  <a:lnTo>
                    <a:pt x="282137" y="313690"/>
                  </a:lnTo>
                  <a:lnTo>
                    <a:pt x="252004" y="346574"/>
                  </a:lnTo>
                  <a:lnTo>
                    <a:pt x="223318" y="380760"/>
                  </a:lnTo>
                  <a:lnTo>
                    <a:pt x="196130" y="416198"/>
                  </a:lnTo>
                  <a:lnTo>
                    <a:pt x="170487" y="452840"/>
                  </a:lnTo>
                  <a:lnTo>
                    <a:pt x="146438" y="490637"/>
                  </a:lnTo>
                  <a:lnTo>
                    <a:pt x="124033" y="529540"/>
                  </a:lnTo>
                  <a:lnTo>
                    <a:pt x="103320" y="569500"/>
                  </a:lnTo>
                  <a:lnTo>
                    <a:pt x="84349" y="610469"/>
                  </a:lnTo>
                  <a:lnTo>
                    <a:pt x="67166" y="652397"/>
                  </a:lnTo>
                  <a:lnTo>
                    <a:pt x="51823" y="695236"/>
                  </a:lnTo>
                  <a:lnTo>
                    <a:pt x="38367" y="738937"/>
                  </a:lnTo>
                  <a:lnTo>
                    <a:pt x="26847" y="783451"/>
                  </a:lnTo>
                  <a:lnTo>
                    <a:pt x="17312" y="828729"/>
                  </a:lnTo>
                  <a:lnTo>
                    <a:pt x="9811" y="874723"/>
                  </a:lnTo>
                  <a:lnTo>
                    <a:pt x="4393" y="921383"/>
                  </a:lnTo>
                  <a:lnTo>
                    <a:pt x="1106" y="968661"/>
                  </a:lnTo>
                  <a:lnTo>
                    <a:pt x="0" y="1016507"/>
                  </a:lnTo>
                  <a:lnTo>
                    <a:pt x="0" y="5082527"/>
                  </a:lnTo>
                  <a:lnTo>
                    <a:pt x="1106" y="5130379"/>
                  </a:lnTo>
                  <a:lnTo>
                    <a:pt x="4393" y="5177661"/>
                  </a:lnTo>
                  <a:lnTo>
                    <a:pt x="9811" y="5224325"/>
                  </a:lnTo>
                  <a:lnTo>
                    <a:pt x="17312" y="5270323"/>
                  </a:lnTo>
                  <a:lnTo>
                    <a:pt x="26847" y="5315604"/>
                  </a:lnTo>
                  <a:lnTo>
                    <a:pt x="38367" y="5360121"/>
                  </a:lnTo>
                  <a:lnTo>
                    <a:pt x="51823" y="5403824"/>
                  </a:lnTo>
                  <a:lnTo>
                    <a:pt x="67166" y="5446665"/>
                  </a:lnTo>
                  <a:lnTo>
                    <a:pt x="84349" y="5488595"/>
                  </a:lnTo>
                  <a:lnTo>
                    <a:pt x="103320" y="5529565"/>
                  </a:lnTo>
                  <a:lnTo>
                    <a:pt x="124033" y="5569526"/>
                  </a:lnTo>
                  <a:lnTo>
                    <a:pt x="146438" y="5608429"/>
                  </a:lnTo>
                  <a:lnTo>
                    <a:pt x="170487" y="5646226"/>
                  </a:lnTo>
                  <a:lnTo>
                    <a:pt x="196130" y="5682868"/>
                  </a:lnTo>
                  <a:lnTo>
                    <a:pt x="223318" y="5718306"/>
                  </a:lnTo>
                  <a:lnTo>
                    <a:pt x="252004" y="5752492"/>
                  </a:lnTo>
                  <a:lnTo>
                    <a:pt x="282137" y="5785375"/>
                  </a:lnTo>
                  <a:lnTo>
                    <a:pt x="313670" y="5816908"/>
                  </a:lnTo>
                  <a:lnTo>
                    <a:pt x="346553" y="5847042"/>
                  </a:lnTo>
                  <a:lnTo>
                    <a:pt x="380738" y="5875728"/>
                  </a:lnTo>
                  <a:lnTo>
                    <a:pt x="416176" y="5902916"/>
                  </a:lnTo>
                  <a:lnTo>
                    <a:pt x="452817" y="5928559"/>
                  </a:lnTo>
                  <a:lnTo>
                    <a:pt x="490614" y="5952608"/>
                  </a:lnTo>
                  <a:lnTo>
                    <a:pt x="529517" y="5975013"/>
                  </a:lnTo>
                  <a:lnTo>
                    <a:pt x="569478" y="5995726"/>
                  </a:lnTo>
                  <a:lnTo>
                    <a:pt x="610447" y="6014698"/>
                  </a:lnTo>
                  <a:lnTo>
                    <a:pt x="652376" y="6031880"/>
                  </a:lnTo>
                  <a:lnTo>
                    <a:pt x="695217" y="6047224"/>
                  </a:lnTo>
                  <a:lnTo>
                    <a:pt x="738919" y="6060680"/>
                  </a:lnTo>
                  <a:lnTo>
                    <a:pt x="783435" y="6072200"/>
                  </a:lnTo>
                  <a:lnTo>
                    <a:pt x="828716" y="6081735"/>
                  </a:lnTo>
                  <a:lnTo>
                    <a:pt x="874712" y="6089236"/>
                  </a:lnTo>
                  <a:lnTo>
                    <a:pt x="921375" y="6094654"/>
                  </a:lnTo>
                  <a:lnTo>
                    <a:pt x="968657" y="6097941"/>
                  </a:lnTo>
                  <a:lnTo>
                    <a:pt x="1016507" y="6099047"/>
                  </a:lnTo>
                  <a:lnTo>
                    <a:pt x="7405115" y="6099047"/>
                  </a:lnTo>
                  <a:lnTo>
                    <a:pt x="7452962" y="6097941"/>
                  </a:lnTo>
                  <a:lnTo>
                    <a:pt x="7500240" y="6094654"/>
                  </a:lnTo>
                  <a:lnTo>
                    <a:pt x="7546900" y="6089236"/>
                  </a:lnTo>
                  <a:lnTo>
                    <a:pt x="7592894" y="6081735"/>
                  </a:lnTo>
                  <a:lnTo>
                    <a:pt x="7638172" y="6072200"/>
                  </a:lnTo>
                  <a:lnTo>
                    <a:pt x="7682686" y="6060680"/>
                  </a:lnTo>
                  <a:lnTo>
                    <a:pt x="7726387" y="6047224"/>
                  </a:lnTo>
                  <a:lnTo>
                    <a:pt x="7769226" y="6031880"/>
                  </a:lnTo>
                  <a:lnTo>
                    <a:pt x="7811154" y="6014698"/>
                  </a:lnTo>
                  <a:lnTo>
                    <a:pt x="7852123" y="5995726"/>
                  </a:lnTo>
                  <a:lnTo>
                    <a:pt x="7892083" y="5975013"/>
                  </a:lnTo>
                  <a:lnTo>
                    <a:pt x="7930986" y="5952608"/>
                  </a:lnTo>
                  <a:lnTo>
                    <a:pt x="7968783" y="5928559"/>
                  </a:lnTo>
                  <a:lnTo>
                    <a:pt x="8005425" y="5902916"/>
                  </a:lnTo>
                  <a:lnTo>
                    <a:pt x="8040863" y="5875728"/>
                  </a:lnTo>
                  <a:lnTo>
                    <a:pt x="8075049" y="5847042"/>
                  </a:lnTo>
                  <a:lnTo>
                    <a:pt x="8107933" y="5816908"/>
                  </a:lnTo>
                  <a:lnTo>
                    <a:pt x="8139467" y="5785375"/>
                  </a:lnTo>
                  <a:lnTo>
                    <a:pt x="8169602" y="5752492"/>
                  </a:lnTo>
                  <a:lnTo>
                    <a:pt x="8198289" y="5718306"/>
                  </a:lnTo>
                  <a:lnTo>
                    <a:pt x="8225479" y="5682868"/>
                  </a:lnTo>
                  <a:lnTo>
                    <a:pt x="8251123" y="5646226"/>
                  </a:lnTo>
                  <a:lnTo>
                    <a:pt x="8275173" y="5608429"/>
                  </a:lnTo>
                  <a:lnTo>
                    <a:pt x="8297579" y="5569526"/>
                  </a:lnTo>
                  <a:lnTo>
                    <a:pt x="8318294" y="5529565"/>
                  </a:lnTo>
                  <a:lnTo>
                    <a:pt x="8337267" y="5488595"/>
                  </a:lnTo>
                  <a:lnTo>
                    <a:pt x="8354450" y="5446665"/>
                  </a:lnTo>
                  <a:lnTo>
                    <a:pt x="8369795" y="5403824"/>
                  </a:lnTo>
                  <a:lnTo>
                    <a:pt x="8383253" y="5360121"/>
                  </a:lnTo>
                  <a:lnTo>
                    <a:pt x="8394774" y="5315604"/>
                  </a:lnTo>
                  <a:lnTo>
                    <a:pt x="8404309" y="5270323"/>
                  </a:lnTo>
                  <a:lnTo>
                    <a:pt x="8411811" y="5224325"/>
                  </a:lnTo>
                  <a:lnTo>
                    <a:pt x="8417230" y="5177661"/>
                  </a:lnTo>
                  <a:lnTo>
                    <a:pt x="8420517" y="5130379"/>
                  </a:lnTo>
                  <a:lnTo>
                    <a:pt x="8421623" y="5082527"/>
                  </a:lnTo>
                  <a:lnTo>
                    <a:pt x="8421623" y="1016507"/>
                  </a:lnTo>
                  <a:lnTo>
                    <a:pt x="8420517" y="968661"/>
                  </a:lnTo>
                  <a:lnTo>
                    <a:pt x="8417230" y="921383"/>
                  </a:lnTo>
                  <a:lnTo>
                    <a:pt x="8411811" y="874723"/>
                  </a:lnTo>
                  <a:lnTo>
                    <a:pt x="8404309" y="828729"/>
                  </a:lnTo>
                  <a:lnTo>
                    <a:pt x="8394774" y="783451"/>
                  </a:lnTo>
                  <a:lnTo>
                    <a:pt x="8383253" y="738937"/>
                  </a:lnTo>
                  <a:lnTo>
                    <a:pt x="8369795" y="695236"/>
                  </a:lnTo>
                  <a:lnTo>
                    <a:pt x="8354450" y="652397"/>
                  </a:lnTo>
                  <a:lnTo>
                    <a:pt x="8337267" y="610469"/>
                  </a:lnTo>
                  <a:lnTo>
                    <a:pt x="8318294" y="569500"/>
                  </a:lnTo>
                  <a:lnTo>
                    <a:pt x="8297579" y="529540"/>
                  </a:lnTo>
                  <a:lnTo>
                    <a:pt x="8275173" y="490637"/>
                  </a:lnTo>
                  <a:lnTo>
                    <a:pt x="8251123" y="452840"/>
                  </a:lnTo>
                  <a:lnTo>
                    <a:pt x="8225479" y="416198"/>
                  </a:lnTo>
                  <a:lnTo>
                    <a:pt x="8198289" y="380760"/>
                  </a:lnTo>
                  <a:lnTo>
                    <a:pt x="8169602" y="346574"/>
                  </a:lnTo>
                  <a:lnTo>
                    <a:pt x="8139467" y="313690"/>
                  </a:lnTo>
                  <a:lnTo>
                    <a:pt x="8107933" y="282156"/>
                  </a:lnTo>
                  <a:lnTo>
                    <a:pt x="8075049" y="252021"/>
                  </a:lnTo>
                  <a:lnTo>
                    <a:pt x="8040863" y="223334"/>
                  </a:lnTo>
                  <a:lnTo>
                    <a:pt x="8005425" y="196144"/>
                  </a:lnTo>
                  <a:lnTo>
                    <a:pt x="7968783" y="170500"/>
                  </a:lnTo>
                  <a:lnTo>
                    <a:pt x="7930986" y="146450"/>
                  </a:lnTo>
                  <a:lnTo>
                    <a:pt x="7892083" y="124044"/>
                  </a:lnTo>
                  <a:lnTo>
                    <a:pt x="7852123" y="103329"/>
                  </a:lnTo>
                  <a:lnTo>
                    <a:pt x="7811154" y="84356"/>
                  </a:lnTo>
                  <a:lnTo>
                    <a:pt x="7769226" y="67173"/>
                  </a:lnTo>
                  <a:lnTo>
                    <a:pt x="7726387" y="51828"/>
                  </a:lnTo>
                  <a:lnTo>
                    <a:pt x="7682686" y="38370"/>
                  </a:lnTo>
                  <a:lnTo>
                    <a:pt x="7638172" y="26849"/>
                  </a:lnTo>
                  <a:lnTo>
                    <a:pt x="7592894" y="17314"/>
                  </a:lnTo>
                  <a:lnTo>
                    <a:pt x="7546900" y="9812"/>
                  </a:lnTo>
                  <a:lnTo>
                    <a:pt x="7500240" y="4393"/>
                  </a:lnTo>
                  <a:lnTo>
                    <a:pt x="7452962" y="1106"/>
                  </a:lnTo>
                  <a:lnTo>
                    <a:pt x="74051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7887" y="597408"/>
              <a:ext cx="8422005" cy="6099175"/>
            </a:xfrm>
            <a:custGeom>
              <a:avLst/>
              <a:gdLst/>
              <a:ahLst/>
              <a:cxnLst/>
              <a:rect l="l" t="t" r="r" b="b"/>
              <a:pathLst>
                <a:path w="8422005" h="6099175">
                  <a:moveTo>
                    <a:pt x="0" y="1016507"/>
                  </a:moveTo>
                  <a:lnTo>
                    <a:pt x="1106" y="968661"/>
                  </a:lnTo>
                  <a:lnTo>
                    <a:pt x="4393" y="921383"/>
                  </a:lnTo>
                  <a:lnTo>
                    <a:pt x="9811" y="874723"/>
                  </a:lnTo>
                  <a:lnTo>
                    <a:pt x="17312" y="828729"/>
                  </a:lnTo>
                  <a:lnTo>
                    <a:pt x="26847" y="783451"/>
                  </a:lnTo>
                  <a:lnTo>
                    <a:pt x="38367" y="738937"/>
                  </a:lnTo>
                  <a:lnTo>
                    <a:pt x="51823" y="695236"/>
                  </a:lnTo>
                  <a:lnTo>
                    <a:pt x="67166" y="652397"/>
                  </a:lnTo>
                  <a:lnTo>
                    <a:pt x="84349" y="610469"/>
                  </a:lnTo>
                  <a:lnTo>
                    <a:pt x="103320" y="569500"/>
                  </a:lnTo>
                  <a:lnTo>
                    <a:pt x="124033" y="529540"/>
                  </a:lnTo>
                  <a:lnTo>
                    <a:pt x="146438" y="490637"/>
                  </a:lnTo>
                  <a:lnTo>
                    <a:pt x="170487" y="452840"/>
                  </a:lnTo>
                  <a:lnTo>
                    <a:pt x="196130" y="416198"/>
                  </a:lnTo>
                  <a:lnTo>
                    <a:pt x="223318" y="380760"/>
                  </a:lnTo>
                  <a:lnTo>
                    <a:pt x="252004" y="346574"/>
                  </a:lnTo>
                  <a:lnTo>
                    <a:pt x="282137" y="313690"/>
                  </a:lnTo>
                  <a:lnTo>
                    <a:pt x="313670" y="282156"/>
                  </a:lnTo>
                  <a:lnTo>
                    <a:pt x="346553" y="252021"/>
                  </a:lnTo>
                  <a:lnTo>
                    <a:pt x="380738" y="223334"/>
                  </a:lnTo>
                  <a:lnTo>
                    <a:pt x="416176" y="196144"/>
                  </a:lnTo>
                  <a:lnTo>
                    <a:pt x="452817" y="170500"/>
                  </a:lnTo>
                  <a:lnTo>
                    <a:pt x="490614" y="146450"/>
                  </a:lnTo>
                  <a:lnTo>
                    <a:pt x="529517" y="124044"/>
                  </a:lnTo>
                  <a:lnTo>
                    <a:pt x="569478" y="103329"/>
                  </a:lnTo>
                  <a:lnTo>
                    <a:pt x="610447" y="84356"/>
                  </a:lnTo>
                  <a:lnTo>
                    <a:pt x="652376" y="67173"/>
                  </a:lnTo>
                  <a:lnTo>
                    <a:pt x="695217" y="51828"/>
                  </a:lnTo>
                  <a:lnTo>
                    <a:pt x="738919" y="38370"/>
                  </a:lnTo>
                  <a:lnTo>
                    <a:pt x="783435" y="26849"/>
                  </a:lnTo>
                  <a:lnTo>
                    <a:pt x="828716" y="17314"/>
                  </a:lnTo>
                  <a:lnTo>
                    <a:pt x="874712" y="9812"/>
                  </a:lnTo>
                  <a:lnTo>
                    <a:pt x="921375" y="4393"/>
                  </a:lnTo>
                  <a:lnTo>
                    <a:pt x="968657" y="1106"/>
                  </a:lnTo>
                  <a:lnTo>
                    <a:pt x="1016507" y="0"/>
                  </a:lnTo>
                  <a:lnTo>
                    <a:pt x="7405115" y="0"/>
                  </a:lnTo>
                  <a:lnTo>
                    <a:pt x="7452962" y="1106"/>
                  </a:lnTo>
                  <a:lnTo>
                    <a:pt x="7500240" y="4393"/>
                  </a:lnTo>
                  <a:lnTo>
                    <a:pt x="7546900" y="9812"/>
                  </a:lnTo>
                  <a:lnTo>
                    <a:pt x="7592894" y="17314"/>
                  </a:lnTo>
                  <a:lnTo>
                    <a:pt x="7638172" y="26849"/>
                  </a:lnTo>
                  <a:lnTo>
                    <a:pt x="7682686" y="38370"/>
                  </a:lnTo>
                  <a:lnTo>
                    <a:pt x="7726387" y="51828"/>
                  </a:lnTo>
                  <a:lnTo>
                    <a:pt x="7769226" y="67173"/>
                  </a:lnTo>
                  <a:lnTo>
                    <a:pt x="7811154" y="84356"/>
                  </a:lnTo>
                  <a:lnTo>
                    <a:pt x="7852123" y="103329"/>
                  </a:lnTo>
                  <a:lnTo>
                    <a:pt x="7892083" y="124044"/>
                  </a:lnTo>
                  <a:lnTo>
                    <a:pt x="7930986" y="146450"/>
                  </a:lnTo>
                  <a:lnTo>
                    <a:pt x="7968783" y="170500"/>
                  </a:lnTo>
                  <a:lnTo>
                    <a:pt x="8005425" y="196144"/>
                  </a:lnTo>
                  <a:lnTo>
                    <a:pt x="8040863" y="223334"/>
                  </a:lnTo>
                  <a:lnTo>
                    <a:pt x="8075049" y="252021"/>
                  </a:lnTo>
                  <a:lnTo>
                    <a:pt x="8107933" y="282156"/>
                  </a:lnTo>
                  <a:lnTo>
                    <a:pt x="8139467" y="313690"/>
                  </a:lnTo>
                  <a:lnTo>
                    <a:pt x="8169602" y="346574"/>
                  </a:lnTo>
                  <a:lnTo>
                    <a:pt x="8198289" y="380760"/>
                  </a:lnTo>
                  <a:lnTo>
                    <a:pt x="8225479" y="416198"/>
                  </a:lnTo>
                  <a:lnTo>
                    <a:pt x="8251123" y="452840"/>
                  </a:lnTo>
                  <a:lnTo>
                    <a:pt x="8275173" y="490637"/>
                  </a:lnTo>
                  <a:lnTo>
                    <a:pt x="8297579" y="529540"/>
                  </a:lnTo>
                  <a:lnTo>
                    <a:pt x="8318294" y="569500"/>
                  </a:lnTo>
                  <a:lnTo>
                    <a:pt x="8337267" y="610469"/>
                  </a:lnTo>
                  <a:lnTo>
                    <a:pt x="8354450" y="652397"/>
                  </a:lnTo>
                  <a:lnTo>
                    <a:pt x="8369795" y="695236"/>
                  </a:lnTo>
                  <a:lnTo>
                    <a:pt x="8383253" y="738937"/>
                  </a:lnTo>
                  <a:lnTo>
                    <a:pt x="8394774" y="783451"/>
                  </a:lnTo>
                  <a:lnTo>
                    <a:pt x="8404309" y="828729"/>
                  </a:lnTo>
                  <a:lnTo>
                    <a:pt x="8411811" y="874723"/>
                  </a:lnTo>
                  <a:lnTo>
                    <a:pt x="8417230" y="921383"/>
                  </a:lnTo>
                  <a:lnTo>
                    <a:pt x="8420517" y="968661"/>
                  </a:lnTo>
                  <a:lnTo>
                    <a:pt x="8421623" y="1016507"/>
                  </a:lnTo>
                  <a:lnTo>
                    <a:pt x="8421623" y="5082527"/>
                  </a:lnTo>
                  <a:lnTo>
                    <a:pt x="8420517" y="5130379"/>
                  </a:lnTo>
                  <a:lnTo>
                    <a:pt x="8417230" y="5177661"/>
                  </a:lnTo>
                  <a:lnTo>
                    <a:pt x="8411811" y="5224325"/>
                  </a:lnTo>
                  <a:lnTo>
                    <a:pt x="8404309" y="5270323"/>
                  </a:lnTo>
                  <a:lnTo>
                    <a:pt x="8394774" y="5315604"/>
                  </a:lnTo>
                  <a:lnTo>
                    <a:pt x="8383253" y="5360121"/>
                  </a:lnTo>
                  <a:lnTo>
                    <a:pt x="8369795" y="5403824"/>
                  </a:lnTo>
                  <a:lnTo>
                    <a:pt x="8354450" y="5446665"/>
                  </a:lnTo>
                  <a:lnTo>
                    <a:pt x="8337267" y="5488595"/>
                  </a:lnTo>
                  <a:lnTo>
                    <a:pt x="8318294" y="5529565"/>
                  </a:lnTo>
                  <a:lnTo>
                    <a:pt x="8297579" y="5569526"/>
                  </a:lnTo>
                  <a:lnTo>
                    <a:pt x="8275173" y="5608429"/>
                  </a:lnTo>
                  <a:lnTo>
                    <a:pt x="8251123" y="5646226"/>
                  </a:lnTo>
                  <a:lnTo>
                    <a:pt x="8225479" y="5682868"/>
                  </a:lnTo>
                  <a:lnTo>
                    <a:pt x="8198289" y="5718306"/>
                  </a:lnTo>
                  <a:lnTo>
                    <a:pt x="8169602" y="5752492"/>
                  </a:lnTo>
                  <a:lnTo>
                    <a:pt x="8139467" y="5785375"/>
                  </a:lnTo>
                  <a:lnTo>
                    <a:pt x="8107933" y="5816908"/>
                  </a:lnTo>
                  <a:lnTo>
                    <a:pt x="8075049" y="5847042"/>
                  </a:lnTo>
                  <a:lnTo>
                    <a:pt x="8040863" y="5875728"/>
                  </a:lnTo>
                  <a:lnTo>
                    <a:pt x="8005425" y="5902916"/>
                  </a:lnTo>
                  <a:lnTo>
                    <a:pt x="7968783" y="5928559"/>
                  </a:lnTo>
                  <a:lnTo>
                    <a:pt x="7930986" y="5952608"/>
                  </a:lnTo>
                  <a:lnTo>
                    <a:pt x="7892083" y="5975013"/>
                  </a:lnTo>
                  <a:lnTo>
                    <a:pt x="7852123" y="5995726"/>
                  </a:lnTo>
                  <a:lnTo>
                    <a:pt x="7811154" y="6014698"/>
                  </a:lnTo>
                  <a:lnTo>
                    <a:pt x="7769226" y="6031880"/>
                  </a:lnTo>
                  <a:lnTo>
                    <a:pt x="7726387" y="6047224"/>
                  </a:lnTo>
                  <a:lnTo>
                    <a:pt x="7682686" y="6060680"/>
                  </a:lnTo>
                  <a:lnTo>
                    <a:pt x="7638172" y="6072200"/>
                  </a:lnTo>
                  <a:lnTo>
                    <a:pt x="7592894" y="6081735"/>
                  </a:lnTo>
                  <a:lnTo>
                    <a:pt x="7546900" y="6089236"/>
                  </a:lnTo>
                  <a:lnTo>
                    <a:pt x="7500240" y="6094654"/>
                  </a:lnTo>
                  <a:lnTo>
                    <a:pt x="7452962" y="6097941"/>
                  </a:lnTo>
                  <a:lnTo>
                    <a:pt x="7405115" y="6099047"/>
                  </a:lnTo>
                  <a:lnTo>
                    <a:pt x="1016507" y="6099047"/>
                  </a:lnTo>
                  <a:lnTo>
                    <a:pt x="968657" y="6097941"/>
                  </a:lnTo>
                  <a:lnTo>
                    <a:pt x="921375" y="6094654"/>
                  </a:lnTo>
                  <a:lnTo>
                    <a:pt x="874712" y="6089236"/>
                  </a:lnTo>
                  <a:lnTo>
                    <a:pt x="828716" y="6081735"/>
                  </a:lnTo>
                  <a:lnTo>
                    <a:pt x="783435" y="6072200"/>
                  </a:lnTo>
                  <a:lnTo>
                    <a:pt x="738919" y="6060680"/>
                  </a:lnTo>
                  <a:lnTo>
                    <a:pt x="695217" y="6047224"/>
                  </a:lnTo>
                  <a:lnTo>
                    <a:pt x="652376" y="6031880"/>
                  </a:lnTo>
                  <a:lnTo>
                    <a:pt x="610447" y="6014698"/>
                  </a:lnTo>
                  <a:lnTo>
                    <a:pt x="569478" y="5995726"/>
                  </a:lnTo>
                  <a:lnTo>
                    <a:pt x="529517" y="5975013"/>
                  </a:lnTo>
                  <a:lnTo>
                    <a:pt x="490614" y="5952608"/>
                  </a:lnTo>
                  <a:lnTo>
                    <a:pt x="452817" y="5928559"/>
                  </a:lnTo>
                  <a:lnTo>
                    <a:pt x="416176" y="5902916"/>
                  </a:lnTo>
                  <a:lnTo>
                    <a:pt x="380738" y="5875728"/>
                  </a:lnTo>
                  <a:lnTo>
                    <a:pt x="346553" y="5847042"/>
                  </a:lnTo>
                  <a:lnTo>
                    <a:pt x="313670" y="5816908"/>
                  </a:lnTo>
                  <a:lnTo>
                    <a:pt x="282137" y="5785375"/>
                  </a:lnTo>
                  <a:lnTo>
                    <a:pt x="252004" y="5752492"/>
                  </a:lnTo>
                  <a:lnTo>
                    <a:pt x="223318" y="5718306"/>
                  </a:lnTo>
                  <a:lnTo>
                    <a:pt x="196130" y="5682868"/>
                  </a:lnTo>
                  <a:lnTo>
                    <a:pt x="170487" y="5646226"/>
                  </a:lnTo>
                  <a:lnTo>
                    <a:pt x="146438" y="5608429"/>
                  </a:lnTo>
                  <a:lnTo>
                    <a:pt x="124033" y="5569526"/>
                  </a:lnTo>
                  <a:lnTo>
                    <a:pt x="103320" y="5529565"/>
                  </a:lnTo>
                  <a:lnTo>
                    <a:pt x="84349" y="5488595"/>
                  </a:lnTo>
                  <a:lnTo>
                    <a:pt x="67166" y="5446665"/>
                  </a:lnTo>
                  <a:lnTo>
                    <a:pt x="51823" y="5403824"/>
                  </a:lnTo>
                  <a:lnTo>
                    <a:pt x="38367" y="5360121"/>
                  </a:lnTo>
                  <a:lnTo>
                    <a:pt x="26847" y="5315604"/>
                  </a:lnTo>
                  <a:lnTo>
                    <a:pt x="17312" y="5270323"/>
                  </a:lnTo>
                  <a:lnTo>
                    <a:pt x="9811" y="5224325"/>
                  </a:lnTo>
                  <a:lnTo>
                    <a:pt x="4393" y="5177661"/>
                  </a:lnTo>
                  <a:lnTo>
                    <a:pt x="1106" y="5130379"/>
                  </a:lnTo>
                  <a:lnTo>
                    <a:pt x="0" y="5082527"/>
                  </a:lnTo>
                  <a:lnTo>
                    <a:pt x="0" y="10165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9305" y="762762"/>
              <a:ext cx="4020820" cy="381000"/>
            </a:xfrm>
            <a:custGeom>
              <a:avLst/>
              <a:gdLst/>
              <a:ahLst/>
              <a:cxnLst/>
              <a:rect l="l" t="t" r="r" b="b"/>
              <a:pathLst>
                <a:path w="4020820" h="381000">
                  <a:moveTo>
                    <a:pt x="3956812" y="0"/>
                  </a:moveTo>
                  <a:lnTo>
                    <a:pt x="63500" y="0"/>
                  </a:ln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0" y="317500"/>
                  </a:lnTo>
                  <a:lnTo>
                    <a:pt x="4992" y="342209"/>
                  </a:lnTo>
                  <a:lnTo>
                    <a:pt x="18605" y="362394"/>
                  </a:lnTo>
                  <a:lnTo>
                    <a:pt x="38790" y="376007"/>
                  </a:lnTo>
                  <a:lnTo>
                    <a:pt x="63500" y="381000"/>
                  </a:lnTo>
                  <a:lnTo>
                    <a:pt x="3956812" y="381000"/>
                  </a:lnTo>
                  <a:lnTo>
                    <a:pt x="3981521" y="376007"/>
                  </a:lnTo>
                  <a:lnTo>
                    <a:pt x="4001706" y="362394"/>
                  </a:lnTo>
                  <a:lnTo>
                    <a:pt x="4015319" y="342209"/>
                  </a:lnTo>
                  <a:lnTo>
                    <a:pt x="4020312" y="317500"/>
                  </a:lnTo>
                  <a:lnTo>
                    <a:pt x="4020312" y="63500"/>
                  </a:lnTo>
                  <a:lnTo>
                    <a:pt x="4015319" y="38790"/>
                  </a:lnTo>
                  <a:lnTo>
                    <a:pt x="4001706" y="18605"/>
                  </a:lnTo>
                  <a:lnTo>
                    <a:pt x="3981521" y="4992"/>
                  </a:lnTo>
                  <a:lnTo>
                    <a:pt x="3956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29330" y="762762"/>
              <a:ext cx="4020820" cy="381000"/>
            </a:xfrm>
            <a:custGeom>
              <a:avLst/>
              <a:gdLst/>
              <a:ahLst/>
              <a:cxnLst/>
              <a:rect l="l" t="t" r="r" b="b"/>
              <a:pathLst>
                <a:path w="4020820" h="381000">
                  <a:moveTo>
                    <a:pt x="3956787" y="0"/>
                  </a:moveTo>
                  <a:lnTo>
                    <a:pt x="63475" y="0"/>
                  </a:lnTo>
                  <a:lnTo>
                    <a:pt x="56998" y="253"/>
                  </a:lnTo>
                  <a:lnTo>
                    <a:pt x="18517" y="18541"/>
                  </a:lnTo>
                  <a:lnTo>
                    <a:pt x="229" y="57023"/>
                  </a:lnTo>
                  <a:lnTo>
                    <a:pt x="0" y="62864"/>
                  </a:lnTo>
                  <a:lnTo>
                    <a:pt x="4" y="318262"/>
                  </a:lnTo>
                  <a:lnTo>
                    <a:pt x="18517" y="362458"/>
                  </a:lnTo>
                  <a:lnTo>
                    <a:pt x="56998" y="380746"/>
                  </a:lnTo>
                  <a:lnTo>
                    <a:pt x="63475" y="381000"/>
                  </a:lnTo>
                  <a:lnTo>
                    <a:pt x="3956787" y="381000"/>
                  </a:lnTo>
                  <a:lnTo>
                    <a:pt x="4001745" y="362458"/>
                  </a:lnTo>
                  <a:lnTo>
                    <a:pt x="4013131" y="346201"/>
                  </a:lnTo>
                  <a:lnTo>
                    <a:pt x="3957549" y="346201"/>
                  </a:lnTo>
                  <a:lnTo>
                    <a:pt x="3955263" y="345948"/>
                  </a:lnTo>
                  <a:lnTo>
                    <a:pt x="63475" y="345948"/>
                  </a:lnTo>
                  <a:lnTo>
                    <a:pt x="58522" y="345693"/>
                  </a:lnTo>
                  <a:lnTo>
                    <a:pt x="57302" y="345313"/>
                  </a:lnTo>
                  <a:lnTo>
                    <a:pt x="55601" y="345313"/>
                  </a:lnTo>
                  <a:lnTo>
                    <a:pt x="50775" y="343026"/>
                  </a:lnTo>
                  <a:lnTo>
                    <a:pt x="50140" y="343026"/>
                  </a:lnTo>
                  <a:lnTo>
                    <a:pt x="45997" y="340233"/>
                  </a:lnTo>
                  <a:lnTo>
                    <a:pt x="45695" y="340233"/>
                  </a:lnTo>
                  <a:lnTo>
                    <a:pt x="45069" y="339607"/>
                  </a:lnTo>
                  <a:lnTo>
                    <a:pt x="44867" y="339471"/>
                  </a:lnTo>
                  <a:lnTo>
                    <a:pt x="44806" y="339343"/>
                  </a:lnTo>
                  <a:lnTo>
                    <a:pt x="41631" y="336168"/>
                  </a:lnTo>
                  <a:lnTo>
                    <a:pt x="41250" y="335788"/>
                  </a:lnTo>
                  <a:lnTo>
                    <a:pt x="40742" y="335279"/>
                  </a:lnTo>
                  <a:lnTo>
                    <a:pt x="40911" y="335279"/>
                  </a:lnTo>
                  <a:lnTo>
                    <a:pt x="37948" y="330835"/>
                  </a:lnTo>
                  <a:lnTo>
                    <a:pt x="38617" y="330835"/>
                  </a:lnTo>
                  <a:lnTo>
                    <a:pt x="38342" y="330326"/>
                  </a:lnTo>
                  <a:lnTo>
                    <a:pt x="37948" y="330326"/>
                  </a:lnTo>
                  <a:lnTo>
                    <a:pt x="35662" y="325374"/>
                  </a:lnTo>
                  <a:lnTo>
                    <a:pt x="36117" y="325374"/>
                  </a:lnTo>
                  <a:lnTo>
                    <a:pt x="35789" y="324485"/>
                  </a:lnTo>
                  <a:lnTo>
                    <a:pt x="35281" y="321817"/>
                  </a:lnTo>
                  <a:lnTo>
                    <a:pt x="34773" y="318262"/>
                  </a:lnTo>
                  <a:lnTo>
                    <a:pt x="35027" y="315975"/>
                  </a:lnTo>
                  <a:lnTo>
                    <a:pt x="35059" y="62864"/>
                  </a:lnTo>
                  <a:lnTo>
                    <a:pt x="35281" y="58547"/>
                  </a:lnTo>
                  <a:lnTo>
                    <a:pt x="35916" y="56514"/>
                  </a:lnTo>
                  <a:lnTo>
                    <a:pt x="36155" y="55625"/>
                  </a:lnTo>
                  <a:lnTo>
                    <a:pt x="35662" y="55625"/>
                  </a:lnTo>
                  <a:lnTo>
                    <a:pt x="37948" y="50800"/>
                  </a:lnTo>
                  <a:lnTo>
                    <a:pt x="38299" y="50800"/>
                  </a:lnTo>
                  <a:lnTo>
                    <a:pt x="38646" y="50164"/>
                  </a:lnTo>
                  <a:lnTo>
                    <a:pt x="37948" y="50164"/>
                  </a:lnTo>
                  <a:lnTo>
                    <a:pt x="40945" y="45720"/>
                  </a:lnTo>
                  <a:lnTo>
                    <a:pt x="40742" y="45720"/>
                  </a:lnTo>
                  <a:lnTo>
                    <a:pt x="41368" y="45094"/>
                  </a:lnTo>
                  <a:lnTo>
                    <a:pt x="41631" y="44703"/>
                  </a:lnTo>
                  <a:lnTo>
                    <a:pt x="41758" y="44703"/>
                  </a:lnTo>
                  <a:lnTo>
                    <a:pt x="44806" y="41655"/>
                  </a:lnTo>
                  <a:lnTo>
                    <a:pt x="45069" y="41392"/>
                  </a:lnTo>
                  <a:lnTo>
                    <a:pt x="45695" y="40766"/>
                  </a:lnTo>
                  <a:lnTo>
                    <a:pt x="45997" y="40766"/>
                  </a:lnTo>
                  <a:lnTo>
                    <a:pt x="50140" y="37973"/>
                  </a:lnTo>
                  <a:lnTo>
                    <a:pt x="50775" y="37973"/>
                  </a:lnTo>
                  <a:lnTo>
                    <a:pt x="55601" y="35687"/>
                  </a:lnTo>
                  <a:lnTo>
                    <a:pt x="57188" y="35687"/>
                  </a:lnTo>
                  <a:lnTo>
                    <a:pt x="59284" y="35305"/>
                  </a:lnTo>
                  <a:lnTo>
                    <a:pt x="62840" y="34798"/>
                  </a:lnTo>
                  <a:lnTo>
                    <a:pt x="4013113" y="34798"/>
                  </a:lnTo>
                  <a:lnTo>
                    <a:pt x="4009365" y="27939"/>
                  </a:lnTo>
                  <a:lnTo>
                    <a:pt x="3975710" y="2793"/>
                  </a:lnTo>
                  <a:lnTo>
                    <a:pt x="3963264" y="253"/>
                  </a:lnTo>
                  <a:lnTo>
                    <a:pt x="3956787" y="0"/>
                  </a:lnTo>
                  <a:close/>
                </a:path>
                <a:path w="4020820" h="381000">
                  <a:moveTo>
                    <a:pt x="3967315" y="343876"/>
                  </a:moveTo>
                  <a:lnTo>
                    <a:pt x="3963772" y="345186"/>
                  </a:lnTo>
                  <a:lnTo>
                    <a:pt x="3961105" y="345693"/>
                  </a:lnTo>
                  <a:lnTo>
                    <a:pt x="3957549" y="346201"/>
                  </a:lnTo>
                  <a:lnTo>
                    <a:pt x="4013131" y="346201"/>
                  </a:lnTo>
                  <a:lnTo>
                    <a:pt x="4013628" y="345313"/>
                  </a:lnTo>
                  <a:lnTo>
                    <a:pt x="3964661" y="345313"/>
                  </a:lnTo>
                  <a:lnTo>
                    <a:pt x="3967315" y="343876"/>
                  </a:lnTo>
                  <a:close/>
                </a:path>
                <a:path w="4020820" h="381000">
                  <a:moveTo>
                    <a:pt x="53188" y="344170"/>
                  </a:moveTo>
                  <a:lnTo>
                    <a:pt x="55601" y="345313"/>
                  </a:lnTo>
                  <a:lnTo>
                    <a:pt x="53821" y="344340"/>
                  </a:lnTo>
                  <a:lnTo>
                    <a:pt x="53188" y="344170"/>
                  </a:lnTo>
                  <a:close/>
                </a:path>
                <a:path w="4020820" h="381000">
                  <a:moveTo>
                    <a:pt x="53821" y="344340"/>
                  </a:moveTo>
                  <a:lnTo>
                    <a:pt x="55601" y="345313"/>
                  </a:lnTo>
                  <a:lnTo>
                    <a:pt x="57302" y="345313"/>
                  </a:lnTo>
                  <a:lnTo>
                    <a:pt x="56490" y="345059"/>
                  </a:lnTo>
                  <a:lnTo>
                    <a:pt x="53821" y="344340"/>
                  </a:lnTo>
                  <a:close/>
                </a:path>
                <a:path w="4020820" h="381000">
                  <a:moveTo>
                    <a:pt x="3969614" y="343026"/>
                  </a:moveTo>
                  <a:lnTo>
                    <a:pt x="3967315" y="343876"/>
                  </a:lnTo>
                  <a:lnTo>
                    <a:pt x="3964661" y="345313"/>
                  </a:lnTo>
                  <a:lnTo>
                    <a:pt x="3969614" y="343026"/>
                  </a:lnTo>
                  <a:close/>
                </a:path>
                <a:path w="4020820" h="381000">
                  <a:moveTo>
                    <a:pt x="3974876" y="339857"/>
                  </a:moveTo>
                  <a:lnTo>
                    <a:pt x="3970122" y="343026"/>
                  </a:lnTo>
                  <a:lnTo>
                    <a:pt x="3969614" y="343026"/>
                  </a:lnTo>
                  <a:lnTo>
                    <a:pt x="3964661" y="345313"/>
                  </a:lnTo>
                  <a:lnTo>
                    <a:pt x="4013628" y="345313"/>
                  </a:lnTo>
                  <a:lnTo>
                    <a:pt x="4015334" y="342264"/>
                  </a:lnTo>
                  <a:lnTo>
                    <a:pt x="4016040" y="340233"/>
                  </a:lnTo>
                  <a:lnTo>
                    <a:pt x="3974567" y="340233"/>
                  </a:lnTo>
                  <a:lnTo>
                    <a:pt x="3974876" y="339857"/>
                  </a:lnTo>
                  <a:close/>
                </a:path>
                <a:path w="4020820" h="381000">
                  <a:moveTo>
                    <a:pt x="47625" y="340954"/>
                  </a:moveTo>
                  <a:lnTo>
                    <a:pt x="50140" y="343026"/>
                  </a:lnTo>
                  <a:lnTo>
                    <a:pt x="50775" y="343026"/>
                  </a:lnTo>
                  <a:lnTo>
                    <a:pt x="53188" y="344170"/>
                  </a:lnTo>
                  <a:lnTo>
                    <a:pt x="53821" y="344340"/>
                  </a:lnTo>
                  <a:lnTo>
                    <a:pt x="47625" y="340954"/>
                  </a:lnTo>
                  <a:close/>
                </a:path>
                <a:path w="4020820" h="381000">
                  <a:moveTo>
                    <a:pt x="3972486" y="341078"/>
                  </a:moveTo>
                  <a:lnTo>
                    <a:pt x="3967315" y="343876"/>
                  </a:lnTo>
                  <a:lnTo>
                    <a:pt x="3969614" y="343026"/>
                  </a:lnTo>
                  <a:lnTo>
                    <a:pt x="3970122" y="343026"/>
                  </a:lnTo>
                  <a:lnTo>
                    <a:pt x="3972486" y="341078"/>
                  </a:lnTo>
                  <a:close/>
                </a:path>
                <a:path w="4020820" h="381000">
                  <a:moveTo>
                    <a:pt x="45194" y="339625"/>
                  </a:moveTo>
                  <a:lnTo>
                    <a:pt x="45316" y="339774"/>
                  </a:lnTo>
                  <a:lnTo>
                    <a:pt x="50140" y="343026"/>
                  </a:lnTo>
                  <a:lnTo>
                    <a:pt x="47625" y="340954"/>
                  </a:lnTo>
                  <a:lnTo>
                    <a:pt x="45194" y="339625"/>
                  </a:lnTo>
                  <a:close/>
                </a:path>
                <a:path w="4020820" h="381000">
                  <a:moveTo>
                    <a:pt x="3974985" y="339725"/>
                  </a:moveTo>
                  <a:lnTo>
                    <a:pt x="3972486" y="341078"/>
                  </a:lnTo>
                  <a:lnTo>
                    <a:pt x="3970122" y="343026"/>
                  </a:lnTo>
                  <a:lnTo>
                    <a:pt x="3974876" y="339857"/>
                  </a:lnTo>
                  <a:lnTo>
                    <a:pt x="3974985" y="339725"/>
                  </a:lnTo>
                  <a:close/>
                </a:path>
                <a:path w="4020820" h="381000">
                  <a:moveTo>
                    <a:pt x="3976805" y="337518"/>
                  </a:moveTo>
                  <a:lnTo>
                    <a:pt x="3972486" y="341078"/>
                  </a:lnTo>
                  <a:lnTo>
                    <a:pt x="3974985" y="339724"/>
                  </a:lnTo>
                  <a:lnTo>
                    <a:pt x="3976805" y="337518"/>
                  </a:lnTo>
                  <a:close/>
                </a:path>
                <a:path w="4020820" h="381000">
                  <a:moveTo>
                    <a:pt x="43457" y="337518"/>
                  </a:moveTo>
                  <a:lnTo>
                    <a:pt x="45194" y="339625"/>
                  </a:lnTo>
                  <a:lnTo>
                    <a:pt x="47625" y="340954"/>
                  </a:lnTo>
                  <a:lnTo>
                    <a:pt x="43457" y="337518"/>
                  </a:lnTo>
                  <a:close/>
                </a:path>
                <a:path w="4020820" h="381000">
                  <a:moveTo>
                    <a:pt x="45069" y="339607"/>
                  </a:moveTo>
                  <a:lnTo>
                    <a:pt x="45695" y="340233"/>
                  </a:lnTo>
                  <a:lnTo>
                    <a:pt x="45316" y="339774"/>
                  </a:lnTo>
                  <a:lnTo>
                    <a:pt x="45069" y="339607"/>
                  </a:lnTo>
                  <a:close/>
                </a:path>
                <a:path w="4020820" h="381000">
                  <a:moveTo>
                    <a:pt x="45316" y="339774"/>
                  </a:moveTo>
                  <a:lnTo>
                    <a:pt x="45695" y="340233"/>
                  </a:lnTo>
                  <a:lnTo>
                    <a:pt x="45997" y="340233"/>
                  </a:lnTo>
                  <a:lnTo>
                    <a:pt x="45316" y="339774"/>
                  </a:lnTo>
                  <a:close/>
                </a:path>
                <a:path w="4020820" h="381000">
                  <a:moveTo>
                    <a:pt x="3975075" y="339724"/>
                  </a:moveTo>
                  <a:lnTo>
                    <a:pt x="3974876" y="339857"/>
                  </a:lnTo>
                  <a:lnTo>
                    <a:pt x="3974567" y="340233"/>
                  </a:lnTo>
                  <a:lnTo>
                    <a:pt x="3975075" y="339724"/>
                  </a:lnTo>
                  <a:close/>
                </a:path>
                <a:path w="4020820" h="381000">
                  <a:moveTo>
                    <a:pt x="4016305" y="339471"/>
                  </a:moveTo>
                  <a:lnTo>
                    <a:pt x="3975456" y="339471"/>
                  </a:lnTo>
                  <a:lnTo>
                    <a:pt x="3975026" y="339774"/>
                  </a:lnTo>
                  <a:lnTo>
                    <a:pt x="3974567" y="340233"/>
                  </a:lnTo>
                  <a:lnTo>
                    <a:pt x="4016040" y="340233"/>
                  </a:lnTo>
                  <a:lnTo>
                    <a:pt x="4016305" y="339471"/>
                  </a:lnTo>
                  <a:close/>
                </a:path>
                <a:path w="4020820" h="381000">
                  <a:moveTo>
                    <a:pt x="3975179" y="339620"/>
                  </a:moveTo>
                  <a:lnTo>
                    <a:pt x="3974986" y="339724"/>
                  </a:lnTo>
                  <a:lnTo>
                    <a:pt x="3974876" y="339857"/>
                  </a:lnTo>
                  <a:lnTo>
                    <a:pt x="3975075" y="339724"/>
                  </a:lnTo>
                  <a:close/>
                </a:path>
                <a:path w="4020820" h="381000">
                  <a:moveTo>
                    <a:pt x="44959" y="339497"/>
                  </a:moveTo>
                  <a:lnTo>
                    <a:pt x="45096" y="339625"/>
                  </a:lnTo>
                  <a:lnTo>
                    <a:pt x="45316" y="339774"/>
                  </a:lnTo>
                  <a:lnTo>
                    <a:pt x="45160" y="339607"/>
                  </a:lnTo>
                  <a:lnTo>
                    <a:pt x="44959" y="339497"/>
                  </a:lnTo>
                  <a:close/>
                </a:path>
                <a:path w="4020820" h="381000">
                  <a:moveTo>
                    <a:pt x="3979012" y="335698"/>
                  </a:moveTo>
                  <a:lnTo>
                    <a:pt x="3976805" y="337518"/>
                  </a:lnTo>
                  <a:lnTo>
                    <a:pt x="3974985" y="339725"/>
                  </a:lnTo>
                  <a:lnTo>
                    <a:pt x="3975193" y="339607"/>
                  </a:lnTo>
                  <a:lnTo>
                    <a:pt x="3978907" y="335892"/>
                  </a:lnTo>
                  <a:lnTo>
                    <a:pt x="3979012" y="335698"/>
                  </a:lnTo>
                  <a:close/>
                </a:path>
                <a:path w="4020820" h="381000">
                  <a:moveTo>
                    <a:pt x="3975456" y="339471"/>
                  </a:moveTo>
                  <a:lnTo>
                    <a:pt x="3975179" y="339620"/>
                  </a:lnTo>
                  <a:lnTo>
                    <a:pt x="3975456" y="339471"/>
                  </a:lnTo>
                  <a:close/>
                </a:path>
                <a:path w="4020820" h="381000">
                  <a:moveTo>
                    <a:pt x="41249" y="335698"/>
                  </a:moveTo>
                  <a:lnTo>
                    <a:pt x="41354" y="335892"/>
                  </a:lnTo>
                  <a:lnTo>
                    <a:pt x="44959" y="339497"/>
                  </a:lnTo>
                  <a:lnTo>
                    <a:pt x="45194" y="339625"/>
                  </a:lnTo>
                  <a:lnTo>
                    <a:pt x="43457" y="337518"/>
                  </a:lnTo>
                  <a:lnTo>
                    <a:pt x="41249" y="335698"/>
                  </a:lnTo>
                  <a:close/>
                </a:path>
                <a:path w="4020820" h="381000">
                  <a:moveTo>
                    <a:pt x="3978907" y="335892"/>
                  </a:moveTo>
                  <a:lnTo>
                    <a:pt x="3975179" y="339620"/>
                  </a:lnTo>
                  <a:lnTo>
                    <a:pt x="3975456" y="339471"/>
                  </a:lnTo>
                  <a:lnTo>
                    <a:pt x="4016305" y="339471"/>
                  </a:lnTo>
                  <a:lnTo>
                    <a:pt x="4017366" y="336423"/>
                  </a:lnTo>
                  <a:lnTo>
                    <a:pt x="4017429" y="336168"/>
                  </a:lnTo>
                  <a:lnTo>
                    <a:pt x="3978758" y="336168"/>
                  </a:lnTo>
                  <a:lnTo>
                    <a:pt x="3978907" y="335892"/>
                  </a:lnTo>
                  <a:close/>
                </a:path>
                <a:path w="4020820" h="381000">
                  <a:moveTo>
                    <a:pt x="44679" y="339343"/>
                  </a:moveTo>
                  <a:lnTo>
                    <a:pt x="45069" y="339607"/>
                  </a:lnTo>
                  <a:lnTo>
                    <a:pt x="44911" y="339471"/>
                  </a:lnTo>
                  <a:lnTo>
                    <a:pt x="44679" y="339343"/>
                  </a:lnTo>
                  <a:close/>
                </a:path>
                <a:path w="4020820" h="381000">
                  <a:moveTo>
                    <a:pt x="44806" y="339343"/>
                  </a:moveTo>
                  <a:lnTo>
                    <a:pt x="44959" y="339497"/>
                  </a:lnTo>
                  <a:lnTo>
                    <a:pt x="44806" y="339343"/>
                  </a:lnTo>
                  <a:close/>
                </a:path>
                <a:path w="4020820" h="381000">
                  <a:moveTo>
                    <a:pt x="39896" y="333199"/>
                  </a:moveTo>
                  <a:lnTo>
                    <a:pt x="41249" y="335698"/>
                  </a:lnTo>
                  <a:lnTo>
                    <a:pt x="43457" y="337518"/>
                  </a:lnTo>
                  <a:lnTo>
                    <a:pt x="39896" y="333199"/>
                  </a:lnTo>
                  <a:close/>
                </a:path>
                <a:path w="4020820" h="381000">
                  <a:moveTo>
                    <a:pt x="3980365" y="333199"/>
                  </a:moveTo>
                  <a:lnTo>
                    <a:pt x="3976805" y="337518"/>
                  </a:lnTo>
                  <a:lnTo>
                    <a:pt x="3979012" y="335698"/>
                  </a:lnTo>
                  <a:lnTo>
                    <a:pt x="3980365" y="333199"/>
                  </a:lnTo>
                  <a:close/>
                </a:path>
                <a:path w="4020820" h="381000">
                  <a:moveTo>
                    <a:pt x="41250" y="335788"/>
                  </a:moveTo>
                  <a:lnTo>
                    <a:pt x="41504" y="336168"/>
                  </a:lnTo>
                  <a:lnTo>
                    <a:pt x="41354" y="335892"/>
                  </a:lnTo>
                  <a:close/>
                </a:path>
                <a:path w="4020820" h="381000">
                  <a:moveTo>
                    <a:pt x="41354" y="335892"/>
                  </a:moveTo>
                  <a:lnTo>
                    <a:pt x="41504" y="336168"/>
                  </a:lnTo>
                  <a:lnTo>
                    <a:pt x="41354" y="335892"/>
                  </a:lnTo>
                  <a:close/>
                </a:path>
                <a:path w="4020820" h="381000">
                  <a:moveTo>
                    <a:pt x="3979012" y="335788"/>
                  </a:moveTo>
                  <a:lnTo>
                    <a:pt x="3978758" y="336168"/>
                  </a:lnTo>
                  <a:lnTo>
                    <a:pt x="3979012" y="335788"/>
                  </a:lnTo>
                  <a:close/>
                </a:path>
                <a:path w="4020820" h="381000">
                  <a:moveTo>
                    <a:pt x="4017651" y="335279"/>
                  </a:moveTo>
                  <a:lnTo>
                    <a:pt x="3979520" y="335279"/>
                  </a:lnTo>
                  <a:lnTo>
                    <a:pt x="3979012" y="335788"/>
                  </a:lnTo>
                  <a:lnTo>
                    <a:pt x="3978758" y="336168"/>
                  </a:lnTo>
                  <a:lnTo>
                    <a:pt x="4017429" y="336168"/>
                  </a:lnTo>
                  <a:lnTo>
                    <a:pt x="4017651" y="335279"/>
                  </a:lnTo>
                  <a:close/>
                </a:path>
                <a:path w="4020820" h="381000">
                  <a:moveTo>
                    <a:pt x="41118" y="335589"/>
                  </a:moveTo>
                  <a:lnTo>
                    <a:pt x="41250" y="335788"/>
                  </a:lnTo>
                  <a:lnTo>
                    <a:pt x="41118" y="335589"/>
                  </a:lnTo>
                  <a:close/>
                </a:path>
                <a:path w="4020820" h="381000">
                  <a:moveTo>
                    <a:pt x="3979144" y="335589"/>
                  </a:moveTo>
                  <a:lnTo>
                    <a:pt x="3979012" y="335698"/>
                  </a:lnTo>
                  <a:lnTo>
                    <a:pt x="3978907" y="335892"/>
                  </a:lnTo>
                  <a:lnTo>
                    <a:pt x="3979144" y="335589"/>
                  </a:lnTo>
                  <a:close/>
                </a:path>
                <a:path w="4020820" h="381000">
                  <a:moveTo>
                    <a:pt x="40742" y="335279"/>
                  </a:moveTo>
                  <a:lnTo>
                    <a:pt x="41250" y="335788"/>
                  </a:lnTo>
                  <a:lnTo>
                    <a:pt x="41118" y="335589"/>
                  </a:lnTo>
                  <a:lnTo>
                    <a:pt x="40742" y="335279"/>
                  </a:lnTo>
                  <a:close/>
                </a:path>
                <a:path w="4020820" h="381000">
                  <a:moveTo>
                    <a:pt x="3979520" y="335279"/>
                  </a:moveTo>
                  <a:lnTo>
                    <a:pt x="3979144" y="335589"/>
                  </a:lnTo>
                  <a:lnTo>
                    <a:pt x="3979012" y="335788"/>
                  </a:lnTo>
                  <a:lnTo>
                    <a:pt x="3979520" y="335279"/>
                  </a:lnTo>
                  <a:close/>
                </a:path>
                <a:path w="4020820" h="381000">
                  <a:moveTo>
                    <a:pt x="37948" y="330835"/>
                  </a:moveTo>
                  <a:lnTo>
                    <a:pt x="41118" y="335589"/>
                  </a:lnTo>
                  <a:lnTo>
                    <a:pt x="41249" y="335698"/>
                  </a:lnTo>
                  <a:lnTo>
                    <a:pt x="39896" y="333199"/>
                  </a:lnTo>
                  <a:lnTo>
                    <a:pt x="37948" y="330835"/>
                  </a:lnTo>
                  <a:close/>
                </a:path>
                <a:path w="4020820" h="381000">
                  <a:moveTo>
                    <a:pt x="3982314" y="330835"/>
                  </a:moveTo>
                  <a:lnTo>
                    <a:pt x="3980365" y="333199"/>
                  </a:lnTo>
                  <a:lnTo>
                    <a:pt x="3979012" y="335698"/>
                  </a:lnTo>
                  <a:lnTo>
                    <a:pt x="3979144" y="335589"/>
                  </a:lnTo>
                  <a:lnTo>
                    <a:pt x="3982314" y="330835"/>
                  </a:lnTo>
                  <a:close/>
                </a:path>
                <a:path w="4020820" h="381000">
                  <a:moveTo>
                    <a:pt x="40911" y="335279"/>
                  </a:moveTo>
                  <a:lnTo>
                    <a:pt x="40742" y="335279"/>
                  </a:lnTo>
                  <a:lnTo>
                    <a:pt x="41118" y="335589"/>
                  </a:lnTo>
                  <a:lnTo>
                    <a:pt x="40911" y="335279"/>
                  </a:lnTo>
                  <a:close/>
                </a:path>
                <a:path w="4020820" h="381000">
                  <a:moveTo>
                    <a:pt x="4018763" y="330835"/>
                  </a:moveTo>
                  <a:lnTo>
                    <a:pt x="3982314" y="330835"/>
                  </a:lnTo>
                  <a:lnTo>
                    <a:pt x="3979144" y="335589"/>
                  </a:lnTo>
                  <a:lnTo>
                    <a:pt x="3979520" y="335279"/>
                  </a:lnTo>
                  <a:lnTo>
                    <a:pt x="4017651" y="335279"/>
                  </a:lnTo>
                  <a:lnTo>
                    <a:pt x="4018763" y="330835"/>
                  </a:lnTo>
                  <a:close/>
                </a:path>
                <a:path w="4020820" h="381000">
                  <a:moveTo>
                    <a:pt x="38617" y="330835"/>
                  </a:moveTo>
                  <a:lnTo>
                    <a:pt x="37948" y="330835"/>
                  </a:lnTo>
                  <a:lnTo>
                    <a:pt x="39896" y="333199"/>
                  </a:lnTo>
                  <a:lnTo>
                    <a:pt x="38617" y="330835"/>
                  </a:lnTo>
                  <a:close/>
                </a:path>
                <a:path w="4020820" h="381000">
                  <a:moveTo>
                    <a:pt x="3983686" y="327062"/>
                  </a:moveTo>
                  <a:lnTo>
                    <a:pt x="3980365" y="333199"/>
                  </a:lnTo>
                  <a:lnTo>
                    <a:pt x="3982314" y="330835"/>
                  </a:lnTo>
                  <a:lnTo>
                    <a:pt x="4018763" y="330835"/>
                  </a:lnTo>
                  <a:lnTo>
                    <a:pt x="4018890" y="330326"/>
                  </a:lnTo>
                  <a:lnTo>
                    <a:pt x="3982314" y="330326"/>
                  </a:lnTo>
                  <a:lnTo>
                    <a:pt x="3983498" y="327761"/>
                  </a:lnTo>
                  <a:lnTo>
                    <a:pt x="3983686" y="327062"/>
                  </a:lnTo>
                  <a:close/>
                </a:path>
                <a:path w="4020820" h="381000">
                  <a:moveTo>
                    <a:pt x="35662" y="325374"/>
                  </a:moveTo>
                  <a:lnTo>
                    <a:pt x="37948" y="330326"/>
                  </a:lnTo>
                  <a:lnTo>
                    <a:pt x="37098" y="328028"/>
                  </a:lnTo>
                  <a:lnTo>
                    <a:pt x="35662" y="325374"/>
                  </a:lnTo>
                  <a:close/>
                </a:path>
                <a:path w="4020820" h="381000">
                  <a:moveTo>
                    <a:pt x="37098" y="328028"/>
                  </a:moveTo>
                  <a:lnTo>
                    <a:pt x="37948" y="330326"/>
                  </a:lnTo>
                  <a:lnTo>
                    <a:pt x="38342" y="330326"/>
                  </a:lnTo>
                  <a:lnTo>
                    <a:pt x="37098" y="328028"/>
                  </a:lnTo>
                  <a:close/>
                </a:path>
                <a:path w="4020820" h="381000">
                  <a:moveTo>
                    <a:pt x="4019781" y="325374"/>
                  </a:moveTo>
                  <a:lnTo>
                    <a:pt x="3984600" y="325374"/>
                  </a:lnTo>
                  <a:lnTo>
                    <a:pt x="3983498" y="327761"/>
                  </a:lnTo>
                  <a:lnTo>
                    <a:pt x="3983402" y="328028"/>
                  </a:lnTo>
                  <a:lnTo>
                    <a:pt x="3982314" y="330326"/>
                  </a:lnTo>
                  <a:lnTo>
                    <a:pt x="4018890" y="330326"/>
                  </a:lnTo>
                  <a:lnTo>
                    <a:pt x="4019781" y="325374"/>
                  </a:lnTo>
                  <a:close/>
                </a:path>
                <a:path w="4020820" h="381000">
                  <a:moveTo>
                    <a:pt x="36117" y="325374"/>
                  </a:moveTo>
                  <a:lnTo>
                    <a:pt x="35662" y="325374"/>
                  </a:lnTo>
                  <a:lnTo>
                    <a:pt x="37098" y="328028"/>
                  </a:lnTo>
                  <a:lnTo>
                    <a:pt x="36117" y="325374"/>
                  </a:lnTo>
                  <a:close/>
                </a:path>
                <a:path w="4020820" h="381000">
                  <a:moveTo>
                    <a:pt x="3984600" y="325374"/>
                  </a:moveTo>
                  <a:lnTo>
                    <a:pt x="3983686" y="327062"/>
                  </a:lnTo>
                  <a:lnTo>
                    <a:pt x="3983498" y="327761"/>
                  </a:lnTo>
                  <a:lnTo>
                    <a:pt x="3984600" y="325374"/>
                  </a:lnTo>
                  <a:close/>
                </a:path>
                <a:path w="4020820" h="381000">
                  <a:moveTo>
                    <a:pt x="3983100" y="52882"/>
                  </a:moveTo>
                  <a:lnTo>
                    <a:pt x="3984473" y="56514"/>
                  </a:lnTo>
                  <a:lnTo>
                    <a:pt x="3984981" y="59309"/>
                  </a:lnTo>
                  <a:lnTo>
                    <a:pt x="3985362" y="62864"/>
                  </a:lnTo>
                  <a:lnTo>
                    <a:pt x="3985235" y="65024"/>
                  </a:lnTo>
                  <a:lnTo>
                    <a:pt x="3985196" y="318262"/>
                  </a:lnTo>
                  <a:lnTo>
                    <a:pt x="3984981" y="322452"/>
                  </a:lnTo>
                  <a:lnTo>
                    <a:pt x="3984346" y="324612"/>
                  </a:lnTo>
                  <a:lnTo>
                    <a:pt x="3983686" y="327062"/>
                  </a:lnTo>
                  <a:lnTo>
                    <a:pt x="3984600" y="325374"/>
                  </a:lnTo>
                  <a:lnTo>
                    <a:pt x="4019781" y="325374"/>
                  </a:lnTo>
                  <a:lnTo>
                    <a:pt x="4020033" y="323976"/>
                  </a:lnTo>
                  <a:lnTo>
                    <a:pt x="4020257" y="318262"/>
                  </a:lnTo>
                  <a:lnTo>
                    <a:pt x="4020262" y="62864"/>
                  </a:lnTo>
                  <a:lnTo>
                    <a:pt x="4020033" y="57023"/>
                  </a:lnTo>
                  <a:lnTo>
                    <a:pt x="4019776" y="55625"/>
                  </a:lnTo>
                  <a:lnTo>
                    <a:pt x="3984600" y="55625"/>
                  </a:lnTo>
                  <a:lnTo>
                    <a:pt x="3983100" y="52882"/>
                  </a:lnTo>
                  <a:close/>
                </a:path>
                <a:path w="4020820" h="381000">
                  <a:moveTo>
                    <a:pt x="36805" y="53212"/>
                  </a:moveTo>
                  <a:lnTo>
                    <a:pt x="35662" y="55625"/>
                  </a:lnTo>
                  <a:lnTo>
                    <a:pt x="36634" y="53846"/>
                  </a:lnTo>
                  <a:lnTo>
                    <a:pt x="36805" y="53212"/>
                  </a:lnTo>
                  <a:close/>
                </a:path>
                <a:path w="4020820" h="381000">
                  <a:moveTo>
                    <a:pt x="36634" y="53846"/>
                  </a:moveTo>
                  <a:lnTo>
                    <a:pt x="35662" y="55625"/>
                  </a:lnTo>
                  <a:lnTo>
                    <a:pt x="36155" y="55625"/>
                  </a:lnTo>
                  <a:lnTo>
                    <a:pt x="36634" y="53846"/>
                  </a:lnTo>
                  <a:close/>
                </a:path>
                <a:path w="4020820" h="381000">
                  <a:moveTo>
                    <a:pt x="3982314" y="50800"/>
                  </a:moveTo>
                  <a:lnTo>
                    <a:pt x="3983100" y="52882"/>
                  </a:lnTo>
                  <a:lnTo>
                    <a:pt x="3984600" y="55625"/>
                  </a:lnTo>
                  <a:lnTo>
                    <a:pt x="3982314" y="50800"/>
                  </a:lnTo>
                  <a:close/>
                </a:path>
                <a:path w="4020820" h="381000">
                  <a:moveTo>
                    <a:pt x="4018890" y="50800"/>
                  </a:moveTo>
                  <a:lnTo>
                    <a:pt x="3982314" y="50800"/>
                  </a:lnTo>
                  <a:lnTo>
                    <a:pt x="3984600" y="55625"/>
                  </a:lnTo>
                  <a:lnTo>
                    <a:pt x="4019776" y="55625"/>
                  </a:lnTo>
                  <a:lnTo>
                    <a:pt x="4018890" y="50800"/>
                  </a:lnTo>
                  <a:close/>
                </a:path>
                <a:path w="4020820" h="381000">
                  <a:moveTo>
                    <a:pt x="38299" y="50800"/>
                  </a:moveTo>
                  <a:lnTo>
                    <a:pt x="37948" y="50800"/>
                  </a:lnTo>
                  <a:lnTo>
                    <a:pt x="36805" y="53212"/>
                  </a:lnTo>
                  <a:lnTo>
                    <a:pt x="36634" y="53846"/>
                  </a:lnTo>
                  <a:lnTo>
                    <a:pt x="38299" y="50800"/>
                  </a:lnTo>
                  <a:close/>
                </a:path>
                <a:path w="4020820" h="381000">
                  <a:moveTo>
                    <a:pt x="3980241" y="47650"/>
                  </a:moveTo>
                  <a:lnTo>
                    <a:pt x="3983100" y="52882"/>
                  </a:lnTo>
                  <a:lnTo>
                    <a:pt x="3982314" y="50800"/>
                  </a:lnTo>
                  <a:lnTo>
                    <a:pt x="4018890" y="50800"/>
                  </a:lnTo>
                  <a:lnTo>
                    <a:pt x="4018731" y="50164"/>
                  </a:lnTo>
                  <a:lnTo>
                    <a:pt x="3982314" y="50164"/>
                  </a:lnTo>
                  <a:lnTo>
                    <a:pt x="3980241" y="47650"/>
                  </a:lnTo>
                  <a:close/>
                </a:path>
                <a:path w="4020820" h="381000">
                  <a:moveTo>
                    <a:pt x="41349" y="45219"/>
                  </a:moveTo>
                  <a:lnTo>
                    <a:pt x="41201" y="45341"/>
                  </a:lnTo>
                  <a:lnTo>
                    <a:pt x="37948" y="50164"/>
                  </a:lnTo>
                  <a:lnTo>
                    <a:pt x="40020" y="47650"/>
                  </a:lnTo>
                  <a:lnTo>
                    <a:pt x="41349" y="45219"/>
                  </a:lnTo>
                  <a:close/>
                </a:path>
                <a:path w="4020820" h="381000">
                  <a:moveTo>
                    <a:pt x="40020" y="47650"/>
                  </a:moveTo>
                  <a:lnTo>
                    <a:pt x="37948" y="50164"/>
                  </a:lnTo>
                  <a:lnTo>
                    <a:pt x="38646" y="50164"/>
                  </a:lnTo>
                  <a:lnTo>
                    <a:pt x="40020" y="47650"/>
                  </a:lnTo>
                  <a:close/>
                </a:path>
                <a:path w="4020820" h="381000">
                  <a:moveTo>
                    <a:pt x="3978912" y="45219"/>
                  </a:moveTo>
                  <a:lnTo>
                    <a:pt x="3980241" y="47650"/>
                  </a:lnTo>
                  <a:lnTo>
                    <a:pt x="3982314" y="50164"/>
                  </a:lnTo>
                  <a:lnTo>
                    <a:pt x="3979061" y="45341"/>
                  </a:lnTo>
                  <a:lnTo>
                    <a:pt x="3978912" y="45219"/>
                  </a:lnTo>
                  <a:close/>
                </a:path>
                <a:path w="4020820" h="381000">
                  <a:moveTo>
                    <a:pt x="3979061" y="45341"/>
                  </a:moveTo>
                  <a:lnTo>
                    <a:pt x="3982314" y="50164"/>
                  </a:lnTo>
                  <a:lnTo>
                    <a:pt x="4018731" y="50164"/>
                  </a:lnTo>
                  <a:lnTo>
                    <a:pt x="4017620" y="45720"/>
                  </a:lnTo>
                  <a:lnTo>
                    <a:pt x="3979520" y="45720"/>
                  </a:lnTo>
                  <a:lnTo>
                    <a:pt x="3979061" y="45341"/>
                  </a:lnTo>
                  <a:close/>
                </a:path>
                <a:path w="4020820" h="381000">
                  <a:moveTo>
                    <a:pt x="43457" y="43481"/>
                  </a:moveTo>
                  <a:lnTo>
                    <a:pt x="41349" y="45219"/>
                  </a:lnTo>
                  <a:lnTo>
                    <a:pt x="40020" y="47650"/>
                  </a:lnTo>
                  <a:lnTo>
                    <a:pt x="43457" y="43481"/>
                  </a:lnTo>
                  <a:close/>
                </a:path>
                <a:path w="4020820" h="381000">
                  <a:moveTo>
                    <a:pt x="3976805" y="43481"/>
                  </a:moveTo>
                  <a:lnTo>
                    <a:pt x="3980241" y="47650"/>
                  </a:lnTo>
                  <a:lnTo>
                    <a:pt x="3978912" y="45219"/>
                  </a:lnTo>
                  <a:lnTo>
                    <a:pt x="3976805" y="43481"/>
                  </a:lnTo>
                  <a:close/>
                </a:path>
                <a:path w="4020820" h="381000">
                  <a:moveTo>
                    <a:pt x="41368" y="45094"/>
                  </a:moveTo>
                  <a:lnTo>
                    <a:pt x="40742" y="45720"/>
                  </a:lnTo>
                  <a:lnTo>
                    <a:pt x="41201" y="45341"/>
                  </a:lnTo>
                  <a:lnTo>
                    <a:pt x="41368" y="45094"/>
                  </a:lnTo>
                  <a:close/>
                </a:path>
                <a:path w="4020820" h="381000">
                  <a:moveTo>
                    <a:pt x="41201" y="45341"/>
                  </a:moveTo>
                  <a:lnTo>
                    <a:pt x="40742" y="45720"/>
                  </a:lnTo>
                  <a:lnTo>
                    <a:pt x="40945" y="45720"/>
                  </a:lnTo>
                  <a:lnTo>
                    <a:pt x="41201" y="45341"/>
                  </a:lnTo>
                  <a:close/>
                </a:path>
                <a:path w="4020820" h="381000">
                  <a:moveTo>
                    <a:pt x="3978894" y="45094"/>
                  </a:moveTo>
                  <a:lnTo>
                    <a:pt x="3979061" y="45341"/>
                  </a:lnTo>
                  <a:lnTo>
                    <a:pt x="3979520" y="45720"/>
                  </a:lnTo>
                  <a:lnTo>
                    <a:pt x="3978894" y="45094"/>
                  </a:lnTo>
                  <a:close/>
                </a:path>
                <a:path w="4020820" h="381000">
                  <a:moveTo>
                    <a:pt x="4017366" y="44703"/>
                  </a:moveTo>
                  <a:lnTo>
                    <a:pt x="3978631" y="44703"/>
                  </a:lnTo>
                  <a:lnTo>
                    <a:pt x="3978894" y="45094"/>
                  </a:lnTo>
                  <a:lnTo>
                    <a:pt x="3979520" y="45720"/>
                  </a:lnTo>
                  <a:lnTo>
                    <a:pt x="4017620" y="45720"/>
                  </a:lnTo>
                  <a:lnTo>
                    <a:pt x="4017366" y="44703"/>
                  </a:lnTo>
                  <a:close/>
                </a:path>
                <a:path w="4020820" h="381000">
                  <a:moveTo>
                    <a:pt x="41478" y="44984"/>
                  </a:moveTo>
                  <a:lnTo>
                    <a:pt x="41201" y="45341"/>
                  </a:lnTo>
                  <a:lnTo>
                    <a:pt x="41349" y="45219"/>
                  </a:lnTo>
                  <a:lnTo>
                    <a:pt x="41478" y="44984"/>
                  </a:lnTo>
                  <a:close/>
                </a:path>
                <a:path w="4020820" h="381000">
                  <a:moveTo>
                    <a:pt x="3978784" y="44984"/>
                  </a:moveTo>
                  <a:lnTo>
                    <a:pt x="3978912" y="45219"/>
                  </a:lnTo>
                  <a:lnTo>
                    <a:pt x="3979061" y="45341"/>
                  </a:lnTo>
                  <a:lnTo>
                    <a:pt x="3978894" y="45094"/>
                  </a:lnTo>
                  <a:close/>
                </a:path>
                <a:path w="4020820" h="381000">
                  <a:moveTo>
                    <a:pt x="45194" y="41374"/>
                  </a:moveTo>
                  <a:lnTo>
                    <a:pt x="44933" y="41528"/>
                  </a:lnTo>
                  <a:lnTo>
                    <a:pt x="41478" y="44984"/>
                  </a:lnTo>
                  <a:lnTo>
                    <a:pt x="41349" y="45219"/>
                  </a:lnTo>
                  <a:lnTo>
                    <a:pt x="43457" y="43481"/>
                  </a:lnTo>
                  <a:lnTo>
                    <a:pt x="45194" y="41374"/>
                  </a:lnTo>
                  <a:close/>
                </a:path>
                <a:path w="4020820" h="381000">
                  <a:moveTo>
                    <a:pt x="3974985" y="41274"/>
                  </a:moveTo>
                  <a:lnTo>
                    <a:pt x="3976805" y="43481"/>
                  </a:lnTo>
                  <a:lnTo>
                    <a:pt x="3978912" y="45219"/>
                  </a:lnTo>
                  <a:lnTo>
                    <a:pt x="3978784" y="44984"/>
                  </a:lnTo>
                  <a:lnTo>
                    <a:pt x="3975170" y="41374"/>
                  </a:lnTo>
                  <a:lnTo>
                    <a:pt x="3974985" y="41274"/>
                  </a:lnTo>
                  <a:close/>
                </a:path>
                <a:path w="4020820" h="381000">
                  <a:moveTo>
                    <a:pt x="41631" y="44703"/>
                  </a:moveTo>
                  <a:lnTo>
                    <a:pt x="41368" y="45094"/>
                  </a:lnTo>
                  <a:lnTo>
                    <a:pt x="41631" y="44703"/>
                  </a:lnTo>
                  <a:close/>
                </a:path>
                <a:path w="4020820" h="381000">
                  <a:moveTo>
                    <a:pt x="3978631" y="44703"/>
                  </a:moveTo>
                  <a:lnTo>
                    <a:pt x="3978784" y="44984"/>
                  </a:lnTo>
                  <a:lnTo>
                    <a:pt x="3978631" y="44703"/>
                  </a:lnTo>
                  <a:close/>
                </a:path>
                <a:path w="4020820" h="381000">
                  <a:moveTo>
                    <a:pt x="41758" y="44703"/>
                  </a:moveTo>
                  <a:lnTo>
                    <a:pt x="41631" y="44703"/>
                  </a:lnTo>
                  <a:lnTo>
                    <a:pt x="41478" y="44984"/>
                  </a:lnTo>
                  <a:lnTo>
                    <a:pt x="41758" y="44703"/>
                  </a:lnTo>
                  <a:close/>
                </a:path>
                <a:path w="4020820" h="381000">
                  <a:moveTo>
                    <a:pt x="4015996" y="40766"/>
                  </a:moveTo>
                  <a:lnTo>
                    <a:pt x="3974567" y="40766"/>
                  </a:lnTo>
                  <a:lnTo>
                    <a:pt x="3975075" y="41275"/>
                  </a:lnTo>
                  <a:lnTo>
                    <a:pt x="3975456" y="41528"/>
                  </a:lnTo>
                  <a:lnTo>
                    <a:pt x="3978784" y="44984"/>
                  </a:lnTo>
                  <a:lnTo>
                    <a:pt x="3978631" y="44703"/>
                  </a:lnTo>
                  <a:lnTo>
                    <a:pt x="4017366" y="44703"/>
                  </a:lnTo>
                  <a:lnTo>
                    <a:pt x="4015996" y="40766"/>
                  </a:lnTo>
                  <a:close/>
                </a:path>
                <a:path w="4020820" h="381000">
                  <a:moveTo>
                    <a:pt x="47625" y="40045"/>
                  </a:moveTo>
                  <a:lnTo>
                    <a:pt x="45194" y="41374"/>
                  </a:lnTo>
                  <a:lnTo>
                    <a:pt x="43457" y="43481"/>
                  </a:lnTo>
                  <a:lnTo>
                    <a:pt x="47625" y="40045"/>
                  </a:lnTo>
                  <a:close/>
                </a:path>
                <a:path w="4020820" h="381000">
                  <a:moveTo>
                    <a:pt x="3972486" y="39921"/>
                  </a:moveTo>
                  <a:lnTo>
                    <a:pt x="3976805" y="43481"/>
                  </a:lnTo>
                  <a:lnTo>
                    <a:pt x="3974985" y="41274"/>
                  </a:lnTo>
                  <a:lnTo>
                    <a:pt x="3972486" y="39921"/>
                  </a:lnTo>
                  <a:close/>
                </a:path>
                <a:path w="4020820" h="381000">
                  <a:moveTo>
                    <a:pt x="45069" y="41392"/>
                  </a:moveTo>
                  <a:lnTo>
                    <a:pt x="44679" y="41655"/>
                  </a:lnTo>
                  <a:lnTo>
                    <a:pt x="44959" y="41502"/>
                  </a:lnTo>
                  <a:close/>
                </a:path>
                <a:path w="4020820" h="381000">
                  <a:moveTo>
                    <a:pt x="44959" y="41502"/>
                  </a:moveTo>
                  <a:lnTo>
                    <a:pt x="44679" y="41655"/>
                  </a:lnTo>
                  <a:lnTo>
                    <a:pt x="44959" y="41502"/>
                  </a:lnTo>
                  <a:close/>
                </a:path>
                <a:path w="4020820" h="381000">
                  <a:moveTo>
                    <a:pt x="3975179" y="41379"/>
                  </a:moveTo>
                  <a:lnTo>
                    <a:pt x="3975329" y="41528"/>
                  </a:lnTo>
                  <a:lnTo>
                    <a:pt x="3975179" y="41379"/>
                  </a:lnTo>
                  <a:close/>
                </a:path>
                <a:path w="4020820" h="381000">
                  <a:moveTo>
                    <a:pt x="3975075" y="41275"/>
                  </a:moveTo>
                  <a:lnTo>
                    <a:pt x="3975204" y="41392"/>
                  </a:lnTo>
                  <a:lnTo>
                    <a:pt x="3975456" y="41528"/>
                  </a:lnTo>
                  <a:lnTo>
                    <a:pt x="3975075" y="41275"/>
                  </a:lnTo>
                  <a:close/>
                </a:path>
                <a:path w="4020820" h="381000">
                  <a:moveTo>
                    <a:pt x="45316" y="41225"/>
                  </a:moveTo>
                  <a:lnTo>
                    <a:pt x="45069" y="41392"/>
                  </a:lnTo>
                  <a:lnTo>
                    <a:pt x="45316" y="41225"/>
                  </a:lnTo>
                  <a:close/>
                </a:path>
                <a:path w="4020820" h="381000">
                  <a:moveTo>
                    <a:pt x="45695" y="40766"/>
                  </a:moveTo>
                  <a:lnTo>
                    <a:pt x="45069" y="41392"/>
                  </a:lnTo>
                  <a:lnTo>
                    <a:pt x="45316" y="41225"/>
                  </a:lnTo>
                  <a:lnTo>
                    <a:pt x="45695" y="40766"/>
                  </a:lnTo>
                  <a:close/>
                </a:path>
                <a:path w="4020820" h="381000">
                  <a:moveTo>
                    <a:pt x="3974876" y="41142"/>
                  </a:moveTo>
                  <a:lnTo>
                    <a:pt x="3974986" y="41275"/>
                  </a:lnTo>
                  <a:lnTo>
                    <a:pt x="3975179" y="41379"/>
                  </a:lnTo>
                  <a:lnTo>
                    <a:pt x="3974876" y="41142"/>
                  </a:lnTo>
                  <a:close/>
                </a:path>
                <a:path w="4020820" h="381000">
                  <a:moveTo>
                    <a:pt x="50140" y="37973"/>
                  </a:moveTo>
                  <a:lnTo>
                    <a:pt x="45316" y="41225"/>
                  </a:lnTo>
                  <a:lnTo>
                    <a:pt x="45194" y="41374"/>
                  </a:lnTo>
                  <a:lnTo>
                    <a:pt x="47625" y="40045"/>
                  </a:lnTo>
                  <a:lnTo>
                    <a:pt x="50140" y="37973"/>
                  </a:lnTo>
                  <a:close/>
                </a:path>
                <a:path w="4020820" h="381000">
                  <a:moveTo>
                    <a:pt x="3974567" y="40766"/>
                  </a:moveTo>
                  <a:lnTo>
                    <a:pt x="3974876" y="41142"/>
                  </a:lnTo>
                  <a:lnTo>
                    <a:pt x="3975075" y="41275"/>
                  </a:lnTo>
                  <a:lnTo>
                    <a:pt x="3974567" y="40766"/>
                  </a:lnTo>
                  <a:close/>
                </a:path>
                <a:path w="4020820" h="381000">
                  <a:moveTo>
                    <a:pt x="3970122" y="37973"/>
                  </a:moveTo>
                  <a:lnTo>
                    <a:pt x="3972486" y="39921"/>
                  </a:lnTo>
                  <a:lnTo>
                    <a:pt x="3974985" y="41274"/>
                  </a:lnTo>
                  <a:lnTo>
                    <a:pt x="3974876" y="41142"/>
                  </a:lnTo>
                  <a:lnTo>
                    <a:pt x="3970122" y="37973"/>
                  </a:lnTo>
                  <a:close/>
                </a:path>
                <a:path w="4020820" h="381000">
                  <a:moveTo>
                    <a:pt x="45997" y="40766"/>
                  </a:moveTo>
                  <a:lnTo>
                    <a:pt x="45695" y="40766"/>
                  </a:lnTo>
                  <a:lnTo>
                    <a:pt x="45316" y="41225"/>
                  </a:lnTo>
                  <a:lnTo>
                    <a:pt x="45997" y="40766"/>
                  </a:lnTo>
                  <a:close/>
                </a:path>
                <a:path w="4020820" h="381000">
                  <a:moveTo>
                    <a:pt x="4013598" y="35687"/>
                  </a:moveTo>
                  <a:lnTo>
                    <a:pt x="3964661" y="35687"/>
                  </a:lnTo>
                  <a:lnTo>
                    <a:pt x="3967048" y="36788"/>
                  </a:lnTo>
                  <a:lnTo>
                    <a:pt x="3967201" y="36829"/>
                  </a:lnTo>
                  <a:lnTo>
                    <a:pt x="3969614" y="37973"/>
                  </a:lnTo>
                  <a:lnTo>
                    <a:pt x="3970122" y="37973"/>
                  </a:lnTo>
                  <a:lnTo>
                    <a:pt x="3974876" y="41142"/>
                  </a:lnTo>
                  <a:lnTo>
                    <a:pt x="3974567" y="40766"/>
                  </a:lnTo>
                  <a:lnTo>
                    <a:pt x="4015996" y="40766"/>
                  </a:lnTo>
                  <a:lnTo>
                    <a:pt x="4015334" y="38862"/>
                  </a:lnTo>
                  <a:lnTo>
                    <a:pt x="4013598" y="35687"/>
                  </a:lnTo>
                  <a:close/>
                </a:path>
                <a:path w="4020820" h="381000">
                  <a:moveTo>
                    <a:pt x="52858" y="37186"/>
                  </a:moveTo>
                  <a:lnTo>
                    <a:pt x="50775" y="37973"/>
                  </a:lnTo>
                  <a:lnTo>
                    <a:pt x="50140" y="37973"/>
                  </a:lnTo>
                  <a:lnTo>
                    <a:pt x="47625" y="40045"/>
                  </a:lnTo>
                  <a:lnTo>
                    <a:pt x="52858" y="37186"/>
                  </a:lnTo>
                  <a:close/>
                </a:path>
                <a:path w="4020820" h="381000">
                  <a:moveTo>
                    <a:pt x="3966349" y="36600"/>
                  </a:moveTo>
                  <a:lnTo>
                    <a:pt x="3972486" y="39921"/>
                  </a:lnTo>
                  <a:lnTo>
                    <a:pt x="3970122" y="37973"/>
                  </a:lnTo>
                  <a:lnTo>
                    <a:pt x="3969614" y="37973"/>
                  </a:lnTo>
                  <a:lnTo>
                    <a:pt x="3967048" y="36788"/>
                  </a:lnTo>
                  <a:lnTo>
                    <a:pt x="3966349" y="36600"/>
                  </a:lnTo>
                  <a:close/>
                </a:path>
                <a:path w="4020820" h="381000">
                  <a:moveTo>
                    <a:pt x="55601" y="35687"/>
                  </a:moveTo>
                  <a:lnTo>
                    <a:pt x="50775" y="37973"/>
                  </a:lnTo>
                  <a:lnTo>
                    <a:pt x="52858" y="37186"/>
                  </a:lnTo>
                  <a:lnTo>
                    <a:pt x="55601" y="35687"/>
                  </a:lnTo>
                  <a:close/>
                </a:path>
                <a:path w="4020820" h="381000">
                  <a:moveTo>
                    <a:pt x="57188" y="35687"/>
                  </a:moveTo>
                  <a:lnTo>
                    <a:pt x="55601" y="35687"/>
                  </a:lnTo>
                  <a:lnTo>
                    <a:pt x="52858" y="37186"/>
                  </a:lnTo>
                  <a:lnTo>
                    <a:pt x="56490" y="35813"/>
                  </a:lnTo>
                  <a:lnTo>
                    <a:pt x="57188" y="35687"/>
                  </a:lnTo>
                  <a:close/>
                </a:path>
                <a:path w="4020820" h="381000">
                  <a:moveTo>
                    <a:pt x="3964661" y="35687"/>
                  </a:moveTo>
                  <a:lnTo>
                    <a:pt x="3966349" y="36600"/>
                  </a:lnTo>
                  <a:lnTo>
                    <a:pt x="3967048" y="36788"/>
                  </a:lnTo>
                  <a:lnTo>
                    <a:pt x="3964661" y="35687"/>
                  </a:lnTo>
                  <a:close/>
                </a:path>
                <a:path w="4020820" h="381000">
                  <a:moveTo>
                    <a:pt x="4013113" y="34798"/>
                  </a:moveTo>
                  <a:lnTo>
                    <a:pt x="62840" y="34798"/>
                  </a:lnTo>
                  <a:lnTo>
                    <a:pt x="64999" y="35051"/>
                  </a:lnTo>
                  <a:lnTo>
                    <a:pt x="3956787" y="35051"/>
                  </a:lnTo>
                  <a:lnTo>
                    <a:pt x="3961740" y="35305"/>
                  </a:lnTo>
                  <a:lnTo>
                    <a:pt x="3963899" y="35940"/>
                  </a:lnTo>
                  <a:lnTo>
                    <a:pt x="3966349" y="36600"/>
                  </a:lnTo>
                  <a:lnTo>
                    <a:pt x="3964661" y="35687"/>
                  </a:lnTo>
                  <a:lnTo>
                    <a:pt x="4013598" y="35687"/>
                  </a:lnTo>
                  <a:lnTo>
                    <a:pt x="4013113" y="347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42791" y="807465"/>
            <a:ext cx="25908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14" smtClean="0">
                <a:latin typeface="Arial"/>
                <a:cs typeface="Arial"/>
              </a:rPr>
              <a:t>BASED</a:t>
            </a:r>
            <a:r>
              <a:rPr lang="en-IN" sz="1400" b="1" spc="-114" dirty="0" smtClean="0">
                <a:latin typeface="Arial"/>
                <a:cs typeface="Arial"/>
              </a:rPr>
              <a:t> </a:t>
            </a:r>
            <a:r>
              <a:rPr sz="1400" b="1" spc="-114" smtClean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ON </a:t>
            </a:r>
            <a:r>
              <a:rPr sz="1400" b="1" spc="-75" dirty="0">
                <a:latin typeface="Arial"/>
                <a:cs typeface="Arial"/>
              </a:rPr>
              <a:t>SITE </a:t>
            </a:r>
            <a:r>
              <a:rPr sz="1400" b="1" spc="-50" dirty="0">
                <a:latin typeface="Arial"/>
                <a:cs typeface="Arial"/>
              </a:rPr>
              <a:t>OF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INFECTION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91361" y="1448561"/>
            <a:ext cx="7772400" cy="1066800"/>
            <a:chOff x="991361" y="1448561"/>
            <a:chExt cx="7772400" cy="1066800"/>
          </a:xfrm>
        </p:grpSpPr>
        <p:sp>
          <p:nvSpPr>
            <p:cNvPr id="10" name="object 10"/>
            <p:cNvSpPr/>
            <p:nvPr/>
          </p:nvSpPr>
          <p:spPr>
            <a:xfrm>
              <a:off x="1846326" y="1448561"/>
              <a:ext cx="6139180" cy="381000"/>
            </a:xfrm>
            <a:custGeom>
              <a:avLst/>
              <a:gdLst/>
              <a:ahLst/>
              <a:cxnLst/>
              <a:rect l="l" t="t" r="r" b="b"/>
              <a:pathLst>
                <a:path w="6139180" h="381000">
                  <a:moveTo>
                    <a:pt x="6138672" y="262128"/>
                  </a:moveTo>
                  <a:lnTo>
                    <a:pt x="6079236" y="262128"/>
                  </a:lnTo>
                  <a:lnTo>
                    <a:pt x="6079236" y="19812"/>
                  </a:lnTo>
                  <a:lnTo>
                    <a:pt x="6079236" y="0"/>
                  </a:lnTo>
                  <a:lnTo>
                    <a:pt x="6059424" y="0"/>
                  </a:lnTo>
                  <a:lnTo>
                    <a:pt x="59436" y="0"/>
                  </a:lnTo>
                  <a:lnTo>
                    <a:pt x="39624" y="0"/>
                  </a:lnTo>
                  <a:lnTo>
                    <a:pt x="39624" y="262128"/>
                  </a:lnTo>
                  <a:lnTo>
                    <a:pt x="0" y="262128"/>
                  </a:lnTo>
                  <a:lnTo>
                    <a:pt x="59436" y="381000"/>
                  </a:lnTo>
                  <a:lnTo>
                    <a:pt x="108966" y="281940"/>
                  </a:lnTo>
                  <a:lnTo>
                    <a:pt x="118872" y="262128"/>
                  </a:lnTo>
                  <a:lnTo>
                    <a:pt x="59436" y="262128"/>
                  </a:lnTo>
                  <a:lnTo>
                    <a:pt x="59436" y="19812"/>
                  </a:lnTo>
                  <a:lnTo>
                    <a:pt x="6059424" y="19812"/>
                  </a:lnTo>
                  <a:lnTo>
                    <a:pt x="6059424" y="262128"/>
                  </a:lnTo>
                  <a:lnTo>
                    <a:pt x="6019800" y="262128"/>
                  </a:lnTo>
                  <a:lnTo>
                    <a:pt x="6079236" y="381000"/>
                  </a:lnTo>
                  <a:lnTo>
                    <a:pt x="6128766" y="281940"/>
                  </a:lnTo>
                  <a:lnTo>
                    <a:pt x="6138672" y="2621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91361" y="1838705"/>
              <a:ext cx="2743200" cy="676910"/>
            </a:xfrm>
            <a:custGeom>
              <a:avLst/>
              <a:gdLst/>
              <a:ahLst/>
              <a:cxnLst/>
              <a:rect l="l" t="t" r="r" b="b"/>
              <a:pathLst>
                <a:path w="2743200" h="676910">
                  <a:moveTo>
                    <a:pt x="2630424" y="0"/>
                  </a:moveTo>
                  <a:lnTo>
                    <a:pt x="112775" y="0"/>
                  </a:lnTo>
                  <a:lnTo>
                    <a:pt x="68880" y="8870"/>
                  </a:lnTo>
                  <a:lnTo>
                    <a:pt x="33032" y="33051"/>
                  </a:lnTo>
                  <a:lnTo>
                    <a:pt x="8863" y="68901"/>
                  </a:lnTo>
                  <a:lnTo>
                    <a:pt x="0" y="112776"/>
                  </a:lnTo>
                  <a:lnTo>
                    <a:pt x="0" y="563880"/>
                  </a:lnTo>
                  <a:lnTo>
                    <a:pt x="8863" y="607754"/>
                  </a:lnTo>
                  <a:lnTo>
                    <a:pt x="33032" y="643604"/>
                  </a:lnTo>
                  <a:lnTo>
                    <a:pt x="68880" y="667785"/>
                  </a:lnTo>
                  <a:lnTo>
                    <a:pt x="112775" y="676656"/>
                  </a:lnTo>
                  <a:lnTo>
                    <a:pt x="2630424" y="676656"/>
                  </a:lnTo>
                  <a:lnTo>
                    <a:pt x="2674298" y="667785"/>
                  </a:lnTo>
                  <a:lnTo>
                    <a:pt x="2710148" y="643604"/>
                  </a:lnTo>
                  <a:lnTo>
                    <a:pt x="2734329" y="607754"/>
                  </a:lnTo>
                  <a:lnTo>
                    <a:pt x="2743200" y="563880"/>
                  </a:lnTo>
                  <a:lnTo>
                    <a:pt x="2743200" y="112776"/>
                  </a:lnTo>
                  <a:lnTo>
                    <a:pt x="2734329" y="68901"/>
                  </a:lnTo>
                  <a:lnTo>
                    <a:pt x="2710148" y="33051"/>
                  </a:lnTo>
                  <a:lnTo>
                    <a:pt x="2674298" y="8870"/>
                  </a:lnTo>
                  <a:lnTo>
                    <a:pt x="26304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1361" y="1838705"/>
              <a:ext cx="2743200" cy="676910"/>
            </a:xfrm>
            <a:custGeom>
              <a:avLst/>
              <a:gdLst/>
              <a:ahLst/>
              <a:cxnLst/>
              <a:rect l="l" t="t" r="r" b="b"/>
              <a:pathLst>
                <a:path w="2743200" h="676910">
                  <a:moveTo>
                    <a:pt x="2630424" y="0"/>
                  </a:moveTo>
                  <a:lnTo>
                    <a:pt x="112775" y="0"/>
                  </a:lnTo>
                  <a:lnTo>
                    <a:pt x="101244" y="635"/>
                  </a:lnTo>
                  <a:lnTo>
                    <a:pt x="59054" y="13589"/>
                  </a:lnTo>
                  <a:lnTo>
                    <a:pt x="25806" y="41021"/>
                  </a:lnTo>
                  <a:lnTo>
                    <a:pt x="5041" y="79375"/>
                  </a:lnTo>
                  <a:lnTo>
                    <a:pt x="0" y="112903"/>
                  </a:lnTo>
                  <a:lnTo>
                    <a:pt x="0" y="563880"/>
                  </a:lnTo>
                  <a:lnTo>
                    <a:pt x="8851" y="607822"/>
                  </a:lnTo>
                  <a:lnTo>
                    <a:pt x="33045" y="643636"/>
                  </a:lnTo>
                  <a:lnTo>
                    <a:pt x="68960" y="667766"/>
                  </a:lnTo>
                  <a:lnTo>
                    <a:pt x="112775" y="676656"/>
                  </a:lnTo>
                  <a:lnTo>
                    <a:pt x="2630424" y="676656"/>
                  </a:lnTo>
                  <a:lnTo>
                    <a:pt x="2674366" y="667766"/>
                  </a:lnTo>
                  <a:lnTo>
                    <a:pt x="2710179" y="643636"/>
                  </a:lnTo>
                  <a:lnTo>
                    <a:pt x="2712018" y="641604"/>
                  </a:lnTo>
                  <a:lnTo>
                    <a:pt x="112775" y="641604"/>
                  </a:lnTo>
                  <a:lnTo>
                    <a:pt x="102984" y="641096"/>
                  </a:lnTo>
                  <a:lnTo>
                    <a:pt x="62039" y="622808"/>
                  </a:lnTo>
                  <a:lnTo>
                    <a:pt x="37960" y="585343"/>
                  </a:lnTo>
                  <a:lnTo>
                    <a:pt x="35051" y="112903"/>
                  </a:lnTo>
                  <a:lnTo>
                    <a:pt x="35585" y="103124"/>
                  </a:lnTo>
                  <a:lnTo>
                    <a:pt x="53847" y="62103"/>
                  </a:lnTo>
                  <a:lnTo>
                    <a:pt x="91427" y="37973"/>
                  </a:lnTo>
                  <a:lnTo>
                    <a:pt x="114515" y="35052"/>
                  </a:lnTo>
                  <a:lnTo>
                    <a:pt x="2712018" y="35052"/>
                  </a:lnTo>
                  <a:lnTo>
                    <a:pt x="2710179" y="33020"/>
                  </a:lnTo>
                  <a:lnTo>
                    <a:pt x="2674366" y="8890"/>
                  </a:lnTo>
                  <a:lnTo>
                    <a:pt x="2641980" y="635"/>
                  </a:lnTo>
                  <a:lnTo>
                    <a:pt x="2630424" y="0"/>
                  </a:lnTo>
                  <a:close/>
                </a:path>
                <a:path w="2743200" h="676910">
                  <a:moveTo>
                    <a:pt x="2712018" y="35052"/>
                  </a:moveTo>
                  <a:lnTo>
                    <a:pt x="2630424" y="35052"/>
                  </a:lnTo>
                  <a:lnTo>
                    <a:pt x="2640203" y="35560"/>
                  </a:lnTo>
                  <a:lnTo>
                    <a:pt x="2647950" y="36957"/>
                  </a:lnTo>
                  <a:lnTo>
                    <a:pt x="2686685" y="59055"/>
                  </a:lnTo>
                  <a:lnTo>
                    <a:pt x="2707004" y="98806"/>
                  </a:lnTo>
                  <a:lnTo>
                    <a:pt x="2708148" y="563880"/>
                  </a:lnTo>
                  <a:lnTo>
                    <a:pt x="2707640" y="573659"/>
                  </a:lnTo>
                  <a:lnTo>
                    <a:pt x="2689352" y="614680"/>
                  </a:lnTo>
                  <a:lnTo>
                    <a:pt x="2651887" y="638683"/>
                  </a:lnTo>
                  <a:lnTo>
                    <a:pt x="2628646" y="641604"/>
                  </a:lnTo>
                  <a:lnTo>
                    <a:pt x="2712018" y="641604"/>
                  </a:lnTo>
                  <a:lnTo>
                    <a:pt x="2734310" y="607822"/>
                  </a:lnTo>
                  <a:lnTo>
                    <a:pt x="2743200" y="563880"/>
                  </a:lnTo>
                  <a:lnTo>
                    <a:pt x="2743200" y="112903"/>
                  </a:lnTo>
                  <a:lnTo>
                    <a:pt x="2734310" y="68961"/>
                  </a:lnTo>
                  <a:lnTo>
                    <a:pt x="2717418" y="41021"/>
                  </a:lnTo>
                  <a:lnTo>
                    <a:pt x="2712018" y="35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20561" y="1838705"/>
              <a:ext cx="2743200" cy="676910"/>
            </a:xfrm>
            <a:custGeom>
              <a:avLst/>
              <a:gdLst/>
              <a:ahLst/>
              <a:cxnLst/>
              <a:rect l="l" t="t" r="r" b="b"/>
              <a:pathLst>
                <a:path w="2743200" h="676910">
                  <a:moveTo>
                    <a:pt x="2630423" y="0"/>
                  </a:moveTo>
                  <a:lnTo>
                    <a:pt x="112775" y="0"/>
                  </a:lnTo>
                  <a:lnTo>
                    <a:pt x="68901" y="8870"/>
                  </a:lnTo>
                  <a:lnTo>
                    <a:pt x="33051" y="33051"/>
                  </a:lnTo>
                  <a:lnTo>
                    <a:pt x="8870" y="68901"/>
                  </a:lnTo>
                  <a:lnTo>
                    <a:pt x="0" y="112776"/>
                  </a:lnTo>
                  <a:lnTo>
                    <a:pt x="0" y="563880"/>
                  </a:lnTo>
                  <a:lnTo>
                    <a:pt x="8870" y="607754"/>
                  </a:lnTo>
                  <a:lnTo>
                    <a:pt x="33051" y="643604"/>
                  </a:lnTo>
                  <a:lnTo>
                    <a:pt x="68901" y="667785"/>
                  </a:lnTo>
                  <a:lnTo>
                    <a:pt x="112775" y="676656"/>
                  </a:lnTo>
                  <a:lnTo>
                    <a:pt x="2630423" y="676656"/>
                  </a:lnTo>
                  <a:lnTo>
                    <a:pt x="2674298" y="667785"/>
                  </a:lnTo>
                  <a:lnTo>
                    <a:pt x="2710148" y="643604"/>
                  </a:lnTo>
                  <a:lnTo>
                    <a:pt x="2734329" y="607754"/>
                  </a:lnTo>
                  <a:lnTo>
                    <a:pt x="2743199" y="563880"/>
                  </a:lnTo>
                  <a:lnTo>
                    <a:pt x="2743199" y="112776"/>
                  </a:lnTo>
                  <a:lnTo>
                    <a:pt x="2734329" y="68901"/>
                  </a:lnTo>
                  <a:lnTo>
                    <a:pt x="2710148" y="33051"/>
                  </a:lnTo>
                  <a:lnTo>
                    <a:pt x="2674298" y="8870"/>
                  </a:lnTo>
                  <a:lnTo>
                    <a:pt x="26304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20561" y="1838705"/>
              <a:ext cx="2743200" cy="676910"/>
            </a:xfrm>
            <a:custGeom>
              <a:avLst/>
              <a:gdLst/>
              <a:ahLst/>
              <a:cxnLst/>
              <a:rect l="l" t="t" r="r" b="b"/>
              <a:pathLst>
                <a:path w="2743200" h="676910">
                  <a:moveTo>
                    <a:pt x="2630423" y="0"/>
                  </a:moveTo>
                  <a:lnTo>
                    <a:pt x="112775" y="0"/>
                  </a:lnTo>
                  <a:lnTo>
                    <a:pt x="101218" y="635"/>
                  </a:lnTo>
                  <a:lnTo>
                    <a:pt x="59054" y="13589"/>
                  </a:lnTo>
                  <a:lnTo>
                    <a:pt x="25780" y="41021"/>
                  </a:lnTo>
                  <a:lnTo>
                    <a:pt x="5079" y="79375"/>
                  </a:lnTo>
                  <a:lnTo>
                    <a:pt x="0" y="112903"/>
                  </a:lnTo>
                  <a:lnTo>
                    <a:pt x="0" y="563880"/>
                  </a:lnTo>
                  <a:lnTo>
                    <a:pt x="8889" y="607822"/>
                  </a:lnTo>
                  <a:lnTo>
                    <a:pt x="33020" y="643636"/>
                  </a:lnTo>
                  <a:lnTo>
                    <a:pt x="68961" y="667766"/>
                  </a:lnTo>
                  <a:lnTo>
                    <a:pt x="112775" y="676656"/>
                  </a:lnTo>
                  <a:lnTo>
                    <a:pt x="2630423" y="676656"/>
                  </a:lnTo>
                  <a:lnTo>
                    <a:pt x="2674366" y="667766"/>
                  </a:lnTo>
                  <a:lnTo>
                    <a:pt x="2710180" y="643636"/>
                  </a:lnTo>
                  <a:lnTo>
                    <a:pt x="2712018" y="641604"/>
                  </a:lnTo>
                  <a:lnTo>
                    <a:pt x="112775" y="641604"/>
                  </a:lnTo>
                  <a:lnTo>
                    <a:pt x="102997" y="641096"/>
                  </a:lnTo>
                  <a:lnTo>
                    <a:pt x="61975" y="622808"/>
                  </a:lnTo>
                  <a:lnTo>
                    <a:pt x="37973" y="585343"/>
                  </a:lnTo>
                  <a:lnTo>
                    <a:pt x="35051" y="112903"/>
                  </a:lnTo>
                  <a:lnTo>
                    <a:pt x="35560" y="103124"/>
                  </a:lnTo>
                  <a:lnTo>
                    <a:pt x="53848" y="62103"/>
                  </a:lnTo>
                  <a:lnTo>
                    <a:pt x="91439" y="37973"/>
                  </a:lnTo>
                  <a:lnTo>
                    <a:pt x="114553" y="35052"/>
                  </a:lnTo>
                  <a:lnTo>
                    <a:pt x="2712018" y="35052"/>
                  </a:lnTo>
                  <a:lnTo>
                    <a:pt x="2710180" y="33020"/>
                  </a:lnTo>
                  <a:lnTo>
                    <a:pt x="2674366" y="8890"/>
                  </a:lnTo>
                  <a:lnTo>
                    <a:pt x="2641981" y="635"/>
                  </a:lnTo>
                  <a:lnTo>
                    <a:pt x="2630423" y="0"/>
                  </a:lnTo>
                  <a:close/>
                </a:path>
                <a:path w="2743200" h="676910">
                  <a:moveTo>
                    <a:pt x="2712018" y="35052"/>
                  </a:moveTo>
                  <a:lnTo>
                    <a:pt x="2630423" y="35052"/>
                  </a:lnTo>
                  <a:lnTo>
                    <a:pt x="2640203" y="35560"/>
                  </a:lnTo>
                  <a:lnTo>
                    <a:pt x="2647949" y="36957"/>
                  </a:lnTo>
                  <a:lnTo>
                    <a:pt x="2686685" y="59055"/>
                  </a:lnTo>
                  <a:lnTo>
                    <a:pt x="2707005" y="98806"/>
                  </a:lnTo>
                  <a:lnTo>
                    <a:pt x="2708147" y="563880"/>
                  </a:lnTo>
                  <a:lnTo>
                    <a:pt x="2707640" y="573659"/>
                  </a:lnTo>
                  <a:lnTo>
                    <a:pt x="2689352" y="614680"/>
                  </a:lnTo>
                  <a:lnTo>
                    <a:pt x="2651887" y="638683"/>
                  </a:lnTo>
                  <a:lnTo>
                    <a:pt x="2628645" y="641604"/>
                  </a:lnTo>
                  <a:lnTo>
                    <a:pt x="2712018" y="641604"/>
                  </a:lnTo>
                  <a:lnTo>
                    <a:pt x="2734310" y="607822"/>
                  </a:lnTo>
                  <a:lnTo>
                    <a:pt x="2743199" y="563880"/>
                  </a:lnTo>
                  <a:lnTo>
                    <a:pt x="2743199" y="112903"/>
                  </a:lnTo>
                  <a:lnTo>
                    <a:pt x="2734310" y="68961"/>
                  </a:lnTo>
                  <a:lnTo>
                    <a:pt x="2717418" y="41021"/>
                  </a:lnTo>
                  <a:lnTo>
                    <a:pt x="2712018" y="35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9580" marR="476250" indent="-437515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CUTAN</a:t>
            </a:r>
            <a:r>
              <a:rPr spc="-40" dirty="0"/>
              <a:t>E</a:t>
            </a:r>
            <a:r>
              <a:rPr spc="35" dirty="0"/>
              <a:t>OUS</a:t>
            </a:r>
            <a:r>
              <a:rPr spc="10" dirty="0"/>
              <a:t>/</a:t>
            </a:r>
            <a:r>
              <a:rPr spc="-50" dirty="0"/>
              <a:t>TO</a:t>
            </a:r>
            <a:r>
              <a:rPr spc="-40" dirty="0"/>
              <a:t>P</a:t>
            </a:r>
            <a:r>
              <a:rPr spc="-5" dirty="0"/>
              <a:t>ICA</a:t>
            </a:r>
            <a:r>
              <a:rPr spc="-20" dirty="0"/>
              <a:t>L  </a:t>
            </a:r>
            <a:r>
              <a:rPr spc="-45" dirty="0"/>
              <a:t>INFECTIONS</a:t>
            </a:r>
          </a:p>
          <a:p>
            <a:pPr marL="123189" marR="490220">
              <a:lnSpc>
                <a:spcPct val="150000"/>
              </a:lnSpc>
              <a:spcBef>
                <a:spcPts val="1200"/>
              </a:spcBef>
            </a:pPr>
            <a:r>
              <a:rPr spc="-15" dirty="0"/>
              <a:t>NYSTATIN  </a:t>
            </a:r>
            <a:r>
              <a:rPr spc="-60" dirty="0"/>
              <a:t>GRISEOFULVIN  </a:t>
            </a:r>
            <a:r>
              <a:rPr spc="-25" dirty="0"/>
              <a:t>CLOTRIMAZOLE  </a:t>
            </a:r>
            <a:r>
              <a:rPr spc="-55" dirty="0"/>
              <a:t>SECONAZOLE  </a:t>
            </a:r>
            <a:r>
              <a:rPr spc="-25" dirty="0"/>
              <a:t>OXICONAZOLE  </a:t>
            </a:r>
            <a:r>
              <a:rPr spc="-35" dirty="0"/>
              <a:t>MECONAZOLE  </a:t>
            </a:r>
            <a:r>
              <a:rPr spc="-50" dirty="0"/>
              <a:t>BENZOIC </a:t>
            </a:r>
            <a:r>
              <a:rPr spc="10" dirty="0"/>
              <a:t>ACID  </a:t>
            </a:r>
            <a:r>
              <a:rPr spc="-30" dirty="0"/>
              <a:t>UNDECYCLINIC</a:t>
            </a:r>
            <a:r>
              <a:rPr spc="-20" dirty="0"/>
              <a:t> </a:t>
            </a:r>
            <a:r>
              <a:rPr spc="10" dirty="0"/>
              <a:t>ACID</a:t>
            </a:r>
          </a:p>
          <a:p>
            <a:pPr marL="123189">
              <a:lnSpc>
                <a:spcPct val="100000"/>
              </a:lnSpc>
              <a:spcBef>
                <a:spcPts val="840"/>
              </a:spcBef>
            </a:pPr>
            <a:r>
              <a:rPr spc="-25" dirty="0"/>
              <a:t>SODIUM</a:t>
            </a:r>
            <a:r>
              <a:rPr spc="-5" dirty="0"/>
              <a:t> </a:t>
            </a:r>
            <a:r>
              <a:rPr spc="-55" dirty="0"/>
              <a:t>METABISULPHATE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163183" y="1925193"/>
            <a:ext cx="2456815" cy="3166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3105" marR="5080" indent="-70104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Arial"/>
                <a:cs typeface="Arial"/>
              </a:rPr>
              <a:t>SYSTEMIC/ </a:t>
            </a:r>
            <a:r>
              <a:rPr sz="1400" spc="-114" dirty="0">
                <a:latin typeface="Arial"/>
                <a:cs typeface="Arial"/>
              </a:rPr>
              <a:t>SUB </a:t>
            </a:r>
            <a:r>
              <a:rPr sz="1400" spc="-45" dirty="0">
                <a:latin typeface="Arial"/>
                <a:cs typeface="Arial"/>
              </a:rPr>
              <a:t>CUTANEOUS  INFECTIONS</a:t>
            </a:r>
            <a:endParaRPr sz="1400">
              <a:latin typeface="Arial"/>
              <a:cs typeface="Arial"/>
            </a:endParaRPr>
          </a:p>
          <a:p>
            <a:pPr marL="253365" marR="717550">
              <a:lnSpc>
                <a:spcPct val="150000"/>
              </a:lnSpc>
              <a:spcBef>
                <a:spcPts val="1200"/>
              </a:spcBef>
            </a:pPr>
            <a:r>
              <a:rPr sz="1400" spc="-30" dirty="0">
                <a:latin typeface="Arial"/>
                <a:cs typeface="Arial"/>
              </a:rPr>
              <a:t>AMPHOTERICIN </a:t>
            </a:r>
            <a:r>
              <a:rPr sz="1400" spc="-130" dirty="0">
                <a:latin typeface="Arial"/>
                <a:cs typeface="Arial"/>
              </a:rPr>
              <a:t>B  </a:t>
            </a:r>
            <a:r>
              <a:rPr sz="1400" spc="-35" dirty="0">
                <a:latin typeface="Arial"/>
                <a:cs typeface="Arial"/>
              </a:rPr>
              <a:t>KETOCONAZOLE  </a:t>
            </a:r>
            <a:r>
              <a:rPr sz="1400" spc="-30" dirty="0">
                <a:latin typeface="Arial"/>
                <a:cs typeface="Arial"/>
              </a:rPr>
              <a:t>VORICONAZOLE  </a:t>
            </a:r>
            <a:r>
              <a:rPr sz="1400" spc="-25" dirty="0">
                <a:latin typeface="Arial"/>
                <a:cs typeface="Arial"/>
              </a:rPr>
              <a:t>ITRACONAZOLE  </a:t>
            </a:r>
            <a:r>
              <a:rPr sz="1400" spc="-45" dirty="0">
                <a:latin typeface="Arial"/>
                <a:cs typeface="Arial"/>
              </a:rPr>
              <a:t>POSACONAZOLE  </a:t>
            </a:r>
            <a:r>
              <a:rPr sz="1400" spc="-15" dirty="0">
                <a:latin typeface="Arial"/>
                <a:cs typeface="Arial"/>
              </a:rPr>
              <a:t>MICAFUNGIN  </a:t>
            </a:r>
            <a:r>
              <a:rPr sz="1400" spc="-50" dirty="0">
                <a:latin typeface="Arial"/>
                <a:cs typeface="Arial"/>
              </a:rPr>
              <a:t>CASPOFUNGIN  </a:t>
            </a:r>
            <a:r>
              <a:rPr sz="1400" spc="-35" dirty="0">
                <a:latin typeface="Arial"/>
                <a:cs typeface="Arial"/>
              </a:rPr>
              <a:t>FLUCONAZOLE</a:t>
            </a:r>
            <a:endParaRPr sz="1400">
              <a:latin typeface="Arial"/>
              <a:cs typeface="Arial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4457700" y="12573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~PP2724.WAV">
            <a:hlinkClick r:id="" action="ppaction://media"/>
          </p:cNvPr>
          <p:cNvPicPr>
            <a:picLocks noRot="1" noChangeAspect="1"/>
          </p:cNvPicPr>
          <p:nvPr>
            <a:wavAudioFile r:embed="rId1" name="~PP2724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80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5752" y="125679"/>
            <a:ext cx="441325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1175" marR="5080" indent="-499109">
              <a:lnSpc>
                <a:spcPct val="100000"/>
              </a:lnSpc>
              <a:spcBef>
                <a:spcPts val="105"/>
              </a:spcBef>
            </a:pPr>
            <a:r>
              <a:rPr spc="-210" dirty="0"/>
              <a:t>POLYENE </a:t>
            </a:r>
            <a:r>
              <a:rPr spc="-75" dirty="0"/>
              <a:t>ANTIBIOTICS  AMPHOTERICIN</a:t>
            </a:r>
            <a:r>
              <a:rPr spc="65" dirty="0"/>
              <a:t> </a:t>
            </a:r>
            <a:r>
              <a:rPr spc="-470" dirty="0"/>
              <a:t>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587753"/>
            <a:ext cx="6434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396875" algn="l"/>
                <a:tab pos="397510" algn="l"/>
                <a:tab pos="885825" algn="l"/>
                <a:tab pos="1405255" algn="l"/>
                <a:tab pos="1849120" algn="l"/>
                <a:tab pos="4368800" algn="l"/>
                <a:tab pos="5207000" algn="l"/>
              </a:tabLst>
            </a:pPr>
            <a:r>
              <a:rPr sz="2400" spc="-20" dirty="0">
                <a:latin typeface="Georgia"/>
                <a:cs typeface="Georgia"/>
              </a:rPr>
              <a:t>It	</a:t>
            </a:r>
            <a:r>
              <a:rPr sz="2400" spc="110" dirty="0">
                <a:latin typeface="Georgia"/>
                <a:cs typeface="Georgia"/>
              </a:rPr>
              <a:t>is	</a:t>
            </a:r>
            <a:r>
              <a:rPr sz="2400" spc="180" dirty="0">
                <a:latin typeface="Georgia"/>
                <a:cs typeface="Georgia"/>
              </a:rPr>
              <a:t>a	</a:t>
            </a:r>
            <a:r>
              <a:rPr sz="2400" spc="110" dirty="0">
                <a:latin typeface="Georgia"/>
                <a:cs typeface="Georgia"/>
              </a:rPr>
              <a:t>macromolecule	</a:t>
            </a:r>
            <a:r>
              <a:rPr sz="2400" spc="150" dirty="0">
                <a:latin typeface="Georgia"/>
                <a:cs typeface="Georgia"/>
              </a:rPr>
              <a:t>and	</a:t>
            </a:r>
            <a:r>
              <a:rPr sz="2400" spc="135" dirty="0">
                <a:latin typeface="Georgia"/>
                <a:cs typeface="Georgia"/>
              </a:rPr>
              <a:t>consists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20178" y="1404492"/>
            <a:ext cx="124015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9105" marR="5080" indent="-447040">
              <a:lnSpc>
                <a:spcPct val="150100"/>
              </a:lnSpc>
              <a:spcBef>
                <a:spcPts val="100"/>
              </a:spcBef>
              <a:tabLst>
                <a:tab pos="550545" algn="l"/>
                <a:tab pos="977265" algn="l"/>
              </a:tabLst>
            </a:pPr>
            <a:r>
              <a:rPr sz="2400" spc="15" dirty="0">
                <a:latin typeface="Georgia"/>
                <a:cs typeface="Georgia"/>
              </a:rPr>
              <a:t>o</a:t>
            </a:r>
            <a:r>
              <a:rPr sz="2400" spc="10" dirty="0">
                <a:latin typeface="Georgia"/>
                <a:cs typeface="Georgia"/>
              </a:rPr>
              <a:t>f</a:t>
            </a:r>
            <a:r>
              <a:rPr sz="2400" dirty="0">
                <a:latin typeface="Georgia"/>
                <a:cs typeface="Georgia"/>
              </a:rPr>
              <a:t>		</a:t>
            </a:r>
            <a:r>
              <a:rPr sz="2400" spc="90" dirty="0">
                <a:latin typeface="Georgia"/>
                <a:cs typeface="Georgia"/>
              </a:rPr>
              <a:t>both  </a:t>
            </a:r>
            <a:r>
              <a:rPr sz="2400" spc="45" dirty="0">
                <a:latin typeface="Georgia"/>
                <a:cs typeface="Georgia"/>
              </a:rPr>
              <a:t>it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10" dirty="0">
                <a:latin typeface="Georgia"/>
                <a:cs typeface="Georgia"/>
              </a:rPr>
              <a:t>is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5092" y="1953894"/>
            <a:ext cx="64579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1693545" algn="l"/>
                <a:tab pos="2571750" algn="l"/>
                <a:tab pos="4566920" algn="l"/>
                <a:tab pos="5901690" algn="l"/>
              </a:tabLst>
            </a:pPr>
            <a:r>
              <a:rPr sz="2400" spc="60" dirty="0">
                <a:latin typeface="Georgia"/>
                <a:cs typeface="Georgia"/>
              </a:rPr>
              <a:t>lipo</a:t>
            </a:r>
            <a:r>
              <a:rPr sz="2400" spc="90" dirty="0">
                <a:latin typeface="Georgia"/>
                <a:cs typeface="Georgia"/>
              </a:rPr>
              <a:t>p</a:t>
            </a:r>
            <a:r>
              <a:rPr sz="2400" spc="80" dirty="0">
                <a:latin typeface="Georgia"/>
                <a:cs typeface="Georgia"/>
              </a:rPr>
              <a:t>hi</a:t>
            </a:r>
            <a:r>
              <a:rPr sz="2400" spc="60" dirty="0">
                <a:latin typeface="Georgia"/>
                <a:cs typeface="Georgia"/>
              </a:rPr>
              <a:t>l</a:t>
            </a:r>
            <a:r>
              <a:rPr sz="2400" spc="85" dirty="0">
                <a:latin typeface="Georgia"/>
                <a:cs typeface="Georgia"/>
              </a:rPr>
              <a:t>ic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50" dirty="0">
                <a:latin typeface="Georgia"/>
                <a:cs typeface="Georgia"/>
              </a:rPr>
              <a:t>and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55" dirty="0">
                <a:latin typeface="Georgia"/>
                <a:cs typeface="Georgia"/>
              </a:rPr>
              <a:t>h</a:t>
            </a:r>
            <a:r>
              <a:rPr sz="2400" spc="120" dirty="0">
                <a:latin typeface="Georgia"/>
                <a:cs typeface="Georgia"/>
              </a:rPr>
              <a:t>y</a:t>
            </a:r>
            <a:r>
              <a:rPr sz="2400" spc="70" dirty="0">
                <a:latin typeface="Georgia"/>
                <a:cs typeface="Georgia"/>
              </a:rPr>
              <a:t>drophil</a:t>
            </a:r>
            <a:r>
              <a:rPr sz="2400" spc="50" dirty="0">
                <a:latin typeface="Georgia"/>
                <a:cs typeface="Georgia"/>
              </a:rPr>
              <a:t>i</a:t>
            </a:r>
            <a:r>
              <a:rPr sz="2400" spc="155" dirty="0">
                <a:latin typeface="Georgia"/>
                <a:cs typeface="Georgia"/>
              </a:rPr>
              <a:t>c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25" dirty="0">
                <a:latin typeface="Georgia"/>
                <a:cs typeface="Georgia"/>
              </a:rPr>
              <a:t>group</a:t>
            </a:r>
            <a:r>
              <a:rPr sz="2400" spc="110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5" dirty="0">
                <a:latin typeface="Georgia"/>
                <a:cs typeface="Georgia"/>
              </a:rPr>
              <a:t>i</a:t>
            </a:r>
            <a:r>
              <a:rPr sz="2400" spc="120" dirty="0">
                <a:latin typeface="Georgia"/>
                <a:cs typeface="Georgia"/>
              </a:rPr>
              <a:t>.</a:t>
            </a:r>
            <a:r>
              <a:rPr sz="2400" spc="85" dirty="0">
                <a:latin typeface="Georgia"/>
                <a:cs typeface="Georgia"/>
              </a:rPr>
              <a:t>e</a:t>
            </a:r>
            <a:r>
              <a:rPr sz="2400" spc="110" dirty="0">
                <a:latin typeface="Georgia"/>
                <a:cs typeface="Georgia"/>
              </a:rPr>
              <a:t>.,  </a:t>
            </a:r>
            <a:r>
              <a:rPr sz="2400" spc="100" dirty="0">
                <a:latin typeface="Georgia"/>
                <a:cs typeface="Georgia"/>
              </a:rPr>
              <a:t>amphiphilic </a:t>
            </a:r>
            <a:r>
              <a:rPr sz="2400" spc="90" dirty="0">
                <a:latin typeface="Georgia"/>
                <a:cs typeface="Georgia"/>
              </a:rPr>
              <a:t>in</a:t>
            </a:r>
            <a:r>
              <a:rPr sz="2400" spc="285" dirty="0">
                <a:latin typeface="Georgia"/>
                <a:cs typeface="Georgia"/>
              </a:rPr>
              <a:t> </a:t>
            </a:r>
            <a:r>
              <a:rPr sz="2400" spc="135" dirty="0">
                <a:latin typeface="Georgia"/>
                <a:cs typeface="Georgia"/>
              </a:rPr>
              <a:t>nature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3202894"/>
            <a:ext cx="7920990" cy="237426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545"/>
              </a:spcBef>
              <a:buFont typeface="Arial"/>
              <a:buChar char="■"/>
              <a:tabLst>
                <a:tab pos="396875" algn="l"/>
                <a:tab pos="397510" algn="l"/>
                <a:tab pos="2244090" algn="l"/>
                <a:tab pos="3379470" algn="l"/>
                <a:tab pos="3772535" algn="l"/>
                <a:tab pos="5618480" algn="l"/>
                <a:tab pos="6163945" algn="l"/>
              </a:tabLst>
            </a:pPr>
            <a:r>
              <a:rPr sz="2400" spc="125" dirty="0">
                <a:latin typeface="Georgia"/>
                <a:cs typeface="Georgia"/>
              </a:rPr>
              <a:t>Conjugated	</a:t>
            </a:r>
            <a:r>
              <a:rPr sz="2400" spc="135" dirty="0">
                <a:latin typeface="Georgia"/>
                <a:cs typeface="Georgia"/>
              </a:rPr>
              <a:t>nature	</a:t>
            </a:r>
            <a:r>
              <a:rPr sz="2400" spc="110" dirty="0">
                <a:latin typeface="Georgia"/>
                <a:cs typeface="Georgia"/>
              </a:rPr>
              <a:t>is	responsible	</a:t>
            </a:r>
            <a:r>
              <a:rPr sz="2400" spc="30" dirty="0">
                <a:latin typeface="Georgia"/>
                <a:cs typeface="Georgia"/>
              </a:rPr>
              <a:t>for	</a:t>
            </a:r>
            <a:r>
              <a:rPr sz="2400" spc="75" dirty="0">
                <a:latin typeface="Georgia"/>
                <a:cs typeface="Georgia"/>
              </a:rPr>
              <a:t>lipophilicity</a:t>
            </a:r>
            <a:endParaRPr sz="2400">
              <a:latin typeface="Georgia"/>
              <a:cs typeface="Georgia"/>
            </a:endParaRPr>
          </a:p>
          <a:p>
            <a:pPr marL="396875">
              <a:lnSpc>
                <a:spcPct val="100000"/>
              </a:lnSpc>
              <a:spcBef>
                <a:spcPts val="1440"/>
              </a:spcBef>
            </a:pPr>
            <a:r>
              <a:rPr sz="2400" spc="145" dirty="0">
                <a:latin typeface="Georgia"/>
                <a:cs typeface="Georgia"/>
              </a:rPr>
              <a:t>and </a:t>
            </a:r>
            <a:r>
              <a:rPr sz="2400" spc="45" dirty="0">
                <a:latin typeface="Georgia"/>
                <a:cs typeface="Georgia"/>
              </a:rPr>
              <a:t>OH </a:t>
            </a:r>
            <a:r>
              <a:rPr sz="2400" spc="105" dirty="0">
                <a:latin typeface="Georgia"/>
                <a:cs typeface="Georgia"/>
              </a:rPr>
              <a:t>group </a:t>
            </a:r>
            <a:r>
              <a:rPr sz="2400" spc="110" dirty="0">
                <a:latin typeface="Georgia"/>
                <a:cs typeface="Georgia"/>
              </a:rPr>
              <a:t>is </a:t>
            </a:r>
            <a:r>
              <a:rPr sz="2400" spc="105" dirty="0">
                <a:latin typeface="Georgia"/>
                <a:cs typeface="Georgia"/>
              </a:rPr>
              <a:t>responsible </a:t>
            </a:r>
            <a:r>
              <a:rPr sz="2400" spc="35" dirty="0">
                <a:latin typeface="Georgia"/>
                <a:cs typeface="Georgia"/>
              </a:rPr>
              <a:t>for</a:t>
            </a:r>
            <a:r>
              <a:rPr sz="2400" spc="630" dirty="0">
                <a:latin typeface="Georgia"/>
                <a:cs typeface="Georgia"/>
              </a:rPr>
              <a:t> </a:t>
            </a:r>
            <a:r>
              <a:rPr sz="2400" spc="85" dirty="0">
                <a:latin typeface="Georgia"/>
                <a:cs typeface="Georgia"/>
              </a:rPr>
              <a:t>hydrophilicity</a:t>
            </a:r>
            <a:endParaRPr sz="2400">
              <a:latin typeface="Georgia"/>
              <a:cs typeface="Georgia"/>
            </a:endParaRPr>
          </a:p>
          <a:p>
            <a:pPr marL="396875" marR="5080" indent="-384810">
              <a:lnSpc>
                <a:spcPct val="150100"/>
              </a:lnSpc>
              <a:spcBef>
                <a:spcPts val="1200"/>
              </a:spcBef>
              <a:buFont typeface="Arial"/>
              <a:buChar char="■"/>
              <a:tabLst>
                <a:tab pos="396875" algn="l"/>
                <a:tab pos="397510" algn="l"/>
                <a:tab pos="1090295" algn="l"/>
                <a:tab pos="3380740" algn="l"/>
                <a:tab pos="3795395" algn="l"/>
                <a:tab pos="4417695" algn="l"/>
                <a:tab pos="5257165" algn="l"/>
                <a:tab pos="5653405" algn="l"/>
                <a:tab pos="7503795" algn="l"/>
              </a:tabLst>
            </a:pPr>
            <a:r>
              <a:rPr sz="2400" spc="-15" dirty="0">
                <a:latin typeface="Georgia"/>
                <a:cs typeface="Georgia"/>
              </a:rPr>
              <a:t>T</a:t>
            </a:r>
            <a:r>
              <a:rPr sz="2400" spc="145" dirty="0">
                <a:latin typeface="Georgia"/>
                <a:cs typeface="Georgia"/>
              </a:rPr>
              <a:t>h</a:t>
            </a:r>
            <a:r>
              <a:rPr sz="2400" spc="120" dirty="0">
                <a:latin typeface="Georgia"/>
                <a:cs typeface="Georgia"/>
              </a:rPr>
              <a:t>e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10" dirty="0">
                <a:latin typeface="Georgia"/>
                <a:cs typeface="Georgia"/>
              </a:rPr>
              <a:t>amphiphi</a:t>
            </a:r>
            <a:r>
              <a:rPr sz="2400" spc="65" dirty="0">
                <a:latin typeface="Georgia"/>
                <a:cs typeface="Georgia"/>
              </a:rPr>
              <a:t>lic</a:t>
            </a:r>
            <a:r>
              <a:rPr sz="2400" spc="60" dirty="0">
                <a:latin typeface="Georgia"/>
                <a:cs typeface="Georgia"/>
              </a:rPr>
              <a:t>i</a:t>
            </a:r>
            <a:r>
              <a:rPr sz="2400" spc="95" dirty="0">
                <a:latin typeface="Georgia"/>
                <a:cs typeface="Georgia"/>
              </a:rPr>
              <a:t>ty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5" dirty="0">
                <a:latin typeface="Georgia"/>
                <a:cs typeface="Georgia"/>
              </a:rPr>
              <a:t>o</a:t>
            </a:r>
            <a:r>
              <a:rPr sz="2400" spc="10" dirty="0">
                <a:latin typeface="Georgia"/>
                <a:cs typeface="Georgia"/>
              </a:rPr>
              <a:t>f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14" dirty="0">
                <a:latin typeface="Georgia"/>
                <a:cs typeface="Georgia"/>
              </a:rPr>
              <a:t>the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00" dirty="0">
                <a:latin typeface="Georgia"/>
                <a:cs typeface="Georgia"/>
              </a:rPr>
              <a:t>d</a:t>
            </a:r>
            <a:r>
              <a:rPr sz="2400" spc="60" dirty="0">
                <a:latin typeface="Georgia"/>
                <a:cs typeface="Georgia"/>
              </a:rPr>
              <a:t>r</a:t>
            </a:r>
            <a:r>
              <a:rPr sz="2400" spc="165" dirty="0">
                <a:latin typeface="Georgia"/>
                <a:cs typeface="Georgia"/>
              </a:rPr>
              <a:t>u</a:t>
            </a:r>
            <a:r>
              <a:rPr sz="2400" spc="150" dirty="0">
                <a:latin typeface="Georgia"/>
                <a:cs typeface="Georgia"/>
              </a:rPr>
              <a:t>g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10" dirty="0">
                <a:latin typeface="Georgia"/>
                <a:cs typeface="Georgia"/>
              </a:rPr>
              <a:t>is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10" dirty="0">
                <a:latin typeface="Georgia"/>
                <a:cs typeface="Georgia"/>
              </a:rPr>
              <a:t>res</a:t>
            </a:r>
            <a:r>
              <a:rPr sz="2400" spc="150" dirty="0">
                <a:latin typeface="Georgia"/>
                <a:cs typeface="Georgia"/>
              </a:rPr>
              <a:t>p</a:t>
            </a:r>
            <a:r>
              <a:rPr sz="2400" spc="105" dirty="0">
                <a:latin typeface="Georgia"/>
                <a:cs typeface="Georgia"/>
              </a:rPr>
              <a:t>onsi</a:t>
            </a:r>
            <a:r>
              <a:rPr sz="2400" spc="140" dirty="0">
                <a:latin typeface="Georgia"/>
                <a:cs typeface="Georgia"/>
              </a:rPr>
              <a:t>b</a:t>
            </a:r>
            <a:r>
              <a:rPr sz="2400" spc="60" dirty="0">
                <a:latin typeface="Georgia"/>
                <a:cs typeface="Georgia"/>
              </a:rPr>
              <a:t>le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0" dirty="0">
                <a:latin typeface="Georgia"/>
                <a:cs typeface="Georgia"/>
              </a:rPr>
              <a:t>f</a:t>
            </a:r>
            <a:r>
              <a:rPr sz="2400" spc="30" dirty="0">
                <a:latin typeface="Georgia"/>
                <a:cs typeface="Georgia"/>
              </a:rPr>
              <a:t>o</a:t>
            </a:r>
            <a:r>
              <a:rPr sz="2400" spc="50" dirty="0">
                <a:latin typeface="Georgia"/>
                <a:cs typeface="Georgia"/>
              </a:rPr>
              <a:t>r  </a:t>
            </a:r>
            <a:r>
              <a:rPr sz="2400" spc="100" dirty="0">
                <a:latin typeface="Georgia"/>
                <a:cs typeface="Georgia"/>
              </a:rPr>
              <a:t>its </a:t>
            </a:r>
            <a:r>
              <a:rPr sz="2400" spc="130" dirty="0">
                <a:latin typeface="Georgia"/>
                <a:cs typeface="Georgia"/>
              </a:rPr>
              <a:t>unique </a:t>
            </a:r>
            <a:r>
              <a:rPr sz="2400" spc="140" dirty="0">
                <a:latin typeface="Georgia"/>
                <a:cs typeface="Georgia"/>
              </a:rPr>
              <a:t>mechanism </a:t>
            </a:r>
            <a:r>
              <a:rPr sz="2400" spc="15" dirty="0">
                <a:latin typeface="Georgia"/>
                <a:cs typeface="Georgia"/>
              </a:rPr>
              <a:t>of</a:t>
            </a:r>
            <a:r>
              <a:rPr sz="2400" spc="375" dirty="0">
                <a:latin typeface="Georgia"/>
                <a:cs typeface="Georgia"/>
              </a:rPr>
              <a:t> </a:t>
            </a:r>
            <a:r>
              <a:rPr sz="2400" spc="105" dirty="0">
                <a:latin typeface="Georgia"/>
                <a:cs typeface="Georgia"/>
              </a:rPr>
              <a:t>action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7" name="~PP3644.WAV">
            <a:hlinkClick r:id="" action="ppaction://media"/>
          </p:cNvPr>
          <p:cNvPicPr>
            <a:picLocks noRot="1" noChangeAspect="1"/>
          </p:cNvPicPr>
          <p:nvPr>
            <a:wavAudioFile r:embed="rId1" name="~PP3644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33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4942" y="175971"/>
            <a:ext cx="359092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70" dirty="0"/>
              <a:t>PHARMACOKINETICS</a:t>
            </a:r>
            <a:endParaRPr spc="-470"/>
          </a:p>
        </p:txBody>
      </p:sp>
      <p:sp>
        <p:nvSpPr>
          <p:cNvPr id="3" name="object 3"/>
          <p:cNvSpPr txBox="1"/>
          <p:nvPr/>
        </p:nvSpPr>
        <p:spPr>
          <a:xfrm>
            <a:off x="840739" y="792225"/>
            <a:ext cx="5340350" cy="2847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95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200" spc="70" dirty="0">
                <a:latin typeface="Georgia"/>
                <a:cs typeface="Georgia"/>
              </a:rPr>
              <a:t>Yellowish </a:t>
            </a:r>
            <a:r>
              <a:rPr sz="2200" spc="85" dirty="0">
                <a:latin typeface="Georgia"/>
                <a:cs typeface="Georgia"/>
              </a:rPr>
              <a:t>colour</a:t>
            </a:r>
            <a:r>
              <a:rPr sz="2200" spc="355" dirty="0">
                <a:latin typeface="Georgia"/>
                <a:cs typeface="Georgia"/>
              </a:rPr>
              <a:t> </a:t>
            </a:r>
            <a:r>
              <a:rPr sz="2200" spc="75" dirty="0">
                <a:latin typeface="Georgia"/>
                <a:cs typeface="Georgia"/>
              </a:rPr>
              <a:t>powder</a:t>
            </a:r>
            <a:endParaRPr sz="22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spcBef>
                <a:spcPts val="2255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200" spc="105" dirty="0">
                <a:latin typeface="Georgia"/>
                <a:cs typeface="Georgia"/>
              </a:rPr>
              <a:t>Unstable </a:t>
            </a:r>
            <a:r>
              <a:rPr sz="2200" spc="80" dirty="0">
                <a:latin typeface="Georgia"/>
                <a:cs typeface="Georgia"/>
              </a:rPr>
              <a:t>in </a:t>
            </a:r>
            <a:r>
              <a:rPr sz="2200" spc="130" dirty="0">
                <a:latin typeface="Georgia"/>
                <a:cs typeface="Georgia"/>
              </a:rPr>
              <a:t>aqueous</a:t>
            </a:r>
            <a:r>
              <a:rPr sz="2200" spc="380" dirty="0">
                <a:latin typeface="Georgia"/>
                <a:cs typeface="Georgia"/>
              </a:rPr>
              <a:t> </a:t>
            </a:r>
            <a:r>
              <a:rPr sz="2200" spc="105" dirty="0">
                <a:latin typeface="Georgia"/>
                <a:cs typeface="Georgia"/>
              </a:rPr>
              <a:t>solutions</a:t>
            </a:r>
            <a:endParaRPr sz="22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spcBef>
                <a:spcPts val="2260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200" spc="85" dirty="0">
                <a:latin typeface="Georgia"/>
                <a:cs typeface="Georgia"/>
              </a:rPr>
              <a:t>Given </a:t>
            </a:r>
            <a:r>
              <a:rPr sz="2200" spc="114" dirty="0">
                <a:latin typeface="Georgia"/>
                <a:cs typeface="Georgia"/>
              </a:rPr>
              <a:t>through </a:t>
            </a:r>
            <a:r>
              <a:rPr sz="2200" spc="-10" dirty="0">
                <a:latin typeface="Georgia"/>
                <a:cs typeface="Georgia"/>
              </a:rPr>
              <a:t>IV </a:t>
            </a:r>
            <a:r>
              <a:rPr sz="2200" spc="95" dirty="0">
                <a:latin typeface="Georgia"/>
                <a:cs typeface="Georgia"/>
              </a:rPr>
              <a:t>route </a:t>
            </a:r>
            <a:r>
              <a:rPr sz="2200" spc="80" dirty="0">
                <a:latin typeface="Georgia"/>
                <a:cs typeface="Georgia"/>
              </a:rPr>
              <a:t>in </a:t>
            </a:r>
            <a:r>
              <a:rPr sz="2200" spc="110" dirty="0">
                <a:latin typeface="Georgia"/>
                <a:cs typeface="Georgia"/>
              </a:rPr>
              <a:t>salt</a:t>
            </a:r>
            <a:r>
              <a:rPr sz="2200" spc="655" dirty="0">
                <a:latin typeface="Georgia"/>
                <a:cs typeface="Georgia"/>
              </a:rPr>
              <a:t> </a:t>
            </a:r>
            <a:r>
              <a:rPr sz="2200" spc="55" dirty="0">
                <a:latin typeface="Georgia"/>
                <a:cs typeface="Georgia"/>
              </a:rPr>
              <a:t>form</a:t>
            </a:r>
            <a:endParaRPr sz="22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spcBef>
                <a:spcPts val="2255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200" spc="10" dirty="0">
                <a:latin typeface="Georgia"/>
                <a:cs typeface="Georgia"/>
              </a:rPr>
              <a:t>AMPHOTERICIN</a:t>
            </a:r>
            <a:r>
              <a:rPr sz="2200" spc="204" dirty="0">
                <a:latin typeface="Georgia"/>
                <a:cs typeface="Georgia"/>
              </a:rPr>
              <a:t> </a:t>
            </a:r>
            <a:r>
              <a:rPr sz="2200" spc="80" dirty="0">
                <a:latin typeface="Georgia"/>
                <a:cs typeface="Georgia"/>
              </a:rPr>
              <a:t>DESOXYCHOLATE</a:t>
            </a:r>
            <a:endParaRPr sz="2200">
              <a:latin typeface="Georgia"/>
              <a:cs typeface="Georgia"/>
            </a:endParaRPr>
          </a:p>
          <a:p>
            <a:pPr marL="1431290" lvl="1" indent="-343535">
              <a:lnSpc>
                <a:spcPct val="100000"/>
              </a:lnSpc>
              <a:spcBef>
                <a:spcPts val="2255"/>
              </a:spcBef>
              <a:buFont typeface="Wingdings"/>
              <a:buChar char=""/>
              <a:tabLst>
                <a:tab pos="1431925" algn="l"/>
              </a:tabLst>
            </a:pPr>
            <a:r>
              <a:rPr sz="2200" spc="75" dirty="0">
                <a:latin typeface="Georgia"/>
                <a:cs typeface="Georgia"/>
              </a:rPr>
              <a:t>Metabolised </a:t>
            </a:r>
            <a:r>
              <a:rPr sz="2200" spc="80" dirty="0">
                <a:latin typeface="Georgia"/>
                <a:cs typeface="Georgia"/>
              </a:rPr>
              <a:t>in</a:t>
            </a:r>
            <a:r>
              <a:rPr sz="2200" spc="315" dirty="0">
                <a:latin typeface="Georgia"/>
                <a:cs typeface="Georgia"/>
              </a:rPr>
              <a:t> </a:t>
            </a:r>
            <a:r>
              <a:rPr sz="2200" spc="45" dirty="0">
                <a:latin typeface="Georgia"/>
                <a:cs typeface="Georgia"/>
              </a:rPr>
              <a:t>liver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91538" y="3970401"/>
            <a:ext cx="8686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81000" algn="l"/>
              </a:tabLst>
            </a:pPr>
            <a:r>
              <a:rPr sz="3300" spc="240" baseline="13888" dirty="0">
                <a:latin typeface="Georgia"/>
                <a:cs typeface="Georgia"/>
              </a:rPr>
              <a:t>t</a:t>
            </a:r>
            <a:r>
              <a:rPr sz="1450" spc="160" dirty="0">
                <a:latin typeface="Georgia"/>
                <a:cs typeface="Georgia"/>
              </a:rPr>
              <a:t>1/2</a:t>
            </a:r>
            <a:endParaRPr sz="145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8770" y="3901821"/>
            <a:ext cx="12896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55" dirty="0">
                <a:latin typeface="Georgia"/>
                <a:cs typeface="Georgia"/>
              </a:rPr>
              <a:t>- </a:t>
            </a:r>
            <a:r>
              <a:rPr sz="2200" spc="300" dirty="0">
                <a:latin typeface="Georgia"/>
                <a:cs typeface="Georgia"/>
              </a:rPr>
              <a:t>15</a:t>
            </a:r>
            <a:r>
              <a:rPr sz="2200" spc="204" dirty="0">
                <a:latin typeface="Georgia"/>
                <a:cs typeface="Georgia"/>
              </a:rPr>
              <a:t> </a:t>
            </a:r>
            <a:r>
              <a:rPr sz="2200" spc="130" dirty="0">
                <a:latin typeface="Georgia"/>
                <a:cs typeface="Georgia"/>
              </a:rPr>
              <a:t>days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6938" y="4389342"/>
            <a:ext cx="2325370" cy="1433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4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spc="130" dirty="0">
                <a:latin typeface="Georgia"/>
                <a:cs typeface="Georgia"/>
              </a:rPr>
              <a:t>Accumulates  </a:t>
            </a:r>
            <a:r>
              <a:rPr sz="2200" spc="105" dirty="0">
                <a:latin typeface="Georgia"/>
                <a:cs typeface="Georgia"/>
              </a:rPr>
              <a:t>nep</a:t>
            </a:r>
            <a:r>
              <a:rPr sz="2200" spc="90" dirty="0">
                <a:latin typeface="Georgia"/>
                <a:cs typeface="Georgia"/>
              </a:rPr>
              <a:t>hro</a:t>
            </a:r>
            <a:r>
              <a:rPr sz="2200" spc="75" dirty="0">
                <a:latin typeface="Georgia"/>
                <a:cs typeface="Georgia"/>
              </a:rPr>
              <a:t>t</a:t>
            </a:r>
            <a:r>
              <a:rPr sz="2200" spc="80" dirty="0">
                <a:latin typeface="Georgia"/>
                <a:cs typeface="Georgia"/>
              </a:rPr>
              <a:t>o</a:t>
            </a:r>
            <a:r>
              <a:rPr sz="2200" spc="85" dirty="0">
                <a:latin typeface="Georgia"/>
                <a:cs typeface="Georgia"/>
              </a:rPr>
              <a:t>x</a:t>
            </a:r>
            <a:r>
              <a:rPr sz="2200" spc="20" dirty="0">
                <a:latin typeface="Georgia"/>
                <a:cs typeface="Georgia"/>
              </a:rPr>
              <a:t>i</a:t>
            </a:r>
            <a:r>
              <a:rPr sz="2200" spc="70" dirty="0">
                <a:latin typeface="Georgia"/>
                <a:cs typeface="Georgia"/>
              </a:rPr>
              <a:t>city  </a:t>
            </a:r>
            <a:r>
              <a:rPr sz="2200" spc="100" dirty="0">
                <a:latin typeface="Georgia"/>
                <a:cs typeface="Georgia"/>
              </a:rPr>
              <a:t>characterized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78578" y="4389342"/>
            <a:ext cx="1996439" cy="143383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R="200025" algn="ctr">
              <a:lnSpc>
                <a:spcPct val="100000"/>
              </a:lnSpc>
              <a:spcBef>
                <a:spcPts val="1150"/>
              </a:spcBef>
              <a:tabLst>
                <a:tab pos="766445" algn="l"/>
              </a:tabLst>
            </a:pPr>
            <a:r>
              <a:rPr sz="2200" spc="80" dirty="0">
                <a:latin typeface="Georgia"/>
                <a:cs typeface="Georgia"/>
              </a:rPr>
              <a:t>in	</a:t>
            </a:r>
            <a:r>
              <a:rPr sz="2200" spc="95" dirty="0">
                <a:latin typeface="Georgia"/>
                <a:cs typeface="Georgia"/>
              </a:rPr>
              <a:t>renal</a:t>
            </a:r>
            <a:endParaRPr sz="22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sz="2200" spc="85" dirty="0">
                <a:latin typeface="Georgia"/>
                <a:cs typeface="Georgia"/>
              </a:rPr>
              <a:t>leading</a:t>
            </a:r>
            <a:endParaRPr sz="22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055"/>
              </a:spcBef>
              <a:tabLst>
                <a:tab pos="608965" algn="l"/>
              </a:tabLst>
            </a:pPr>
            <a:r>
              <a:rPr sz="2200" spc="110" dirty="0">
                <a:latin typeface="Georgia"/>
                <a:cs typeface="Georgia"/>
              </a:rPr>
              <a:t>by	decreased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91096" y="4389342"/>
            <a:ext cx="2193925" cy="1433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 marR="5080" indent="-12700" algn="just">
              <a:lnSpc>
                <a:spcPct val="140000"/>
              </a:lnSpc>
              <a:spcBef>
                <a:spcPts val="95"/>
              </a:spcBef>
            </a:pPr>
            <a:r>
              <a:rPr sz="2200" spc="95" dirty="0">
                <a:latin typeface="Georgia"/>
                <a:cs typeface="Georgia"/>
              </a:rPr>
              <a:t>cells </a:t>
            </a:r>
            <a:r>
              <a:rPr sz="2200" spc="135" dirty="0">
                <a:latin typeface="Georgia"/>
                <a:cs typeface="Georgia"/>
              </a:rPr>
              <a:t>causing  </a:t>
            </a:r>
            <a:r>
              <a:rPr sz="2200" spc="60" dirty="0">
                <a:latin typeface="Georgia"/>
                <a:cs typeface="Georgia"/>
              </a:rPr>
              <a:t>to </a:t>
            </a:r>
            <a:r>
              <a:rPr sz="2200" spc="75" dirty="0">
                <a:latin typeface="Georgia"/>
                <a:cs typeface="Georgia"/>
              </a:rPr>
              <a:t>Azotemia  </a:t>
            </a:r>
            <a:r>
              <a:rPr sz="2200" spc="95" dirty="0">
                <a:latin typeface="Georgia"/>
                <a:cs typeface="Georgia"/>
              </a:rPr>
              <a:t>GFR,</a:t>
            </a:r>
            <a:r>
              <a:rPr sz="2200" spc="425" dirty="0">
                <a:latin typeface="Georgia"/>
                <a:cs typeface="Georgia"/>
              </a:rPr>
              <a:t> </a:t>
            </a:r>
            <a:r>
              <a:rPr sz="2200" spc="85" dirty="0">
                <a:latin typeface="Georgia"/>
                <a:cs typeface="Georgia"/>
              </a:rPr>
              <a:t>Urinary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34438" y="5932119"/>
            <a:ext cx="55352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200" spc="120" dirty="0">
                <a:latin typeface="Georgia"/>
                <a:cs typeface="Georgia"/>
              </a:rPr>
              <a:t>output, </a:t>
            </a:r>
            <a:r>
              <a:rPr sz="2200" spc="95" dirty="0">
                <a:latin typeface="Georgia"/>
                <a:cs typeface="Georgia"/>
              </a:rPr>
              <a:t>Cr</a:t>
            </a:r>
            <a:r>
              <a:rPr sz="2175" spc="142" baseline="-21072" dirty="0">
                <a:latin typeface="Georgia"/>
                <a:cs typeface="Georgia"/>
              </a:rPr>
              <a:t>cl </a:t>
            </a:r>
            <a:r>
              <a:rPr sz="2200" spc="130" dirty="0">
                <a:latin typeface="Georgia"/>
                <a:cs typeface="Georgia"/>
              </a:rPr>
              <a:t>and </a:t>
            </a:r>
            <a:r>
              <a:rPr sz="2200" spc="105" dirty="0">
                <a:latin typeface="Georgia"/>
                <a:cs typeface="Georgia"/>
              </a:rPr>
              <a:t>increased </a:t>
            </a:r>
            <a:r>
              <a:rPr sz="2200" spc="135" dirty="0">
                <a:latin typeface="Georgia"/>
                <a:cs typeface="Georgia"/>
              </a:rPr>
              <a:t>Scr </a:t>
            </a:r>
            <a:r>
              <a:rPr sz="2200" spc="130" dirty="0">
                <a:latin typeface="Georgia"/>
                <a:cs typeface="Georgia"/>
              </a:rPr>
              <a:t>and</a:t>
            </a:r>
            <a:r>
              <a:rPr sz="2200" spc="229" dirty="0">
                <a:latin typeface="Georgia"/>
                <a:cs typeface="Georgia"/>
              </a:rPr>
              <a:t> </a:t>
            </a:r>
            <a:r>
              <a:rPr sz="2200" spc="55" dirty="0">
                <a:latin typeface="Georgia"/>
                <a:cs typeface="Georgia"/>
              </a:rPr>
              <a:t>BUN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10" name="~PP3947.WAV">
            <a:hlinkClick r:id="" action="ppaction://media"/>
          </p:cNvPr>
          <p:cNvPicPr>
            <a:picLocks noRot="1" noChangeAspect="1"/>
          </p:cNvPicPr>
          <p:nvPr>
            <a:wavAudioFile r:embed="rId1" name="~PP3947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09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1285" y="191211"/>
            <a:ext cx="4197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65" dirty="0">
                <a:solidFill>
                  <a:schemeClr val="accent5">
                    <a:lumMod val="50000"/>
                  </a:schemeClr>
                </a:solidFill>
              </a:rPr>
              <a:t>MECHANISM </a:t>
            </a:r>
            <a:r>
              <a:rPr sz="2800" spc="-105" dirty="0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sz="2800" spc="165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800" spc="-5" dirty="0">
                <a:solidFill>
                  <a:schemeClr val="accent5">
                    <a:lumMod val="50000"/>
                  </a:schemeClr>
                </a:solidFill>
              </a:rPr>
              <a:t>ACTION</a:t>
            </a:r>
            <a:endParaRPr sz="280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58361" y="762762"/>
            <a:ext cx="2209800" cy="533400"/>
            <a:chOff x="3658361" y="762762"/>
            <a:chExt cx="2209800" cy="533400"/>
          </a:xfrm>
        </p:grpSpPr>
        <p:sp>
          <p:nvSpPr>
            <p:cNvPr id="4" name="object 4"/>
            <p:cNvSpPr/>
            <p:nvPr/>
          </p:nvSpPr>
          <p:spPr>
            <a:xfrm>
              <a:off x="3658361" y="762762"/>
              <a:ext cx="2209800" cy="533400"/>
            </a:xfrm>
            <a:custGeom>
              <a:avLst/>
              <a:gdLst/>
              <a:ahLst/>
              <a:cxnLst/>
              <a:rect l="l" t="t" r="r" b="b"/>
              <a:pathLst>
                <a:path w="2209800" h="533400">
                  <a:moveTo>
                    <a:pt x="2120900" y="0"/>
                  </a:moveTo>
                  <a:lnTo>
                    <a:pt x="88900" y="0"/>
                  </a:lnTo>
                  <a:lnTo>
                    <a:pt x="54274" y="6979"/>
                  </a:lnTo>
                  <a:lnTo>
                    <a:pt x="26019" y="26019"/>
                  </a:lnTo>
                  <a:lnTo>
                    <a:pt x="6979" y="54274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79" y="479125"/>
                  </a:lnTo>
                  <a:lnTo>
                    <a:pt x="26019" y="507380"/>
                  </a:lnTo>
                  <a:lnTo>
                    <a:pt x="54274" y="526420"/>
                  </a:lnTo>
                  <a:lnTo>
                    <a:pt x="88900" y="533400"/>
                  </a:lnTo>
                  <a:lnTo>
                    <a:pt x="2120900" y="533400"/>
                  </a:lnTo>
                  <a:lnTo>
                    <a:pt x="2155525" y="526420"/>
                  </a:lnTo>
                  <a:lnTo>
                    <a:pt x="2183780" y="507380"/>
                  </a:lnTo>
                  <a:lnTo>
                    <a:pt x="2202820" y="479125"/>
                  </a:lnTo>
                  <a:lnTo>
                    <a:pt x="2209800" y="444500"/>
                  </a:lnTo>
                  <a:lnTo>
                    <a:pt x="2209800" y="88900"/>
                  </a:lnTo>
                  <a:lnTo>
                    <a:pt x="2202820" y="54274"/>
                  </a:lnTo>
                  <a:lnTo>
                    <a:pt x="2183780" y="26019"/>
                  </a:lnTo>
                  <a:lnTo>
                    <a:pt x="2155525" y="6979"/>
                  </a:lnTo>
                  <a:lnTo>
                    <a:pt x="2120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58361" y="762762"/>
              <a:ext cx="2209800" cy="533400"/>
            </a:xfrm>
            <a:custGeom>
              <a:avLst/>
              <a:gdLst/>
              <a:ahLst/>
              <a:cxnLst/>
              <a:rect l="l" t="t" r="r" b="b"/>
              <a:pathLst>
                <a:path w="2209800" h="533400">
                  <a:moveTo>
                    <a:pt x="2120900" y="0"/>
                  </a:moveTo>
                  <a:lnTo>
                    <a:pt x="88900" y="0"/>
                  </a:lnTo>
                  <a:lnTo>
                    <a:pt x="79755" y="508"/>
                  </a:lnTo>
                  <a:lnTo>
                    <a:pt x="39242" y="15112"/>
                  </a:lnTo>
                  <a:lnTo>
                    <a:pt x="10795" y="46609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10795" y="486917"/>
                  </a:lnTo>
                  <a:lnTo>
                    <a:pt x="39242" y="518287"/>
                  </a:lnTo>
                  <a:lnTo>
                    <a:pt x="79755" y="532891"/>
                  </a:lnTo>
                  <a:lnTo>
                    <a:pt x="88900" y="533400"/>
                  </a:lnTo>
                  <a:lnTo>
                    <a:pt x="2120900" y="533400"/>
                  </a:lnTo>
                  <a:lnTo>
                    <a:pt x="2163317" y="522732"/>
                  </a:lnTo>
                  <a:lnTo>
                    <a:pt x="2191601" y="498348"/>
                  </a:lnTo>
                  <a:lnTo>
                    <a:pt x="88900" y="498348"/>
                  </a:lnTo>
                  <a:lnTo>
                    <a:pt x="81661" y="497966"/>
                  </a:lnTo>
                  <a:lnTo>
                    <a:pt x="45974" y="477265"/>
                  </a:lnTo>
                  <a:lnTo>
                    <a:pt x="35051" y="88900"/>
                  </a:lnTo>
                  <a:lnTo>
                    <a:pt x="35433" y="81661"/>
                  </a:lnTo>
                  <a:lnTo>
                    <a:pt x="56134" y="45974"/>
                  </a:lnTo>
                  <a:lnTo>
                    <a:pt x="90804" y="35051"/>
                  </a:lnTo>
                  <a:lnTo>
                    <a:pt x="2191504" y="35051"/>
                  </a:lnTo>
                  <a:lnTo>
                    <a:pt x="2189479" y="32385"/>
                  </a:lnTo>
                  <a:lnTo>
                    <a:pt x="2155443" y="6985"/>
                  </a:lnTo>
                  <a:lnTo>
                    <a:pt x="2130043" y="508"/>
                  </a:lnTo>
                  <a:lnTo>
                    <a:pt x="2120900" y="0"/>
                  </a:lnTo>
                  <a:close/>
                </a:path>
                <a:path w="2209800" h="533400">
                  <a:moveTo>
                    <a:pt x="2191504" y="35051"/>
                  </a:moveTo>
                  <a:lnTo>
                    <a:pt x="2120900" y="35051"/>
                  </a:lnTo>
                  <a:lnTo>
                    <a:pt x="2128266" y="35433"/>
                  </a:lnTo>
                  <a:lnTo>
                    <a:pt x="2133600" y="36449"/>
                  </a:lnTo>
                  <a:lnTo>
                    <a:pt x="2166620" y="60325"/>
                  </a:lnTo>
                  <a:lnTo>
                    <a:pt x="2174748" y="444500"/>
                  </a:lnTo>
                  <a:lnTo>
                    <a:pt x="2174366" y="451865"/>
                  </a:lnTo>
                  <a:lnTo>
                    <a:pt x="2153920" y="487172"/>
                  </a:lnTo>
                  <a:lnTo>
                    <a:pt x="2119122" y="498348"/>
                  </a:lnTo>
                  <a:lnTo>
                    <a:pt x="2191601" y="498348"/>
                  </a:lnTo>
                  <a:lnTo>
                    <a:pt x="2208022" y="462407"/>
                  </a:lnTo>
                  <a:lnTo>
                    <a:pt x="2209800" y="444500"/>
                  </a:lnTo>
                  <a:lnTo>
                    <a:pt x="2209800" y="88900"/>
                  </a:lnTo>
                  <a:lnTo>
                    <a:pt x="2199132" y="46609"/>
                  </a:lnTo>
                  <a:lnTo>
                    <a:pt x="2194687" y="39242"/>
                  </a:lnTo>
                  <a:lnTo>
                    <a:pt x="2191504" y="3505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26255" y="885190"/>
            <a:ext cx="1874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0" dirty="0">
                <a:latin typeface="Georgia"/>
                <a:cs typeface="Georgia"/>
              </a:rPr>
              <a:t>AMPHOTERICIN</a:t>
            </a:r>
            <a:r>
              <a:rPr sz="1600" spc="75" dirty="0">
                <a:latin typeface="Georgia"/>
                <a:cs typeface="Georgia"/>
              </a:rPr>
              <a:t> </a:t>
            </a:r>
            <a:r>
              <a:rPr sz="1600" spc="130" dirty="0">
                <a:latin typeface="Georgia"/>
                <a:cs typeface="Georgia"/>
              </a:rPr>
              <a:t>B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38961" y="1448561"/>
            <a:ext cx="7325995" cy="914400"/>
            <a:chOff x="838961" y="1448561"/>
            <a:chExt cx="7325995" cy="914400"/>
          </a:xfrm>
        </p:grpSpPr>
        <p:sp>
          <p:nvSpPr>
            <p:cNvPr id="8" name="object 8"/>
            <p:cNvSpPr/>
            <p:nvPr/>
          </p:nvSpPr>
          <p:spPr>
            <a:xfrm>
              <a:off x="1361694" y="1448561"/>
              <a:ext cx="6803390" cy="457200"/>
            </a:xfrm>
            <a:custGeom>
              <a:avLst/>
              <a:gdLst/>
              <a:ahLst/>
              <a:cxnLst/>
              <a:rect l="l" t="t" r="r" b="b"/>
              <a:pathLst>
                <a:path w="6803390" h="457200">
                  <a:moveTo>
                    <a:pt x="6803136" y="282956"/>
                  </a:moveTo>
                  <a:lnTo>
                    <a:pt x="6716230" y="283476"/>
                  </a:lnTo>
                  <a:lnTo>
                    <a:pt x="6714884" y="28956"/>
                  </a:lnTo>
                  <a:lnTo>
                    <a:pt x="6716268" y="28956"/>
                  </a:lnTo>
                  <a:lnTo>
                    <a:pt x="6716268" y="0"/>
                  </a:lnTo>
                  <a:lnTo>
                    <a:pt x="6714744" y="0"/>
                  </a:lnTo>
                  <a:lnTo>
                    <a:pt x="86868" y="0"/>
                  </a:lnTo>
                  <a:lnTo>
                    <a:pt x="57912" y="0"/>
                  </a:lnTo>
                  <a:lnTo>
                    <a:pt x="57912" y="283464"/>
                  </a:lnTo>
                  <a:lnTo>
                    <a:pt x="0" y="283464"/>
                  </a:lnTo>
                  <a:lnTo>
                    <a:pt x="86868" y="457200"/>
                  </a:lnTo>
                  <a:lnTo>
                    <a:pt x="159245" y="312420"/>
                  </a:lnTo>
                  <a:lnTo>
                    <a:pt x="173736" y="283464"/>
                  </a:lnTo>
                  <a:lnTo>
                    <a:pt x="86868" y="283464"/>
                  </a:lnTo>
                  <a:lnTo>
                    <a:pt x="86868" y="28956"/>
                  </a:lnTo>
                  <a:lnTo>
                    <a:pt x="6685928" y="28956"/>
                  </a:lnTo>
                  <a:lnTo>
                    <a:pt x="6687274" y="283641"/>
                  </a:lnTo>
                  <a:lnTo>
                    <a:pt x="6629400" y="283972"/>
                  </a:lnTo>
                  <a:lnTo>
                    <a:pt x="6717157" y="457200"/>
                  </a:lnTo>
                  <a:lnTo>
                    <a:pt x="6788531" y="312547"/>
                  </a:lnTo>
                  <a:lnTo>
                    <a:pt x="6803136" y="282956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8961" y="1905761"/>
              <a:ext cx="2590800" cy="457200"/>
            </a:xfrm>
            <a:custGeom>
              <a:avLst/>
              <a:gdLst/>
              <a:ahLst/>
              <a:cxnLst/>
              <a:rect l="l" t="t" r="r" b="b"/>
              <a:pathLst>
                <a:path w="2590800" h="457200">
                  <a:moveTo>
                    <a:pt x="2514600" y="0"/>
                  </a:moveTo>
                  <a:lnTo>
                    <a:pt x="76200" y="0"/>
                  </a:lnTo>
                  <a:lnTo>
                    <a:pt x="46537" y="5994"/>
                  </a:lnTo>
                  <a:lnTo>
                    <a:pt x="22317" y="22336"/>
                  </a:lnTo>
                  <a:lnTo>
                    <a:pt x="5987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87" y="410640"/>
                  </a:lnTo>
                  <a:lnTo>
                    <a:pt x="22317" y="434863"/>
                  </a:lnTo>
                  <a:lnTo>
                    <a:pt x="46537" y="451205"/>
                  </a:lnTo>
                  <a:lnTo>
                    <a:pt x="76200" y="457200"/>
                  </a:lnTo>
                  <a:lnTo>
                    <a:pt x="2514600" y="457200"/>
                  </a:lnTo>
                  <a:lnTo>
                    <a:pt x="2544240" y="451205"/>
                  </a:lnTo>
                  <a:lnTo>
                    <a:pt x="2568463" y="434863"/>
                  </a:lnTo>
                  <a:lnTo>
                    <a:pt x="2584805" y="410640"/>
                  </a:lnTo>
                  <a:lnTo>
                    <a:pt x="2590800" y="381000"/>
                  </a:lnTo>
                  <a:lnTo>
                    <a:pt x="2590800" y="76200"/>
                  </a:lnTo>
                  <a:lnTo>
                    <a:pt x="2584805" y="46559"/>
                  </a:lnTo>
                  <a:lnTo>
                    <a:pt x="2568463" y="22336"/>
                  </a:lnTo>
                  <a:lnTo>
                    <a:pt x="2544240" y="5994"/>
                  </a:lnTo>
                  <a:lnTo>
                    <a:pt x="2514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9084" y="1905761"/>
              <a:ext cx="2590800" cy="457200"/>
            </a:xfrm>
            <a:custGeom>
              <a:avLst/>
              <a:gdLst/>
              <a:ahLst/>
              <a:cxnLst/>
              <a:rect l="l" t="t" r="r" b="b"/>
              <a:pathLst>
                <a:path w="2590800" h="457200">
                  <a:moveTo>
                    <a:pt x="2514477" y="0"/>
                  </a:moveTo>
                  <a:lnTo>
                    <a:pt x="76077" y="0"/>
                  </a:lnTo>
                  <a:lnTo>
                    <a:pt x="68266" y="380"/>
                  </a:lnTo>
                  <a:lnTo>
                    <a:pt x="22254" y="22351"/>
                  </a:lnTo>
                  <a:lnTo>
                    <a:pt x="1401" y="60833"/>
                  </a:lnTo>
                  <a:lnTo>
                    <a:pt x="0" y="73660"/>
                  </a:lnTo>
                  <a:lnTo>
                    <a:pt x="2" y="383539"/>
                  </a:lnTo>
                  <a:lnTo>
                    <a:pt x="12919" y="423545"/>
                  </a:lnTo>
                  <a:lnTo>
                    <a:pt x="46447" y="451230"/>
                  </a:lnTo>
                  <a:lnTo>
                    <a:pt x="76077" y="457200"/>
                  </a:lnTo>
                  <a:lnTo>
                    <a:pt x="2514477" y="457200"/>
                  </a:lnTo>
                  <a:lnTo>
                    <a:pt x="2557022" y="444118"/>
                  </a:lnTo>
                  <a:lnTo>
                    <a:pt x="2578451" y="422148"/>
                  </a:lnTo>
                  <a:lnTo>
                    <a:pt x="76077" y="422148"/>
                  </a:lnTo>
                  <a:lnTo>
                    <a:pt x="69968" y="421766"/>
                  </a:lnTo>
                  <a:lnTo>
                    <a:pt x="66005" y="421004"/>
                  </a:lnTo>
                  <a:lnTo>
                    <a:pt x="62221" y="419862"/>
                  </a:lnTo>
                  <a:lnTo>
                    <a:pt x="58614" y="418338"/>
                  </a:lnTo>
                  <a:lnTo>
                    <a:pt x="56269" y="417067"/>
                  </a:lnTo>
                  <a:lnTo>
                    <a:pt x="55757" y="417067"/>
                  </a:lnTo>
                  <a:lnTo>
                    <a:pt x="51667" y="414147"/>
                  </a:lnTo>
                  <a:lnTo>
                    <a:pt x="52215" y="414147"/>
                  </a:lnTo>
                  <a:lnTo>
                    <a:pt x="50368" y="412623"/>
                  </a:lnTo>
                  <a:lnTo>
                    <a:pt x="49318" y="412623"/>
                  </a:lnTo>
                  <a:lnTo>
                    <a:pt x="44517" y="407797"/>
                  </a:lnTo>
                  <a:lnTo>
                    <a:pt x="45332" y="407797"/>
                  </a:lnTo>
                  <a:lnTo>
                    <a:pt x="43339" y="405384"/>
                  </a:lnTo>
                  <a:lnTo>
                    <a:pt x="42904" y="405384"/>
                  </a:lnTo>
                  <a:lnTo>
                    <a:pt x="39983" y="401320"/>
                  </a:lnTo>
                  <a:lnTo>
                    <a:pt x="40416" y="401320"/>
                  </a:lnTo>
                  <a:lnTo>
                    <a:pt x="39094" y="399161"/>
                  </a:lnTo>
                  <a:lnTo>
                    <a:pt x="37405" y="395350"/>
                  </a:lnTo>
                  <a:lnTo>
                    <a:pt x="36186" y="391540"/>
                  </a:lnTo>
                  <a:lnTo>
                    <a:pt x="35322" y="387476"/>
                  </a:lnTo>
                  <a:lnTo>
                    <a:pt x="34916" y="383539"/>
                  </a:lnTo>
                  <a:lnTo>
                    <a:pt x="34929" y="76200"/>
                  </a:lnTo>
                  <a:lnTo>
                    <a:pt x="40223" y="56007"/>
                  </a:lnTo>
                  <a:lnTo>
                    <a:pt x="39894" y="56007"/>
                  </a:lnTo>
                  <a:lnTo>
                    <a:pt x="42904" y="51815"/>
                  </a:lnTo>
                  <a:lnTo>
                    <a:pt x="43395" y="51815"/>
                  </a:lnTo>
                  <a:lnTo>
                    <a:pt x="45410" y="49402"/>
                  </a:lnTo>
                  <a:lnTo>
                    <a:pt x="44657" y="49402"/>
                  </a:lnTo>
                  <a:lnTo>
                    <a:pt x="49229" y="44830"/>
                  </a:lnTo>
                  <a:lnTo>
                    <a:pt x="50125" y="44830"/>
                  </a:lnTo>
                  <a:lnTo>
                    <a:pt x="52251" y="43052"/>
                  </a:lnTo>
                  <a:lnTo>
                    <a:pt x="51667" y="43052"/>
                  </a:lnTo>
                  <a:lnTo>
                    <a:pt x="55896" y="40004"/>
                  </a:lnTo>
                  <a:lnTo>
                    <a:pt x="56696" y="40004"/>
                  </a:lnTo>
                  <a:lnTo>
                    <a:pt x="57954" y="39242"/>
                  </a:lnTo>
                  <a:lnTo>
                    <a:pt x="61764" y="37591"/>
                  </a:lnTo>
                  <a:lnTo>
                    <a:pt x="65561" y="36322"/>
                  </a:lnTo>
                  <a:lnTo>
                    <a:pt x="69549" y="35433"/>
                  </a:lnTo>
                  <a:lnTo>
                    <a:pt x="73524" y="35051"/>
                  </a:lnTo>
                  <a:lnTo>
                    <a:pt x="2578451" y="35051"/>
                  </a:lnTo>
                  <a:lnTo>
                    <a:pt x="2577596" y="33654"/>
                  </a:lnTo>
                  <a:lnTo>
                    <a:pt x="2544068" y="5968"/>
                  </a:lnTo>
                  <a:lnTo>
                    <a:pt x="2522224" y="380"/>
                  </a:lnTo>
                  <a:lnTo>
                    <a:pt x="2514477" y="0"/>
                  </a:lnTo>
                  <a:close/>
                </a:path>
                <a:path w="2590800" h="457200">
                  <a:moveTo>
                    <a:pt x="2543969" y="409623"/>
                  </a:moveTo>
                  <a:lnTo>
                    <a:pt x="2517017" y="422148"/>
                  </a:lnTo>
                  <a:lnTo>
                    <a:pt x="2578451" y="422148"/>
                  </a:lnTo>
                  <a:lnTo>
                    <a:pt x="2581406" y="417322"/>
                  </a:lnTo>
                  <a:lnTo>
                    <a:pt x="2583648" y="412750"/>
                  </a:lnTo>
                  <a:lnTo>
                    <a:pt x="2541274" y="412750"/>
                  </a:lnTo>
                  <a:lnTo>
                    <a:pt x="2543969" y="409623"/>
                  </a:lnTo>
                  <a:close/>
                </a:path>
                <a:path w="2590800" h="457200">
                  <a:moveTo>
                    <a:pt x="51667" y="414147"/>
                  </a:moveTo>
                  <a:lnTo>
                    <a:pt x="55757" y="417067"/>
                  </a:lnTo>
                  <a:lnTo>
                    <a:pt x="54526" y="416052"/>
                  </a:lnTo>
                  <a:lnTo>
                    <a:pt x="51667" y="414147"/>
                  </a:lnTo>
                  <a:close/>
                </a:path>
                <a:path w="2590800" h="457200">
                  <a:moveTo>
                    <a:pt x="54526" y="416052"/>
                  </a:moveTo>
                  <a:lnTo>
                    <a:pt x="55757" y="417067"/>
                  </a:lnTo>
                  <a:lnTo>
                    <a:pt x="56269" y="417067"/>
                  </a:lnTo>
                  <a:lnTo>
                    <a:pt x="55096" y="416433"/>
                  </a:lnTo>
                  <a:lnTo>
                    <a:pt x="54526" y="416052"/>
                  </a:lnTo>
                  <a:close/>
                </a:path>
                <a:path w="2590800" h="457200">
                  <a:moveTo>
                    <a:pt x="52215" y="414147"/>
                  </a:moveTo>
                  <a:lnTo>
                    <a:pt x="51667" y="414147"/>
                  </a:lnTo>
                  <a:lnTo>
                    <a:pt x="54526" y="416052"/>
                  </a:lnTo>
                  <a:lnTo>
                    <a:pt x="52215" y="414147"/>
                  </a:lnTo>
                  <a:close/>
                </a:path>
                <a:path w="2590800" h="457200">
                  <a:moveTo>
                    <a:pt x="2546227" y="407797"/>
                  </a:moveTo>
                  <a:lnTo>
                    <a:pt x="2543969" y="409623"/>
                  </a:lnTo>
                  <a:lnTo>
                    <a:pt x="2541274" y="412750"/>
                  </a:lnTo>
                  <a:lnTo>
                    <a:pt x="2546227" y="407797"/>
                  </a:lnTo>
                  <a:close/>
                </a:path>
                <a:path w="2590800" h="457200">
                  <a:moveTo>
                    <a:pt x="2585724" y="407797"/>
                  </a:moveTo>
                  <a:lnTo>
                    <a:pt x="2546227" y="407797"/>
                  </a:lnTo>
                  <a:lnTo>
                    <a:pt x="2541274" y="412750"/>
                  </a:lnTo>
                  <a:lnTo>
                    <a:pt x="2583648" y="412750"/>
                  </a:lnTo>
                  <a:lnTo>
                    <a:pt x="2584708" y="410590"/>
                  </a:lnTo>
                  <a:lnTo>
                    <a:pt x="2585724" y="407797"/>
                  </a:lnTo>
                  <a:close/>
                </a:path>
                <a:path w="2590800" h="457200">
                  <a:moveTo>
                    <a:pt x="44517" y="407797"/>
                  </a:moveTo>
                  <a:lnTo>
                    <a:pt x="49318" y="412623"/>
                  </a:lnTo>
                  <a:lnTo>
                    <a:pt x="47074" y="409905"/>
                  </a:lnTo>
                  <a:lnTo>
                    <a:pt x="44517" y="407797"/>
                  </a:lnTo>
                  <a:close/>
                </a:path>
                <a:path w="2590800" h="457200">
                  <a:moveTo>
                    <a:pt x="47074" y="409905"/>
                  </a:moveTo>
                  <a:lnTo>
                    <a:pt x="49318" y="412623"/>
                  </a:lnTo>
                  <a:lnTo>
                    <a:pt x="50368" y="412623"/>
                  </a:lnTo>
                  <a:lnTo>
                    <a:pt x="47074" y="409905"/>
                  </a:lnTo>
                  <a:close/>
                </a:path>
                <a:path w="2590800" h="457200">
                  <a:moveTo>
                    <a:pt x="45332" y="407797"/>
                  </a:moveTo>
                  <a:lnTo>
                    <a:pt x="44517" y="407797"/>
                  </a:lnTo>
                  <a:lnTo>
                    <a:pt x="47074" y="409905"/>
                  </a:lnTo>
                  <a:lnTo>
                    <a:pt x="45332" y="407797"/>
                  </a:lnTo>
                  <a:close/>
                </a:path>
                <a:path w="2590800" h="457200">
                  <a:moveTo>
                    <a:pt x="2548892" y="53888"/>
                  </a:moveTo>
                  <a:lnTo>
                    <a:pt x="2555625" y="73660"/>
                  </a:lnTo>
                  <a:lnTo>
                    <a:pt x="2555625" y="381000"/>
                  </a:lnTo>
                  <a:lnTo>
                    <a:pt x="2543969" y="409623"/>
                  </a:lnTo>
                  <a:lnTo>
                    <a:pt x="2546227" y="407797"/>
                  </a:lnTo>
                  <a:lnTo>
                    <a:pt x="2585724" y="407797"/>
                  </a:lnTo>
                  <a:lnTo>
                    <a:pt x="2587248" y="403605"/>
                  </a:lnTo>
                  <a:lnTo>
                    <a:pt x="2589153" y="396366"/>
                  </a:lnTo>
                  <a:lnTo>
                    <a:pt x="2590296" y="388747"/>
                  </a:lnTo>
                  <a:lnTo>
                    <a:pt x="2590552" y="383539"/>
                  </a:lnTo>
                  <a:lnTo>
                    <a:pt x="2590554" y="73660"/>
                  </a:lnTo>
                  <a:lnTo>
                    <a:pt x="2590296" y="68325"/>
                  </a:lnTo>
                  <a:lnTo>
                    <a:pt x="2589153" y="60833"/>
                  </a:lnTo>
                  <a:lnTo>
                    <a:pt x="2587872" y="55879"/>
                  </a:lnTo>
                  <a:lnTo>
                    <a:pt x="2550545" y="55879"/>
                  </a:lnTo>
                  <a:lnTo>
                    <a:pt x="2548892" y="53888"/>
                  </a:lnTo>
                  <a:close/>
                </a:path>
                <a:path w="2590800" h="457200">
                  <a:moveTo>
                    <a:pt x="39983" y="401320"/>
                  </a:moveTo>
                  <a:lnTo>
                    <a:pt x="42904" y="405384"/>
                  </a:lnTo>
                  <a:lnTo>
                    <a:pt x="41657" y="403346"/>
                  </a:lnTo>
                  <a:lnTo>
                    <a:pt x="39983" y="401320"/>
                  </a:lnTo>
                  <a:close/>
                </a:path>
                <a:path w="2590800" h="457200">
                  <a:moveTo>
                    <a:pt x="41657" y="403346"/>
                  </a:moveTo>
                  <a:lnTo>
                    <a:pt x="42904" y="405384"/>
                  </a:lnTo>
                  <a:lnTo>
                    <a:pt x="43339" y="405384"/>
                  </a:lnTo>
                  <a:lnTo>
                    <a:pt x="41657" y="403346"/>
                  </a:lnTo>
                  <a:close/>
                </a:path>
                <a:path w="2590800" h="457200">
                  <a:moveTo>
                    <a:pt x="40416" y="401320"/>
                  </a:moveTo>
                  <a:lnTo>
                    <a:pt x="39983" y="401320"/>
                  </a:lnTo>
                  <a:lnTo>
                    <a:pt x="41657" y="403346"/>
                  </a:lnTo>
                  <a:lnTo>
                    <a:pt x="40416" y="401320"/>
                  </a:lnTo>
                  <a:close/>
                </a:path>
                <a:path w="2590800" h="457200">
                  <a:moveTo>
                    <a:pt x="42904" y="51815"/>
                  </a:moveTo>
                  <a:lnTo>
                    <a:pt x="39894" y="56007"/>
                  </a:lnTo>
                  <a:lnTo>
                    <a:pt x="41066" y="54603"/>
                  </a:lnTo>
                  <a:lnTo>
                    <a:pt x="42904" y="51815"/>
                  </a:lnTo>
                  <a:close/>
                </a:path>
                <a:path w="2590800" h="457200">
                  <a:moveTo>
                    <a:pt x="41066" y="54603"/>
                  </a:moveTo>
                  <a:lnTo>
                    <a:pt x="39894" y="56007"/>
                  </a:lnTo>
                  <a:lnTo>
                    <a:pt x="40223" y="56007"/>
                  </a:lnTo>
                  <a:lnTo>
                    <a:pt x="40644" y="55245"/>
                  </a:lnTo>
                  <a:lnTo>
                    <a:pt x="41066" y="54603"/>
                  </a:lnTo>
                  <a:close/>
                </a:path>
                <a:path w="2590800" h="457200">
                  <a:moveTo>
                    <a:pt x="2547624" y="51815"/>
                  </a:moveTo>
                  <a:lnTo>
                    <a:pt x="2548892" y="53888"/>
                  </a:lnTo>
                  <a:lnTo>
                    <a:pt x="2550545" y="55879"/>
                  </a:lnTo>
                  <a:lnTo>
                    <a:pt x="2547624" y="51815"/>
                  </a:lnTo>
                  <a:close/>
                </a:path>
                <a:path w="2590800" h="457200">
                  <a:moveTo>
                    <a:pt x="2586636" y="51815"/>
                  </a:moveTo>
                  <a:lnTo>
                    <a:pt x="2547624" y="51815"/>
                  </a:lnTo>
                  <a:lnTo>
                    <a:pt x="2550545" y="55879"/>
                  </a:lnTo>
                  <a:lnTo>
                    <a:pt x="2587872" y="55879"/>
                  </a:lnTo>
                  <a:lnTo>
                    <a:pt x="2587248" y="53466"/>
                  </a:lnTo>
                  <a:lnTo>
                    <a:pt x="2586636" y="51815"/>
                  </a:lnTo>
                  <a:close/>
                </a:path>
                <a:path w="2590800" h="457200">
                  <a:moveTo>
                    <a:pt x="43395" y="51815"/>
                  </a:moveTo>
                  <a:lnTo>
                    <a:pt x="42904" y="51815"/>
                  </a:lnTo>
                  <a:lnTo>
                    <a:pt x="41066" y="54603"/>
                  </a:lnTo>
                  <a:lnTo>
                    <a:pt x="43395" y="51815"/>
                  </a:lnTo>
                  <a:close/>
                </a:path>
                <a:path w="2590800" h="457200">
                  <a:moveTo>
                    <a:pt x="2543196" y="47021"/>
                  </a:moveTo>
                  <a:lnTo>
                    <a:pt x="2548892" y="53888"/>
                  </a:lnTo>
                  <a:lnTo>
                    <a:pt x="2547624" y="51815"/>
                  </a:lnTo>
                  <a:lnTo>
                    <a:pt x="2586636" y="51815"/>
                  </a:lnTo>
                  <a:lnTo>
                    <a:pt x="2585742" y="49402"/>
                  </a:lnTo>
                  <a:lnTo>
                    <a:pt x="2546100" y="49402"/>
                  </a:lnTo>
                  <a:lnTo>
                    <a:pt x="2543196" y="47021"/>
                  </a:lnTo>
                  <a:close/>
                </a:path>
                <a:path w="2590800" h="457200">
                  <a:moveTo>
                    <a:pt x="49229" y="44830"/>
                  </a:moveTo>
                  <a:lnTo>
                    <a:pt x="44657" y="49402"/>
                  </a:lnTo>
                  <a:lnTo>
                    <a:pt x="47154" y="47314"/>
                  </a:lnTo>
                  <a:lnTo>
                    <a:pt x="49229" y="44830"/>
                  </a:lnTo>
                  <a:close/>
                </a:path>
                <a:path w="2590800" h="457200">
                  <a:moveTo>
                    <a:pt x="47154" y="47314"/>
                  </a:moveTo>
                  <a:lnTo>
                    <a:pt x="44657" y="49402"/>
                  </a:lnTo>
                  <a:lnTo>
                    <a:pt x="45410" y="49402"/>
                  </a:lnTo>
                  <a:lnTo>
                    <a:pt x="47154" y="47314"/>
                  </a:lnTo>
                  <a:close/>
                </a:path>
                <a:path w="2590800" h="457200">
                  <a:moveTo>
                    <a:pt x="2541274" y="44703"/>
                  </a:moveTo>
                  <a:lnTo>
                    <a:pt x="2543196" y="47021"/>
                  </a:lnTo>
                  <a:lnTo>
                    <a:pt x="2546100" y="49402"/>
                  </a:lnTo>
                  <a:lnTo>
                    <a:pt x="2541274" y="44703"/>
                  </a:lnTo>
                  <a:close/>
                </a:path>
                <a:path w="2590800" h="457200">
                  <a:moveTo>
                    <a:pt x="2583773" y="44703"/>
                  </a:moveTo>
                  <a:lnTo>
                    <a:pt x="2541274" y="44703"/>
                  </a:lnTo>
                  <a:lnTo>
                    <a:pt x="2546100" y="49402"/>
                  </a:lnTo>
                  <a:lnTo>
                    <a:pt x="2585742" y="49402"/>
                  </a:lnTo>
                  <a:lnTo>
                    <a:pt x="2584708" y="46609"/>
                  </a:lnTo>
                  <a:lnTo>
                    <a:pt x="2583773" y="44703"/>
                  </a:lnTo>
                  <a:close/>
                </a:path>
                <a:path w="2590800" h="457200">
                  <a:moveTo>
                    <a:pt x="50125" y="44830"/>
                  </a:moveTo>
                  <a:lnTo>
                    <a:pt x="49229" y="44830"/>
                  </a:lnTo>
                  <a:lnTo>
                    <a:pt x="47154" y="47314"/>
                  </a:lnTo>
                  <a:lnTo>
                    <a:pt x="50125" y="44830"/>
                  </a:lnTo>
                  <a:close/>
                </a:path>
                <a:path w="2590800" h="457200">
                  <a:moveTo>
                    <a:pt x="2536175" y="41262"/>
                  </a:moveTo>
                  <a:lnTo>
                    <a:pt x="2543196" y="47021"/>
                  </a:lnTo>
                  <a:lnTo>
                    <a:pt x="2541274" y="44703"/>
                  </a:lnTo>
                  <a:lnTo>
                    <a:pt x="2583773" y="44703"/>
                  </a:lnTo>
                  <a:lnTo>
                    <a:pt x="2582963" y="43052"/>
                  </a:lnTo>
                  <a:lnTo>
                    <a:pt x="2538861" y="43052"/>
                  </a:lnTo>
                  <a:lnTo>
                    <a:pt x="2536175" y="41262"/>
                  </a:lnTo>
                  <a:close/>
                </a:path>
                <a:path w="2590800" h="457200">
                  <a:moveTo>
                    <a:pt x="55896" y="40004"/>
                  </a:moveTo>
                  <a:lnTo>
                    <a:pt x="51667" y="43052"/>
                  </a:lnTo>
                  <a:lnTo>
                    <a:pt x="53789" y="41767"/>
                  </a:lnTo>
                  <a:lnTo>
                    <a:pt x="55896" y="40004"/>
                  </a:lnTo>
                  <a:close/>
                </a:path>
                <a:path w="2590800" h="457200">
                  <a:moveTo>
                    <a:pt x="53789" y="41767"/>
                  </a:moveTo>
                  <a:lnTo>
                    <a:pt x="51667" y="43052"/>
                  </a:lnTo>
                  <a:lnTo>
                    <a:pt x="52251" y="43052"/>
                  </a:lnTo>
                  <a:lnTo>
                    <a:pt x="53789" y="41767"/>
                  </a:lnTo>
                  <a:close/>
                </a:path>
                <a:path w="2590800" h="457200">
                  <a:moveTo>
                    <a:pt x="2534797" y="40132"/>
                  </a:moveTo>
                  <a:lnTo>
                    <a:pt x="2536175" y="41262"/>
                  </a:lnTo>
                  <a:lnTo>
                    <a:pt x="2538861" y="43052"/>
                  </a:lnTo>
                  <a:lnTo>
                    <a:pt x="2534797" y="40132"/>
                  </a:lnTo>
                  <a:close/>
                </a:path>
                <a:path w="2590800" h="457200">
                  <a:moveTo>
                    <a:pt x="2581530" y="40132"/>
                  </a:moveTo>
                  <a:lnTo>
                    <a:pt x="2534797" y="40132"/>
                  </a:lnTo>
                  <a:lnTo>
                    <a:pt x="2538861" y="43052"/>
                  </a:lnTo>
                  <a:lnTo>
                    <a:pt x="2582963" y="43052"/>
                  </a:lnTo>
                  <a:lnTo>
                    <a:pt x="2581530" y="40132"/>
                  </a:lnTo>
                  <a:close/>
                </a:path>
                <a:path w="2590800" h="457200">
                  <a:moveTo>
                    <a:pt x="56696" y="40004"/>
                  </a:moveTo>
                  <a:lnTo>
                    <a:pt x="55896" y="40004"/>
                  </a:lnTo>
                  <a:lnTo>
                    <a:pt x="53789" y="41767"/>
                  </a:lnTo>
                  <a:lnTo>
                    <a:pt x="56696" y="40004"/>
                  </a:lnTo>
                  <a:close/>
                </a:path>
                <a:path w="2590800" h="457200">
                  <a:moveTo>
                    <a:pt x="2578451" y="35051"/>
                  </a:moveTo>
                  <a:lnTo>
                    <a:pt x="2514477" y="35051"/>
                  </a:lnTo>
                  <a:lnTo>
                    <a:pt x="2520573" y="35433"/>
                  </a:lnTo>
                  <a:lnTo>
                    <a:pt x="2524510" y="36195"/>
                  </a:lnTo>
                  <a:lnTo>
                    <a:pt x="2528320" y="37337"/>
                  </a:lnTo>
                  <a:lnTo>
                    <a:pt x="2532003" y="38862"/>
                  </a:lnTo>
                  <a:lnTo>
                    <a:pt x="2535432" y="40766"/>
                  </a:lnTo>
                  <a:lnTo>
                    <a:pt x="2536175" y="41262"/>
                  </a:lnTo>
                  <a:lnTo>
                    <a:pt x="2534797" y="40132"/>
                  </a:lnTo>
                  <a:lnTo>
                    <a:pt x="2581530" y="40132"/>
                  </a:lnTo>
                  <a:lnTo>
                    <a:pt x="2581406" y="39877"/>
                  </a:lnTo>
                  <a:lnTo>
                    <a:pt x="2578451" y="3505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90980" y="1989785"/>
            <a:ext cx="20866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0" dirty="0">
                <a:latin typeface="Georgia"/>
                <a:cs typeface="Georgia"/>
              </a:rPr>
              <a:t>HYDROPHILIC</a:t>
            </a:r>
            <a:r>
              <a:rPr sz="1600" spc="80" dirty="0">
                <a:latin typeface="Georgia"/>
                <a:cs typeface="Georgia"/>
              </a:rPr>
              <a:t> </a:t>
            </a:r>
            <a:r>
              <a:rPr sz="1600" spc="5" dirty="0">
                <a:latin typeface="Georgia"/>
                <a:cs typeface="Georgia"/>
              </a:rPr>
              <a:t>PART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401561" y="1905761"/>
            <a:ext cx="2514600" cy="457200"/>
            <a:chOff x="6401561" y="1905761"/>
            <a:chExt cx="2514600" cy="457200"/>
          </a:xfrm>
        </p:grpSpPr>
        <p:sp>
          <p:nvSpPr>
            <p:cNvPr id="13" name="object 13"/>
            <p:cNvSpPr/>
            <p:nvPr/>
          </p:nvSpPr>
          <p:spPr>
            <a:xfrm>
              <a:off x="6401561" y="1905761"/>
              <a:ext cx="2514600" cy="457200"/>
            </a:xfrm>
            <a:custGeom>
              <a:avLst/>
              <a:gdLst/>
              <a:ahLst/>
              <a:cxnLst/>
              <a:rect l="l" t="t" r="r" b="b"/>
              <a:pathLst>
                <a:path w="2514600" h="457200">
                  <a:moveTo>
                    <a:pt x="2438399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40"/>
                  </a:lnTo>
                  <a:lnTo>
                    <a:pt x="22336" y="434863"/>
                  </a:lnTo>
                  <a:lnTo>
                    <a:pt x="46559" y="451205"/>
                  </a:lnTo>
                  <a:lnTo>
                    <a:pt x="76200" y="457200"/>
                  </a:lnTo>
                  <a:lnTo>
                    <a:pt x="2438399" y="457200"/>
                  </a:lnTo>
                  <a:lnTo>
                    <a:pt x="2468040" y="451205"/>
                  </a:lnTo>
                  <a:lnTo>
                    <a:pt x="2492263" y="434863"/>
                  </a:lnTo>
                  <a:lnTo>
                    <a:pt x="2508605" y="410640"/>
                  </a:lnTo>
                  <a:lnTo>
                    <a:pt x="2514599" y="381000"/>
                  </a:lnTo>
                  <a:lnTo>
                    <a:pt x="2514599" y="76200"/>
                  </a:lnTo>
                  <a:lnTo>
                    <a:pt x="2508605" y="46559"/>
                  </a:lnTo>
                  <a:lnTo>
                    <a:pt x="2492263" y="22336"/>
                  </a:lnTo>
                  <a:lnTo>
                    <a:pt x="2468040" y="5994"/>
                  </a:lnTo>
                  <a:lnTo>
                    <a:pt x="24383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01684" y="1905761"/>
              <a:ext cx="2514600" cy="457200"/>
            </a:xfrm>
            <a:custGeom>
              <a:avLst/>
              <a:gdLst/>
              <a:ahLst/>
              <a:cxnLst/>
              <a:rect l="l" t="t" r="r" b="b"/>
              <a:pathLst>
                <a:path w="2514600" h="457200">
                  <a:moveTo>
                    <a:pt x="2438277" y="0"/>
                  </a:moveTo>
                  <a:lnTo>
                    <a:pt x="76077" y="0"/>
                  </a:lnTo>
                  <a:lnTo>
                    <a:pt x="68203" y="380"/>
                  </a:lnTo>
                  <a:lnTo>
                    <a:pt x="22229" y="22351"/>
                  </a:lnTo>
                  <a:lnTo>
                    <a:pt x="1401" y="60833"/>
                  </a:lnTo>
                  <a:lnTo>
                    <a:pt x="0" y="73660"/>
                  </a:lnTo>
                  <a:lnTo>
                    <a:pt x="2" y="383539"/>
                  </a:lnTo>
                  <a:lnTo>
                    <a:pt x="12958" y="423545"/>
                  </a:lnTo>
                  <a:lnTo>
                    <a:pt x="46486" y="451230"/>
                  </a:lnTo>
                  <a:lnTo>
                    <a:pt x="76077" y="457200"/>
                  </a:lnTo>
                  <a:lnTo>
                    <a:pt x="2438277" y="457200"/>
                  </a:lnTo>
                  <a:lnTo>
                    <a:pt x="2480822" y="444118"/>
                  </a:lnTo>
                  <a:lnTo>
                    <a:pt x="2502251" y="422148"/>
                  </a:lnTo>
                  <a:lnTo>
                    <a:pt x="76077" y="422148"/>
                  </a:lnTo>
                  <a:lnTo>
                    <a:pt x="69981" y="421766"/>
                  </a:lnTo>
                  <a:lnTo>
                    <a:pt x="66044" y="421004"/>
                  </a:lnTo>
                  <a:lnTo>
                    <a:pt x="62234" y="419862"/>
                  </a:lnTo>
                  <a:lnTo>
                    <a:pt x="58551" y="418338"/>
                  </a:lnTo>
                  <a:lnTo>
                    <a:pt x="56265" y="417067"/>
                  </a:lnTo>
                  <a:lnTo>
                    <a:pt x="55757" y="417067"/>
                  </a:lnTo>
                  <a:lnTo>
                    <a:pt x="51693" y="414147"/>
                  </a:lnTo>
                  <a:lnTo>
                    <a:pt x="52235" y="414147"/>
                  </a:lnTo>
                  <a:lnTo>
                    <a:pt x="50398" y="412623"/>
                  </a:lnTo>
                  <a:lnTo>
                    <a:pt x="49280" y="412623"/>
                  </a:lnTo>
                  <a:lnTo>
                    <a:pt x="44581" y="407797"/>
                  </a:lnTo>
                  <a:lnTo>
                    <a:pt x="45321" y="407797"/>
                  </a:lnTo>
                  <a:lnTo>
                    <a:pt x="43342" y="405384"/>
                  </a:lnTo>
                  <a:lnTo>
                    <a:pt x="42930" y="405384"/>
                  </a:lnTo>
                  <a:lnTo>
                    <a:pt x="40009" y="401320"/>
                  </a:lnTo>
                  <a:lnTo>
                    <a:pt x="40441" y="401320"/>
                  </a:lnTo>
                  <a:lnTo>
                    <a:pt x="39120" y="399161"/>
                  </a:lnTo>
                  <a:lnTo>
                    <a:pt x="37469" y="395350"/>
                  </a:lnTo>
                  <a:lnTo>
                    <a:pt x="36199" y="391540"/>
                  </a:lnTo>
                  <a:lnTo>
                    <a:pt x="35310" y="387476"/>
                  </a:lnTo>
                  <a:lnTo>
                    <a:pt x="34929" y="383539"/>
                  </a:lnTo>
                  <a:lnTo>
                    <a:pt x="34929" y="76200"/>
                  </a:lnTo>
                  <a:lnTo>
                    <a:pt x="40220" y="56007"/>
                  </a:lnTo>
                  <a:lnTo>
                    <a:pt x="39882" y="56007"/>
                  </a:lnTo>
                  <a:lnTo>
                    <a:pt x="42930" y="51815"/>
                  </a:lnTo>
                  <a:lnTo>
                    <a:pt x="43406" y="51815"/>
                  </a:lnTo>
                  <a:lnTo>
                    <a:pt x="45435" y="49402"/>
                  </a:lnTo>
                  <a:lnTo>
                    <a:pt x="44708" y="49402"/>
                  </a:lnTo>
                  <a:lnTo>
                    <a:pt x="49280" y="44830"/>
                  </a:lnTo>
                  <a:lnTo>
                    <a:pt x="50145" y="44830"/>
                  </a:lnTo>
                  <a:lnTo>
                    <a:pt x="52259" y="43052"/>
                  </a:lnTo>
                  <a:lnTo>
                    <a:pt x="51693" y="43052"/>
                  </a:lnTo>
                  <a:lnTo>
                    <a:pt x="55884" y="40004"/>
                  </a:lnTo>
                  <a:lnTo>
                    <a:pt x="56671" y="40004"/>
                  </a:lnTo>
                  <a:lnTo>
                    <a:pt x="57916" y="39242"/>
                  </a:lnTo>
                  <a:lnTo>
                    <a:pt x="61726" y="37591"/>
                  </a:lnTo>
                  <a:lnTo>
                    <a:pt x="65536" y="36322"/>
                  </a:lnTo>
                  <a:lnTo>
                    <a:pt x="69600" y="35433"/>
                  </a:lnTo>
                  <a:lnTo>
                    <a:pt x="73537" y="35051"/>
                  </a:lnTo>
                  <a:lnTo>
                    <a:pt x="2502251" y="35051"/>
                  </a:lnTo>
                  <a:lnTo>
                    <a:pt x="2501396" y="33654"/>
                  </a:lnTo>
                  <a:lnTo>
                    <a:pt x="2467868" y="5968"/>
                  </a:lnTo>
                  <a:lnTo>
                    <a:pt x="2446024" y="380"/>
                  </a:lnTo>
                  <a:lnTo>
                    <a:pt x="2438277" y="0"/>
                  </a:lnTo>
                  <a:close/>
                </a:path>
                <a:path w="2514600" h="457200">
                  <a:moveTo>
                    <a:pt x="2467769" y="409623"/>
                  </a:moveTo>
                  <a:lnTo>
                    <a:pt x="2440817" y="422148"/>
                  </a:lnTo>
                  <a:lnTo>
                    <a:pt x="2502251" y="422148"/>
                  </a:lnTo>
                  <a:lnTo>
                    <a:pt x="2505206" y="417322"/>
                  </a:lnTo>
                  <a:lnTo>
                    <a:pt x="2507448" y="412750"/>
                  </a:lnTo>
                  <a:lnTo>
                    <a:pt x="2465074" y="412750"/>
                  </a:lnTo>
                  <a:lnTo>
                    <a:pt x="2467769" y="409623"/>
                  </a:lnTo>
                  <a:close/>
                </a:path>
                <a:path w="2514600" h="457200">
                  <a:moveTo>
                    <a:pt x="51693" y="414147"/>
                  </a:moveTo>
                  <a:lnTo>
                    <a:pt x="55757" y="417067"/>
                  </a:lnTo>
                  <a:lnTo>
                    <a:pt x="54457" y="415989"/>
                  </a:lnTo>
                  <a:lnTo>
                    <a:pt x="51693" y="414147"/>
                  </a:lnTo>
                  <a:close/>
                </a:path>
                <a:path w="2514600" h="457200">
                  <a:moveTo>
                    <a:pt x="54457" y="415989"/>
                  </a:moveTo>
                  <a:lnTo>
                    <a:pt x="55757" y="417067"/>
                  </a:lnTo>
                  <a:lnTo>
                    <a:pt x="56265" y="417067"/>
                  </a:lnTo>
                  <a:lnTo>
                    <a:pt x="55122" y="416433"/>
                  </a:lnTo>
                  <a:lnTo>
                    <a:pt x="54457" y="415989"/>
                  </a:lnTo>
                  <a:close/>
                </a:path>
                <a:path w="2514600" h="457200">
                  <a:moveTo>
                    <a:pt x="52235" y="414147"/>
                  </a:moveTo>
                  <a:lnTo>
                    <a:pt x="51693" y="414147"/>
                  </a:lnTo>
                  <a:lnTo>
                    <a:pt x="54457" y="415989"/>
                  </a:lnTo>
                  <a:lnTo>
                    <a:pt x="52235" y="414147"/>
                  </a:lnTo>
                  <a:close/>
                </a:path>
                <a:path w="2514600" h="457200">
                  <a:moveTo>
                    <a:pt x="2470027" y="407797"/>
                  </a:moveTo>
                  <a:lnTo>
                    <a:pt x="2467769" y="409623"/>
                  </a:lnTo>
                  <a:lnTo>
                    <a:pt x="2465074" y="412750"/>
                  </a:lnTo>
                  <a:lnTo>
                    <a:pt x="2470027" y="407797"/>
                  </a:lnTo>
                  <a:close/>
                </a:path>
                <a:path w="2514600" h="457200">
                  <a:moveTo>
                    <a:pt x="2509524" y="407797"/>
                  </a:moveTo>
                  <a:lnTo>
                    <a:pt x="2470027" y="407797"/>
                  </a:lnTo>
                  <a:lnTo>
                    <a:pt x="2465074" y="412750"/>
                  </a:lnTo>
                  <a:lnTo>
                    <a:pt x="2507448" y="412750"/>
                  </a:lnTo>
                  <a:lnTo>
                    <a:pt x="2508508" y="410590"/>
                  </a:lnTo>
                  <a:lnTo>
                    <a:pt x="2509524" y="407797"/>
                  </a:lnTo>
                  <a:close/>
                </a:path>
                <a:path w="2514600" h="457200">
                  <a:moveTo>
                    <a:pt x="44581" y="407797"/>
                  </a:moveTo>
                  <a:lnTo>
                    <a:pt x="49280" y="412623"/>
                  </a:lnTo>
                  <a:lnTo>
                    <a:pt x="46898" y="409719"/>
                  </a:lnTo>
                  <a:lnTo>
                    <a:pt x="44581" y="407797"/>
                  </a:lnTo>
                  <a:close/>
                </a:path>
                <a:path w="2514600" h="457200">
                  <a:moveTo>
                    <a:pt x="46898" y="409719"/>
                  </a:moveTo>
                  <a:lnTo>
                    <a:pt x="49280" y="412623"/>
                  </a:lnTo>
                  <a:lnTo>
                    <a:pt x="50398" y="412623"/>
                  </a:lnTo>
                  <a:lnTo>
                    <a:pt x="46898" y="409719"/>
                  </a:lnTo>
                  <a:close/>
                </a:path>
                <a:path w="2514600" h="457200">
                  <a:moveTo>
                    <a:pt x="45321" y="407797"/>
                  </a:moveTo>
                  <a:lnTo>
                    <a:pt x="44581" y="407797"/>
                  </a:lnTo>
                  <a:lnTo>
                    <a:pt x="46898" y="409719"/>
                  </a:lnTo>
                  <a:lnTo>
                    <a:pt x="45321" y="407797"/>
                  </a:lnTo>
                  <a:close/>
                </a:path>
                <a:path w="2514600" h="457200">
                  <a:moveTo>
                    <a:pt x="2472692" y="53888"/>
                  </a:moveTo>
                  <a:lnTo>
                    <a:pt x="2479425" y="73660"/>
                  </a:lnTo>
                  <a:lnTo>
                    <a:pt x="2479425" y="381000"/>
                  </a:lnTo>
                  <a:lnTo>
                    <a:pt x="2467769" y="409623"/>
                  </a:lnTo>
                  <a:lnTo>
                    <a:pt x="2470027" y="407797"/>
                  </a:lnTo>
                  <a:lnTo>
                    <a:pt x="2509524" y="407797"/>
                  </a:lnTo>
                  <a:lnTo>
                    <a:pt x="2511048" y="403605"/>
                  </a:lnTo>
                  <a:lnTo>
                    <a:pt x="2512953" y="396366"/>
                  </a:lnTo>
                  <a:lnTo>
                    <a:pt x="2514096" y="388747"/>
                  </a:lnTo>
                  <a:lnTo>
                    <a:pt x="2514352" y="383539"/>
                  </a:lnTo>
                  <a:lnTo>
                    <a:pt x="2514354" y="73660"/>
                  </a:lnTo>
                  <a:lnTo>
                    <a:pt x="2514096" y="68325"/>
                  </a:lnTo>
                  <a:lnTo>
                    <a:pt x="2512953" y="60833"/>
                  </a:lnTo>
                  <a:lnTo>
                    <a:pt x="2511672" y="55879"/>
                  </a:lnTo>
                  <a:lnTo>
                    <a:pt x="2474345" y="55879"/>
                  </a:lnTo>
                  <a:lnTo>
                    <a:pt x="2472692" y="53888"/>
                  </a:lnTo>
                  <a:close/>
                </a:path>
                <a:path w="2514600" h="457200">
                  <a:moveTo>
                    <a:pt x="40009" y="401320"/>
                  </a:moveTo>
                  <a:lnTo>
                    <a:pt x="42930" y="405384"/>
                  </a:lnTo>
                  <a:lnTo>
                    <a:pt x="41716" y="403401"/>
                  </a:lnTo>
                  <a:lnTo>
                    <a:pt x="40009" y="401320"/>
                  </a:lnTo>
                  <a:close/>
                </a:path>
                <a:path w="2514600" h="457200">
                  <a:moveTo>
                    <a:pt x="41716" y="403401"/>
                  </a:moveTo>
                  <a:lnTo>
                    <a:pt x="42930" y="405384"/>
                  </a:lnTo>
                  <a:lnTo>
                    <a:pt x="43342" y="405384"/>
                  </a:lnTo>
                  <a:lnTo>
                    <a:pt x="41716" y="403401"/>
                  </a:lnTo>
                  <a:close/>
                </a:path>
                <a:path w="2514600" h="457200">
                  <a:moveTo>
                    <a:pt x="40441" y="401320"/>
                  </a:moveTo>
                  <a:lnTo>
                    <a:pt x="40009" y="401320"/>
                  </a:lnTo>
                  <a:lnTo>
                    <a:pt x="41716" y="403401"/>
                  </a:lnTo>
                  <a:lnTo>
                    <a:pt x="40441" y="401320"/>
                  </a:lnTo>
                  <a:close/>
                </a:path>
                <a:path w="2514600" h="457200">
                  <a:moveTo>
                    <a:pt x="42930" y="51815"/>
                  </a:moveTo>
                  <a:lnTo>
                    <a:pt x="39882" y="56007"/>
                  </a:lnTo>
                  <a:lnTo>
                    <a:pt x="41107" y="54549"/>
                  </a:lnTo>
                  <a:lnTo>
                    <a:pt x="42930" y="51815"/>
                  </a:lnTo>
                  <a:close/>
                </a:path>
                <a:path w="2514600" h="457200">
                  <a:moveTo>
                    <a:pt x="41107" y="54549"/>
                  </a:moveTo>
                  <a:lnTo>
                    <a:pt x="39882" y="56007"/>
                  </a:lnTo>
                  <a:lnTo>
                    <a:pt x="40220" y="56007"/>
                  </a:lnTo>
                  <a:lnTo>
                    <a:pt x="40644" y="55245"/>
                  </a:lnTo>
                  <a:lnTo>
                    <a:pt x="41107" y="54549"/>
                  </a:lnTo>
                  <a:close/>
                </a:path>
                <a:path w="2514600" h="457200">
                  <a:moveTo>
                    <a:pt x="2471424" y="51815"/>
                  </a:moveTo>
                  <a:lnTo>
                    <a:pt x="2472692" y="53888"/>
                  </a:lnTo>
                  <a:lnTo>
                    <a:pt x="2474345" y="55879"/>
                  </a:lnTo>
                  <a:lnTo>
                    <a:pt x="2471424" y="51815"/>
                  </a:lnTo>
                  <a:close/>
                </a:path>
                <a:path w="2514600" h="457200">
                  <a:moveTo>
                    <a:pt x="2510436" y="51815"/>
                  </a:moveTo>
                  <a:lnTo>
                    <a:pt x="2471424" y="51815"/>
                  </a:lnTo>
                  <a:lnTo>
                    <a:pt x="2474345" y="55879"/>
                  </a:lnTo>
                  <a:lnTo>
                    <a:pt x="2511672" y="55879"/>
                  </a:lnTo>
                  <a:lnTo>
                    <a:pt x="2511048" y="53466"/>
                  </a:lnTo>
                  <a:lnTo>
                    <a:pt x="2510436" y="51815"/>
                  </a:lnTo>
                  <a:close/>
                </a:path>
                <a:path w="2514600" h="457200">
                  <a:moveTo>
                    <a:pt x="43406" y="51815"/>
                  </a:moveTo>
                  <a:lnTo>
                    <a:pt x="42930" y="51815"/>
                  </a:lnTo>
                  <a:lnTo>
                    <a:pt x="41107" y="54549"/>
                  </a:lnTo>
                  <a:lnTo>
                    <a:pt x="43406" y="51815"/>
                  </a:lnTo>
                  <a:close/>
                </a:path>
                <a:path w="2514600" h="457200">
                  <a:moveTo>
                    <a:pt x="2466996" y="47021"/>
                  </a:moveTo>
                  <a:lnTo>
                    <a:pt x="2472692" y="53888"/>
                  </a:lnTo>
                  <a:lnTo>
                    <a:pt x="2471424" y="51815"/>
                  </a:lnTo>
                  <a:lnTo>
                    <a:pt x="2510436" y="51815"/>
                  </a:lnTo>
                  <a:lnTo>
                    <a:pt x="2509542" y="49402"/>
                  </a:lnTo>
                  <a:lnTo>
                    <a:pt x="2469900" y="49402"/>
                  </a:lnTo>
                  <a:lnTo>
                    <a:pt x="2466996" y="47021"/>
                  </a:lnTo>
                  <a:close/>
                </a:path>
                <a:path w="2514600" h="457200">
                  <a:moveTo>
                    <a:pt x="49280" y="44830"/>
                  </a:moveTo>
                  <a:lnTo>
                    <a:pt x="44708" y="49402"/>
                  </a:lnTo>
                  <a:lnTo>
                    <a:pt x="47191" y="47314"/>
                  </a:lnTo>
                  <a:lnTo>
                    <a:pt x="49280" y="44830"/>
                  </a:lnTo>
                  <a:close/>
                </a:path>
                <a:path w="2514600" h="457200">
                  <a:moveTo>
                    <a:pt x="47191" y="47314"/>
                  </a:moveTo>
                  <a:lnTo>
                    <a:pt x="44708" y="49402"/>
                  </a:lnTo>
                  <a:lnTo>
                    <a:pt x="45435" y="49402"/>
                  </a:lnTo>
                  <a:lnTo>
                    <a:pt x="47191" y="47314"/>
                  </a:lnTo>
                  <a:close/>
                </a:path>
                <a:path w="2514600" h="457200">
                  <a:moveTo>
                    <a:pt x="2465074" y="44703"/>
                  </a:moveTo>
                  <a:lnTo>
                    <a:pt x="2466996" y="47021"/>
                  </a:lnTo>
                  <a:lnTo>
                    <a:pt x="2469900" y="49402"/>
                  </a:lnTo>
                  <a:lnTo>
                    <a:pt x="2465074" y="44703"/>
                  </a:lnTo>
                  <a:close/>
                </a:path>
                <a:path w="2514600" h="457200">
                  <a:moveTo>
                    <a:pt x="2507573" y="44703"/>
                  </a:moveTo>
                  <a:lnTo>
                    <a:pt x="2465074" y="44703"/>
                  </a:lnTo>
                  <a:lnTo>
                    <a:pt x="2469900" y="49402"/>
                  </a:lnTo>
                  <a:lnTo>
                    <a:pt x="2509542" y="49402"/>
                  </a:lnTo>
                  <a:lnTo>
                    <a:pt x="2508508" y="46609"/>
                  </a:lnTo>
                  <a:lnTo>
                    <a:pt x="2507573" y="44703"/>
                  </a:lnTo>
                  <a:close/>
                </a:path>
                <a:path w="2514600" h="457200">
                  <a:moveTo>
                    <a:pt x="50145" y="44830"/>
                  </a:moveTo>
                  <a:lnTo>
                    <a:pt x="49280" y="44830"/>
                  </a:lnTo>
                  <a:lnTo>
                    <a:pt x="47191" y="47314"/>
                  </a:lnTo>
                  <a:lnTo>
                    <a:pt x="50145" y="44830"/>
                  </a:lnTo>
                  <a:close/>
                </a:path>
                <a:path w="2514600" h="457200">
                  <a:moveTo>
                    <a:pt x="2459975" y="41262"/>
                  </a:moveTo>
                  <a:lnTo>
                    <a:pt x="2466996" y="47021"/>
                  </a:lnTo>
                  <a:lnTo>
                    <a:pt x="2465074" y="44703"/>
                  </a:lnTo>
                  <a:lnTo>
                    <a:pt x="2507573" y="44703"/>
                  </a:lnTo>
                  <a:lnTo>
                    <a:pt x="2506763" y="43052"/>
                  </a:lnTo>
                  <a:lnTo>
                    <a:pt x="2462661" y="43052"/>
                  </a:lnTo>
                  <a:lnTo>
                    <a:pt x="2459975" y="41262"/>
                  </a:lnTo>
                  <a:close/>
                </a:path>
                <a:path w="2514600" h="457200">
                  <a:moveTo>
                    <a:pt x="55884" y="40004"/>
                  </a:moveTo>
                  <a:lnTo>
                    <a:pt x="51693" y="43052"/>
                  </a:lnTo>
                  <a:lnTo>
                    <a:pt x="53775" y="41777"/>
                  </a:lnTo>
                  <a:lnTo>
                    <a:pt x="55884" y="40004"/>
                  </a:lnTo>
                  <a:close/>
                </a:path>
                <a:path w="2514600" h="457200">
                  <a:moveTo>
                    <a:pt x="53775" y="41777"/>
                  </a:moveTo>
                  <a:lnTo>
                    <a:pt x="51693" y="43052"/>
                  </a:lnTo>
                  <a:lnTo>
                    <a:pt x="52259" y="43052"/>
                  </a:lnTo>
                  <a:lnTo>
                    <a:pt x="53775" y="41777"/>
                  </a:lnTo>
                  <a:close/>
                </a:path>
                <a:path w="2514600" h="457200">
                  <a:moveTo>
                    <a:pt x="2458597" y="40132"/>
                  </a:moveTo>
                  <a:lnTo>
                    <a:pt x="2459975" y="41262"/>
                  </a:lnTo>
                  <a:lnTo>
                    <a:pt x="2462661" y="43052"/>
                  </a:lnTo>
                  <a:lnTo>
                    <a:pt x="2458597" y="40132"/>
                  </a:lnTo>
                  <a:close/>
                </a:path>
                <a:path w="2514600" h="457200">
                  <a:moveTo>
                    <a:pt x="2505330" y="40132"/>
                  </a:moveTo>
                  <a:lnTo>
                    <a:pt x="2458597" y="40132"/>
                  </a:lnTo>
                  <a:lnTo>
                    <a:pt x="2462661" y="43052"/>
                  </a:lnTo>
                  <a:lnTo>
                    <a:pt x="2506763" y="43052"/>
                  </a:lnTo>
                  <a:lnTo>
                    <a:pt x="2505330" y="40132"/>
                  </a:lnTo>
                  <a:close/>
                </a:path>
                <a:path w="2514600" h="457200">
                  <a:moveTo>
                    <a:pt x="56671" y="40004"/>
                  </a:moveTo>
                  <a:lnTo>
                    <a:pt x="55884" y="40004"/>
                  </a:lnTo>
                  <a:lnTo>
                    <a:pt x="53775" y="41777"/>
                  </a:lnTo>
                  <a:lnTo>
                    <a:pt x="56671" y="40004"/>
                  </a:lnTo>
                  <a:close/>
                </a:path>
                <a:path w="2514600" h="457200">
                  <a:moveTo>
                    <a:pt x="2502251" y="35051"/>
                  </a:moveTo>
                  <a:lnTo>
                    <a:pt x="2438277" y="35051"/>
                  </a:lnTo>
                  <a:lnTo>
                    <a:pt x="2444373" y="35433"/>
                  </a:lnTo>
                  <a:lnTo>
                    <a:pt x="2448310" y="36195"/>
                  </a:lnTo>
                  <a:lnTo>
                    <a:pt x="2452120" y="37337"/>
                  </a:lnTo>
                  <a:lnTo>
                    <a:pt x="2455676" y="38862"/>
                  </a:lnTo>
                  <a:lnTo>
                    <a:pt x="2459232" y="40766"/>
                  </a:lnTo>
                  <a:lnTo>
                    <a:pt x="2459975" y="41262"/>
                  </a:lnTo>
                  <a:lnTo>
                    <a:pt x="2458597" y="40132"/>
                  </a:lnTo>
                  <a:lnTo>
                    <a:pt x="2505330" y="40132"/>
                  </a:lnTo>
                  <a:lnTo>
                    <a:pt x="2505206" y="39877"/>
                  </a:lnTo>
                  <a:lnTo>
                    <a:pt x="2502251" y="3505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756272" y="1989785"/>
            <a:ext cx="18046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Georgia"/>
                <a:cs typeface="Georgia"/>
              </a:rPr>
              <a:t>LIPOPHILIC</a:t>
            </a:r>
            <a:r>
              <a:rPr sz="1600" spc="70" dirty="0">
                <a:latin typeface="Georgia"/>
                <a:cs typeface="Georgia"/>
              </a:rPr>
              <a:t> </a:t>
            </a:r>
            <a:r>
              <a:rPr sz="1600" spc="5" dirty="0">
                <a:latin typeface="Georgia"/>
                <a:cs typeface="Georgia"/>
              </a:rPr>
              <a:t>PART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989569" y="2362961"/>
            <a:ext cx="173990" cy="685800"/>
          </a:xfrm>
          <a:custGeom>
            <a:avLst/>
            <a:gdLst/>
            <a:ahLst/>
            <a:cxnLst/>
            <a:rect l="l" t="t" r="r" b="b"/>
            <a:pathLst>
              <a:path w="173990" h="685800">
                <a:moveTo>
                  <a:pt x="57911" y="512063"/>
                </a:moveTo>
                <a:lnTo>
                  <a:pt x="0" y="512063"/>
                </a:lnTo>
                <a:lnTo>
                  <a:pt x="86868" y="685800"/>
                </a:lnTo>
                <a:lnTo>
                  <a:pt x="159257" y="541020"/>
                </a:lnTo>
                <a:lnTo>
                  <a:pt x="57911" y="541020"/>
                </a:lnTo>
                <a:lnTo>
                  <a:pt x="57911" y="512063"/>
                </a:lnTo>
                <a:close/>
              </a:path>
              <a:path w="173990" h="685800">
                <a:moveTo>
                  <a:pt x="86868" y="0"/>
                </a:moveTo>
                <a:lnTo>
                  <a:pt x="57911" y="0"/>
                </a:lnTo>
                <a:lnTo>
                  <a:pt x="57911" y="541020"/>
                </a:lnTo>
                <a:lnTo>
                  <a:pt x="86868" y="541020"/>
                </a:lnTo>
                <a:lnTo>
                  <a:pt x="86868" y="0"/>
                </a:lnTo>
                <a:close/>
              </a:path>
              <a:path w="173990" h="685800">
                <a:moveTo>
                  <a:pt x="173735" y="512063"/>
                </a:moveTo>
                <a:lnTo>
                  <a:pt x="86868" y="512063"/>
                </a:lnTo>
                <a:lnTo>
                  <a:pt x="86868" y="541020"/>
                </a:lnTo>
                <a:lnTo>
                  <a:pt x="159257" y="541020"/>
                </a:lnTo>
                <a:lnTo>
                  <a:pt x="173735" y="51206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15788" y="3031998"/>
            <a:ext cx="32651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90" dirty="0">
                <a:latin typeface="Georgia"/>
                <a:cs typeface="Georgia"/>
              </a:rPr>
              <a:t>Binds </a:t>
            </a:r>
            <a:r>
              <a:rPr sz="1600" spc="60" dirty="0">
                <a:latin typeface="Georgia"/>
                <a:cs typeface="Georgia"/>
              </a:rPr>
              <a:t>with </a:t>
            </a:r>
            <a:r>
              <a:rPr sz="1600" spc="50" dirty="0">
                <a:latin typeface="Georgia"/>
                <a:cs typeface="Georgia"/>
              </a:rPr>
              <a:t>ergosterol </a:t>
            </a:r>
            <a:r>
              <a:rPr sz="1600" spc="95" dirty="0">
                <a:latin typeface="Georgia"/>
                <a:cs typeface="Georgia"/>
              </a:rPr>
              <a:t>and</a:t>
            </a:r>
            <a:r>
              <a:rPr sz="1600" spc="290" dirty="0">
                <a:latin typeface="Georgia"/>
                <a:cs typeface="Georgia"/>
              </a:rPr>
              <a:t> </a:t>
            </a:r>
            <a:r>
              <a:rPr sz="1600" spc="40" dirty="0">
                <a:latin typeface="Georgia"/>
                <a:cs typeface="Georgia"/>
              </a:rPr>
              <a:t>bilipid</a:t>
            </a:r>
            <a:endParaRPr sz="16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sz="1600" spc="65" dirty="0">
                <a:latin typeface="Georgia"/>
                <a:cs typeface="Georgia"/>
              </a:rPr>
              <a:t>layer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61694" y="2362961"/>
            <a:ext cx="173990" cy="685800"/>
          </a:xfrm>
          <a:custGeom>
            <a:avLst/>
            <a:gdLst/>
            <a:ahLst/>
            <a:cxnLst/>
            <a:rect l="l" t="t" r="r" b="b"/>
            <a:pathLst>
              <a:path w="173990" h="685800">
                <a:moveTo>
                  <a:pt x="57912" y="512063"/>
                </a:moveTo>
                <a:lnTo>
                  <a:pt x="0" y="512063"/>
                </a:lnTo>
                <a:lnTo>
                  <a:pt x="86868" y="685800"/>
                </a:lnTo>
                <a:lnTo>
                  <a:pt x="159257" y="541020"/>
                </a:lnTo>
                <a:lnTo>
                  <a:pt x="57912" y="541020"/>
                </a:lnTo>
                <a:lnTo>
                  <a:pt x="57912" y="512063"/>
                </a:lnTo>
                <a:close/>
              </a:path>
              <a:path w="173990" h="685800">
                <a:moveTo>
                  <a:pt x="86868" y="0"/>
                </a:moveTo>
                <a:lnTo>
                  <a:pt x="57912" y="0"/>
                </a:lnTo>
                <a:lnTo>
                  <a:pt x="57912" y="541020"/>
                </a:lnTo>
                <a:lnTo>
                  <a:pt x="86868" y="541020"/>
                </a:lnTo>
                <a:lnTo>
                  <a:pt x="86868" y="0"/>
                </a:lnTo>
                <a:close/>
              </a:path>
              <a:path w="173990" h="685800">
                <a:moveTo>
                  <a:pt x="173736" y="512063"/>
                </a:moveTo>
                <a:lnTo>
                  <a:pt x="86868" y="512063"/>
                </a:lnTo>
                <a:lnTo>
                  <a:pt x="86868" y="541020"/>
                </a:lnTo>
                <a:lnTo>
                  <a:pt x="159257" y="541020"/>
                </a:lnTo>
                <a:lnTo>
                  <a:pt x="173736" y="51206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01446" y="3072511"/>
            <a:ext cx="34296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70" dirty="0">
                <a:latin typeface="Georgia"/>
                <a:cs typeface="Georgia"/>
              </a:rPr>
              <a:t>Forms pores </a:t>
            </a:r>
            <a:r>
              <a:rPr sz="1600" spc="55" dirty="0">
                <a:latin typeface="Georgia"/>
                <a:cs typeface="Georgia"/>
              </a:rPr>
              <a:t>in </a:t>
            </a:r>
            <a:r>
              <a:rPr sz="1600" spc="75" dirty="0">
                <a:latin typeface="Georgia"/>
                <a:cs typeface="Georgia"/>
              </a:rPr>
              <a:t>the </a:t>
            </a:r>
            <a:r>
              <a:rPr sz="1600" spc="50" dirty="0">
                <a:latin typeface="Georgia"/>
                <a:cs typeface="Georgia"/>
              </a:rPr>
              <a:t>cell</a:t>
            </a:r>
            <a:r>
              <a:rPr sz="1600" spc="330" dirty="0">
                <a:latin typeface="Georgia"/>
                <a:cs typeface="Georgia"/>
              </a:rPr>
              <a:t> </a:t>
            </a:r>
            <a:r>
              <a:rPr sz="1600" spc="80" dirty="0">
                <a:latin typeface="Georgia"/>
                <a:cs typeface="Georgia"/>
              </a:rPr>
              <a:t>membrane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42339" y="3592829"/>
            <a:ext cx="6634480" cy="1231900"/>
          </a:xfrm>
          <a:custGeom>
            <a:avLst/>
            <a:gdLst/>
            <a:ahLst/>
            <a:cxnLst/>
            <a:rect l="l" t="t" r="r" b="b"/>
            <a:pathLst>
              <a:path w="6634480" h="1231900">
                <a:moveTo>
                  <a:pt x="6634353" y="42672"/>
                </a:moveTo>
                <a:lnTo>
                  <a:pt x="6628384" y="14351"/>
                </a:lnTo>
                <a:lnTo>
                  <a:pt x="3218815" y="723455"/>
                </a:lnTo>
                <a:lnTo>
                  <a:pt x="3218815" y="700100"/>
                </a:lnTo>
                <a:lnTo>
                  <a:pt x="3218942" y="699516"/>
                </a:lnTo>
                <a:lnTo>
                  <a:pt x="6223" y="0"/>
                </a:lnTo>
                <a:lnTo>
                  <a:pt x="0" y="28321"/>
                </a:lnTo>
                <a:lnTo>
                  <a:pt x="3189859" y="722871"/>
                </a:lnTo>
                <a:lnTo>
                  <a:pt x="3189859" y="1058164"/>
                </a:lnTo>
                <a:lnTo>
                  <a:pt x="3131947" y="1058164"/>
                </a:lnTo>
                <a:lnTo>
                  <a:pt x="3218815" y="1231900"/>
                </a:lnTo>
                <a:lnTo>
                  <a:pt x="3291205" y="1087120"/>
                </a:lnTo>
                <a:lnTo>
                  <a:pt x="3305683" y="1058164"/>
                </a:lnTo>
                <a:lnTo>
                  <a:pt x="3218815" y="1058164"/>
                </a:lnTo>
                <a:lnTo>
                  <a:pt x="3218815" y="753110"/>
                </a:lnTo>
                <a:lnTo>
                  <a:pt x="6634353" y="4267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182622" y="4922011"/>
            <a:ext cx="49523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4590" marR="30480" indent="-1127125">
              <a:lnSpc>
                <a:spcPct val="100000"/>
              </a:lnSpc>
              <a:spcBef>
                <a:spcPts val="95"/>
              </a:spcBef>
            </a:pPr>
            <a:r>
              <a:rPr sz="1600" spc="65" dirty="0">
                <a:latin typeface="Georgia"/>
                <a:cs typeface="Georgia"/>
              </a:rPr>
              <a:t>Cell </a:t>
            </a:r>
            <a:r>
              <a:rPr sz="1600" spc="80" dirty="0">
                <a:latin typeface="Georgia"/>
                <a:cs typeface="Georgia"/>
              </a:rPr>
              <a:t>contents </a:t>
            </a:r>
            <a:r>
              <a:rPr sz="1600" spc="125" dirty="0">
                <a:latin typeface="Georgia"/>
                <a:cs typeface="Georgia"/>
              </a:rPr>
              <a:t>such as </a:t>
            </a:r>
            <a:r>
              <a:rPr sz="1600" spc="10" dirty="0">
                <a:latin typeface="Georgia"/>
                <a:cs typeface="Georgia"/>
              </a:rPr>
              <a:t>Na</a:t>
            </a:r>
            <a:r>
              <a:rPr sz="1575" spc="15" baseline="26455" dirty="0">
                <a:latin typeface="Georgia"/>
                <a:cs typeface="Georgia"/>
              </a:rPr>
              <a:t>+ </a:t>
            </a:r>
            <a:r>
              <a:rPr sz="1600" spc="95" dirty="0">
                <a:latin typeface="Georgia"/>
                <a:cs typeface="Georgia"/>
              </a:rPr>
              <a:t>and </a:t>
            </a:r>
            <a:r>
              <a:rPr sz="1600" dirty="0">
                <a:latin typeface="Georgia"/>
                <a:cs typeface="Georgia"/>
              </a:rPr>
              <a:t>K</a:t>
            </a:r>
            <a:r>
              <a:rPr sz="1575" baseline="26455" dirty="0">
                <a:latin typeface="Georgia"/>
                <a:cs typeface="Georgia"/>
              </a:rPr>
              <a:t>+ </a:t>
            </a:r>
            <a:r>
              <a:rPr sz="1600" spc="85" dirty="0">
                <a:latin typeface="Georgia"/>
                <a:cs typeface="Georgia"/>
              </a:rPr>
              <a:t>leak </a:t>
            </a:r>
            <a:r>
              <a:rPr sz="1600" spc="70" dirty="0">
                <a:latin typeface="Georgia"/>
                <a:cs typeface="Georgia"/>
              </a:rPr>
              <a:t>trough the  </a:t>
            </a:r>
            <a:r>
              <a:rPr sz="1600" spc="80" dirty="0">
                <a:latin typeface="Georgia"/>
                <a:cs typeface="Georgia"/>
              </a:rPr>
              <a:t>spores </a:t>
            </a:r>
            <a:r>
              <a:rPr sz="1600" spc="35" dirty="0">
                <a:latin typeface="Georgia"/>
                <a:cs typeface="Georgia"/>
              </a:rPr>
              <a:t>from </a:t>
            </a:r>
            <a:r>
              <a:rPr sz="1600" spc="75" dirty="0">
                <a:latin typeface="Georgia"/>
                <a:cs typeface="Georgia"/>
              </a:rPr>
              <a:t>the</a:t>
            </a:r>
            <a:r>
              <a:rPr sz="1600" spc="275" dirty="0">
                <a:latin typeface="Georgia"/>
                <a:cs typeface="Georgia"/>
              </a:rPr>
              <a:t> </a:t>
            </a:r>
            <a:r>
              <a:rPr sz="1600" spc="75" dirty="0">
                <a:latin typeface="Georgia"/>
                <a:cs typeface="Georgia"/>
              </a:rPr>
              <a:t>cytoplasm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74285" y="5482590"/>
            <a:ext cx="173990" cy="614680"/>
          </a:xfrm>
          <a:custGeom>
            <a:avLst/>
            <a:gdLst/>
            <a:ahLst/>
            <a:cxnLst/>
            <a:rect l="l" t="t" r="r" b="b"/>
            <a:pathLst>
              <a:path w="173989" h="614679">
                <a:moveTo>
                  <a:pt x="57912" y="440436"/>
                </a:moveTo>
                <a:lnTo>
                  <a:pt x="0" y="440436"/>
                </a:lnTo>
                <a:lnTo>
                  <a:pt x="86867" y="614172"/>
                </a:lnTo>
                <a:lnTo>
                  <a:pt x="159258" y="469392"/>
                </a:lnTo>
                <a:lnTo>
                  <a:pt x="57912" y="469392"/>
                </a:lnTo>
                <a:lnTo>
                  <a:pt x="57912" y="440436"/>
                </a:lnTo>
                <a:close/>
              </a:path>
              <a:path w="173989" h="614679">
                <a:moveTo>
                  <a:pt x="86867" y="0"/>
                </a:moveTo>
                <a:lnTo>
                  <a:pt x="57912" y="0"/>
                </a:lnTo>
                <a:lnTo>
                  <a:pt x="57912" y="469392"/>
                </a:lnTo>
                <a:lnTo>
                  <a:pt x="86867" y="469392"/>
                </a:lnTo>
                <a:lnTo>
                  <a:pt x="86867" y="0"/>
                </a:lnTo>
                <a:close/>
              </a:path>
              <a:path w="173989" h="614679">
                <a:moveTo>
                  <a:pt x="173736" y="440436"/>
                </a:moveTo>
                <a:lnTo>
                  <a:pt x="86867" y="440436"/>
                </a:lnTo>
                <a:lnTo>
                  <a:pt x="86867" y="469392"/>
                </a:lnTo>
                <a:lnTo>
                  <a:pt x="159258" y="469392"/>
                </a:lnTo>
                <a:lnTo>
                  <a:pt x="173736" y="440436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525773" y="6232652"/>
            <a:ext cx="2270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Bookman Uralic"/>
                <a:cs typeface="Bookman Uralic"/>
              </a:rPr>
              <a:t>FUNGICIDAL</a:t>
            </a:r>
            <a:r>
              <a:rPr sz="1600" b="1" spc="15" dirty="0">
                <a:latin typeface="Bookman Uralic"/>
                <a:cs typeface="Bookman Uralic"/>
              </a:rPr>
              <a:t> </a:t>
            </a:r>
            <a:r>
              <a:rPr sz="1600" b="1" spc="-10" dirty="0">
                <a:latin typeface="Bookman Uralic"/>
                <a:cs typeface="Bookman Uralic"/>
              </a:rPr>
              <a:t>ACTION</a:t>
            </a:r>
            <a:endParaRPr sz="1600">
              <a:latin typeface="Bookman Uralic"/>
              <a:cs typeface="Bookman Uralic"/>
            </a:endParaRPr>
          </a:p>
        </p:txBody>
      </p:sp>
      <p:pic>
        <p:nvPicPr>
          <p:cNvPr id="24" name="~PP1217.WAV">
            <a:hlinkClick r:id="" action="ppaction://media"/>
          </p:cNvPr>
          <p:cNvPicPr>
            <a:picLocks noRot="1" noChangeAspect="1"/>
          </p:cNvPicPr>
          <p:nvPr>
            <a:wavAudioFile r:embed="rId1" name="~PP1217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481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2832" y="632205"/>
            <a:ext cx="9563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5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sz="2800" spc="80" dirty="0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sz="2800" spc="-254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sz="2800" spc="-365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endParaRPr sz="2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4813" y="1456435"/>
            <a:ext cx="2568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396240" algn="l"/>
                <a:tab pos="396875" algn="l"/>
              </a:tabLst>
            </a:pPr>
            <a:r>
              <a:rPr sz="2400" spc="75" dirty="0">
                <a:latin typeface="Georgia"/>
                <a:cs typeface="Georgia"/>
              </a:rPr>
              <a:t>Nephrotoxicity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4813" y="2157476"/>
            <a:ext cx="1513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396240" algn="l"/>
                <a:tab pos="396875" algn="l"/>
              </a:tabLst>
            </a:pPr>
            <a:r>
              <a:rPr sz="2400" spc="140" dirty="0">
                <a:latin typeface="Georgia"/>
                <a:cs typeface="Georgia"/>
              </a:rPr>
              <a:t>Nausea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4813" y="2858211"/>
            <a:ext cx="19024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396240" algn="l"/>
                <a:tab pos="396875" algn="l"/>
              </a:tabLst>
            </a:pPr>
            <a:r>
              <a:rPr sz="2400" spc="85" dirty="0">
                <a:latin typeface="Georgia"/>
                <a:cs typeface="Georgia"/>
              </a:rPr>
              <a:t>Vomitings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4813" y="3559809"/>
            <a:ext cx="18980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396240" algn="l"/>
                <a:tab pos="396875" algn="l"/>
              </a:tabLst>
            </a:pPr>
            <a:r>
              <a:rPr sz="2400" spc="105" dirty="0">
                <a:latin typeface="Georgia"/>
                <a:cs typeface="Georgia"/>
              </a:rPr>
              <a:t>Diarrhoea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4813" y="4077161"/>
            <a:ext cx="3308985" cy="112395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1545"/>
              </a:spcBef>
              <a:buFont typeface="Arial"/>
              <a:buChar char="■"/>
              <a:tabLst>
                <a:tab pos="396240" algn="l"/>
                <a:tab pos="396875" algn="l"/>
                <a:tab pos="2158365" algn="l"/>
              </a:tabLst>
            </a:pPr>
            <a:r>
              <a:rPr sz="2400" spc="130" dirty="0">
                <a:latin typeface="Georgia"/>
                <a:cs typeface="Georgia"/>
              </a:rPr>
              <a:t>Bon</a:t>
            </a:r>
            <a:r>
              <a:rPr sz="2400" spc="110" dirty="0">
                <a:latin typeface="Georgia"/>
                <a:cs typeface="Georgia"/>
              </a:rPr>
              <a:t>e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25" dirty="0">
                <a:latin typeface="Georgia"/>
                <a:cs typeface="Georgia"/>
              </a:rPr>
              <a:t>m</a:t>
            </a:r>
            <a:r>
              <a:rPr sz="2400" spc="165" dirty="0">
                <a:latin typeface="Georgia"/>
                <a:cs typeface="Georgia"/>
              </a:rPr>
              <a:t>a</a:t>
            </a:r>
            <a:r>
              <a:rPr sz="2400" spc="75" dirty="0">
                <a:latin typeface="Georgia"/>
                <a:cs typeface="Georgia"/>
              </a:rPr>
              <a:t>rrow</a:t>
            </a:r>
            <a:endParaRPr sz="2400">
              <a:latin typeface="Georgia"/>
              <a:cs typeface="Georgia"/>
            </a:endParaRPr>
          </a:p>
          <a:p>
            <a:pPr marL="396240">
              <a:lnSpc>
                <a:spcPct val="100000"/>
              </a:lnSpc>
              <a:spcBef>
                <a:spcPts val="1445"/>
              </a:spcBef>
            </a:pPr>
            <a:r>
              <a:rPr sz="2400" spc="105" dirty="0">
                <a:latin typeface="Georgia"/>
                <a:cs typeface="Georgia"/>
              </a:rPr>
              <a:t>depression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73192" y="632205"/>
            <a:ext cx="360616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305">
              <a:lnSpc>
                <a:spcPct val="100000"/>
              </a:lnSpc>
              <a:spcBef>
                <a:spcPts val="95"/>
              </a:spcBef>
            </a:pPr>
            <a:r>
              <a:rPr sz="2800" b="1" spc="-12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THERAPEUTIC</a:t>
            </a:r>
            <a:r>
              <a:rPr sz="2800" b="1" spc="2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800" b="1" spc="-29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USES</a:t>
            </a:r>
            <a:endParaRPr sz="280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73192" y="1447800"/>
            <a:ext cx="3789808" cy="15286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396240" algn="l"/>
                <a:tab pos="396875" algn="l"/>
              </a:tabLst>
            </a:pPr>
            <a:r>
              <a:rPr sz="2400" spc="75">
                <a:latin typeface="Georgia"/>
                <a:cs typeface="Georgia"/>
              </a:rPr>
              <a:t>Topical</a:t>
            </a:r>
            <a:r>
              <a:rPr sz="2400" spc="145">
                <a:latin typeface="Georgia"/>
                <a:cs typeface="Georgia"/>
              </a:rPr>
              <a:t> </a:t>
            </a:r>
            <a:r>
              <a:rPr sz="2400" spc="120" smtClean="0">
                <a:latin typeface="Georgia"/>
                <a:cs typeface="Georgia"/>
              </a:rPr>
              <a:t>candidiasis</a:t>
            </a:r>
            <a:endParaRPr lang="en-IN" sz="2400" spc="120" dirty="0" smtClean="0">
              <a:latin typeface="Georgia"/>
              <a:cs typeface="Georgia"/>
            </a:endParaRPr>
          </a:p>
          <a:p>
            <a:pPr marL="396240" indent="-384175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396240" algn="l"/>
                <a:tab pos="396875" algn="l"/>
              </a:tabLst>
            </a:pPr>
            <a:endParaRPr lang="en-IN" sz="2400" spc="120" dirty="0" smtClean="0">
              <a:latin typeface="Georgia"/>
              <a:cs typeface="Georgia"/>
            </a:endParaRPr>
          </a:p>
          <a:p>
            <a:pPr marL="396240" indent="-384175">
              <a:spcBef>
                <a:spcPts val="100"/>
              </a:spcBef>
              <a:buFont typeface="Arial"/>
              <a:buChar char="■"/>
              <a:tabLst>
                <a:tab pos="396240" algn="l"/>
                <a:tab pos="396875" algn="l"/>
              </a:tabLst>
            </a:pPr>
            <a:r>
              <a:rPr lang="en-US" sz="2400" spc="90" dirty="0" smtClean="0">
                <a:latin typeface="Georgia"/>
                <a:cs typeface="Georgia"/>
              </a:rPr>
              <a:t>Intestinal</a:t>
            </a:r>
            <a:r>
              <a:rPr lang="en-US" sz="2400" spc="125" dirty="0" smtClean="0">
                <a:latin typeface="Georgia"/>
                <a:cs typeface="Georgia"/>
              </a:rPr>
              <a:t> </a:t>
            </a:r>
            <a:r>
              <a:rPr lang="en-US" sz="2400" spc="125" dirty="0" err="1" smtClean="0">
                <a:latin typeface="Georgia"/>
                <a:cs typeface="Georgia"/>
              </a:rPr>
              <a:t>candidiasis</a:t>
            </a:r>
            <a:endParaRPr lang="en-US" sz="2400" dirty="0" smtClean="0">
              <a:latin typeface="Georgia"/>
              <a:cs typeface="Georgia"/>
            </a:endParaRPr>
          </a:p>
          <a:p>
            <a:pPr marL="396240" indent="-384175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396240" algn="l"/>
                <a:tab pos="396875" algn="l"/>
              </a:tabLst>
            </a:pPr>
            <a:endParaRPr sz="24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73192" y="2875915"/>
            <a:ext cx="3865245" cy="164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396240" algn="l"/>
                <a:tab pos="396875" algn="l"/>
              </a:tabLst>
            </a:pPr>
            <a:r>
              <a:rPr sz="2400" spc="70" dirty="0">
                <a:latin typeface="Georgia"/>
                <a:cs typeface="Georgia"/>
              </a:rPr>
              <a:t>Febrile</a:t>
            </a:r>
            <a:r>
              <a:rPr sz="2400" spc="180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neutropenia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240" indent="-384175">
              <a:lnSpc>
                <a:spcPct val="100000"/>
              </a:lnSpc>
              <a:buFont typeface="Arial"/>
              <a:buChar char="■"/>
              <a:tabLst>
                <a:tab pos="396240" algn="l"/>
                <a:tab pos="396875" algn="l"/>
                <a:tab pos="2798445" algn="l"/>
                <a:tab pos="3218180" algn="l"/>
              </a:tabLst>
            </a:pPr>
            <a:r>
              <a:rPr sz="2400" spc="110" dirty="0">
                <a:latin typeface="Georgia"/>
                <a:cs typeface="Georgia"/>
              </a:rPr>
              <a:t>Leishman</a:t>
            </a:r>
            <a:r>
              <a:rPr sz="2400" spc="65" dirty="0">
                <a:latin typeface="Georgia"/>
                <a:cs typeface="Georgia"/>
              </a:rPr>
              <a:t>i</a:t>
            </a:r>
            <a:r>
              <a:rPr sz="2400" spc="145" dirty="0">
                <a:latin typeface="Georgia"/>
                <a:cs typeface="Georgia"/>
              </a:rPr>
              <a:t>asi</a:t>
            </a:r>
            <a:r>
              <a:rPr sz="2400" spc="160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315" dirty="0">
                <a:latin typeface="Trebuchet MS"/>
                <a:cs typeface="Trebuchet MS"/>
              </a:rPr>
              <a:t>–</a:t>
            </a:r>
            <a:r>
              <a:rPr sz="2400" dirty="0">
                <a:latin typeface="Trebuchet MS"/>
                <a:cs typeface="Trebuchet MS"/>
              </a:rPr>
              <a:t>	</a:t>
            </a:r>
            <a:r>
              <a:rPr sz="2400" spc="145" dirty="0">
                <a:latin typeface="Georgia"/>
                <a:cs typeface="Georgia"/>
              </a:rPr>
              <a:t>kala</a:t>
            </a:r>
            <a:endParaRPr sz="2400">
              <a:latin typeface="Georgia"/>
              <a:cs typeface="Georgia"/>
            </a:endParaRPr>
          </a:p>
          <a:p>
            <a:pPr marL="396240">
              <a:lnSpc>
                <a:spcPct val="100000"/>
              </a:lnSpc>
              <a:spcBef>
                <a:spcPts val="1440"/>
              </a:spcBef>
            </a:pPr>
            <a:r>
              <a:rPr sz="2400" spc="85" dirty="0">
                <a:latin typeface="Georgia"/>
                <a:cs typeface="Georgia"/>
              </a:rPr>
              <a:t>Azar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7744" y="5182616"/>
            <a:ext cx="77304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5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  <a:tab pos="1626235" algn="l"/>
                <a:tab pos="2362835" algn="l"/>
                <a:tab pos="2867025" algn="l"/>
                <a:tab pos="4371340" algn="l"/>
                <a:tab pos="6029960" algn="l"/>
                <a:tab pos="7449184" algn="l"/>
              </a:tabLst>
            </a:pPr>
            <a:r>
              <a:rPr sz="2400" spc="55" dirty="0">
                <a:latin typeface="Georgia"/>
                <a:cs typeface="Georgia"/>
              </a:rPr>
              <a:t>Limite</a:t>
            </a:r>
            <a:r>
              <a:rPr sz="2400" spc="70" dirty="0">
                <a:latin typeface="Georgia"/>
                <a:cs typeface="Georgia"/>
              </a:rPr>
              <a:t>d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80" dirty="0">
                <a:latin typeface="Georgia"/>
                <a:cs typeface="Georgia"/>
              </a:rPr>
              <a:t>us</a:t>
            </a:r>
            <a:r>
              <a:rPr sz="2400" spc="175" dirty="0">
                <a:latin typeface="Georgia"/>
                <a:cs typeface="Georgia"/>
              </a:rPr>
              <a:t>e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90" dirty="0">
                <a:latin typeface="Georgia"/>
                <a:cs typeface="Georgia"/>
              </a:rPr>
              <a:t>in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25" dirty="0">
                <a:latin typeface="Georgia"/>
                <a:cs typeface="Georgia"/>
              </a:rPr>
              <a:t>systemic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65" dirty="0">
                <a:latin typeface="Georgia"/>
                <a:cs typeface="Georgia"/>
              </a:rPr>
              <a:t>infecti</a:t>
            </a:r>
            <a:r>
              <a:rPr sz="2400" spc="100" dirty="0">
                <a:latin typeface="Georgia"/>
                <a:cs typeface="Georgia"/>
              </a:rPr>
              <a:t>o</a:t>
            </a:r>
            <a:r>
              <a:rPr sz="2400" spc="210" dirty="0">
                <a:latin typeface="Georgia"/>
                <a:cs typeface="Georgia"/>
              </a:rPr>
              <a:t>n</a:t>
            </a:r>
            <a:r>
              <a:rPr sz="2400" spc="15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55" dirty="0">
                <a:latin typeface="Georgia"/>
                <a:cs typeface="Georgia"/>
              </a:rPr>
              <a:t>because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5" dirty="0">
                <a:latin typeface="Georgia"/>
                <a:cs typeface="Georgia"/>
              </a:rPr>
              <a:t>of  </a:t>
            </a:r>
            <a:r>
              <a:rPr sz="2400" spc="120" dirty="0">
                <a:latin typeface="Georgia"/>
                <a:cs typeface="Georgia"/>
              </a:rPr>
              <a:t>increased</a:t>
            </a:r>
            <a:r>
              <a:rPr sz="2400" spc="175" dirty="0">
                <a:latin typeface="Georgia"/>
                <a:cs typeface="Georgia"/>
              </a:rPr>
              <a:t> </a:t>
            </a:r>
            <a:r>
              <a:rPr sz="2400" spc="80" dirty="0">
                <a:latin typeface="Georgia"/>
                <a:cs typeface="Georgia"/>
              </a:rPr>
              <a:t>toxicity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12" name="~PP3451.WAV">
            <a:hlinkClick r:id="" action="ppaction://media"/>
          </p:cNvPr>
          <p:cNvPicPr>
            <a:picLocks noRot="1" noChangeAspect="1"/>
          </p:cNvPicPr>
          <p:nvPr>
            <a:wavAudioFile r:embed="rId1" name="~PP3451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66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8601" y="97917"/>
            <a:ext cx="3641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40" dirty="0">
                <a:solidFill>
                  <a:schemeClr val="accent5">
                    <a:lumMod val="50000"/>
                  </a:schemeClr>
                </a:solidFill>
              </a:rPr>
              <a:t>AMB</a:t>
            </a:r>
            <a:r>
              <a:rPr sz="2800" spc="2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800" spc="-80" dirty="0">
                <a:solidFill>
                  <a:schemeClr val="accent5">
                    <a:lumMod val="50000"/>
                  </a:schemeClr>
                </a:solidFill>
              </a:rPr>
              <a:t>FORMULATIONS</a:t>
            </a:r>
            <a:endParaRPr sz="2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6440" y="765428"/>
            <a:ext cx="3879850" cy="2219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6555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1F487C"/>
                </a:solidFill>
                <a:latin typeface="Arial"/>
                <a:cs typeface="Arial"/>
              </a:rPr>
              <a:t>CONVENTIONAL</a:t>
            </a:r>
            <a:r>
              <a:rPr sz="2400" b="1" spc="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120" dirty="0">
                <a:solidFill>
                  <a:srgbClr val="1F487C"/>
                </a:solidFill>
                <a:latin typeface="Arial"/>
                <a:cs typeface="Arial"/>
              </a:rPr>
              <a:t>AMB</a:t>
            </a:r>
            <a:endParaRPr sz="2400">
              <a:latin typeface="Arial"/>
              <a:cs typeface="Arial"/>
            </a:endParaRPr>
          </a:p>
          <a:p>
            <a:pPr marL="434975" indent="-384810">
              <a:lnSpc>
                <a:spcPct val="100000"/>
              </a:lnSpc>
              <a:spcBef>
                <a:spcPts val="2820"/>
              </a:spcBef>
              <a:buFont typeface="Arial"/>
              <a:buChar char="■"/>
              <a:tabLst>
                <a:tab pos="434975" algn="l"/>
                <a:tab pos="435609" algn="l"/>
              </a:tabLst>
            </a:pPr>
            <a:r>
              <a:rPr sz="1900" spc="15" dirty="0">
                <a:latin typeface="Georgia"/>
                <a:cs typeface="Georgia"/>
              </a:rPr>
              <a:t>Na</a:t>
            </a:r>
            <a:r>
              <a:rPr sz="1875" spc="22" baseline="26666" dirty="0">
                <a:latin typeface="Georgia"/>
                <a:cs typeface="Georgia"/>
              </a:rPr>
              <a:t>+ </a:t>
            </a:r>
            <a:r>
              <a:rPr sz="1900" spc="95" dirty="0">
                <a:latin typeface="Georgia"/>
                <a:cs typeface="Georgia"/>
              </a:rPr>
              <a:t>salt </a:t>
            </a:r>
            <a:r>
              <a:rPr sz="1900" spc="5" dirty="0">
                <a:latin typeface="Georgia"/>
                <a:cs typeface="Georgia"/>
              </a:rPr>
              <a:t>of </a:t>
            </a:r>
            <a:r>
              <a:rPr sz="1900" spc="50" dirty="0">
                <a:latin typeface="Georgia"/>
                <a:cs typeface="Georgia"/>
              </a:rPr>
              <a:t>AMB </a:t>
            </a:r>
            <a:r>
              <a:rPr sz="1900" spc="70" dirty="0">
                <a:latin typeface="Georgia"/>
                <a:cs typeface="Georgia"/>
              </a:rPr>
              <a:t>i.e.,</a:t>
            </a:r>
            <a:r>
              <a:rPr sz="1900" spc="325" dirty="0">
                <a:latin typeface="Georgia"/>
                <a:cs typeface="Georgia"/>
              </a:rPr>
              <a:t> </a:t>
            </a:r>
            <a:r>
              <a:rPr sz="1900" spc="100" dirty="0">
                <a:latin typeface="Georgia"/>
                <a:cs typeface="Georgia"/>
              </a:rPr>
              <a:t>Sodium</a:t>
            </a:r>
            <a:endParaRPr sz="1900">
              <a:latin typeface="Georgia"/>
              <a:cs typeface="Georgia"/>
            </a:endParaRPr>
          </a:p>
          <a:p>
            <a:pPr marL="434975">
              <a:lnSpc>
                <a:spcPct val="100000"/>
              </a:lnSpc>
              <a:spcBef>
                <a:spcPts val="1140"/>
              </a:spcBef>
            </a:pPr>
            <a:r>
              <a:rPr sz="1900" spc="80" dirty="0">
                <a:latin typeface="Georgia"/>
                <a:cs typeface="Georgia"/>
              </a:rPr>
              <a:t>desoxycholate</a:t>
            </a:r>
            <a:r>
              <a:rPr sz="1900" spc="185" dirty="0">
                <a:latin typeface="Georgia"/>
                <a:cs typeface="Georgia"/>
              </a:rPr>
              <a:t> </a:t>
            </a:r>
            <a:r>
              <a:rPr sz="1900" spc="40" dirty="0">
                <a:latin typeface="Georgia"/>
                <a:cs typeface="Georgia"/>
              </a:rPr>
              <a:t>AMB</a:t>
            </a:r>
            <a:endParaRPr sz="1900">
              <a:latin typeface="Georgia"/>
              <a:cs typeface="Georgia"/>
            </a:endParaRPr>
          </a:p>
          <a:p>
            <a:pPr marL="434975" marR="42545" indent="-384810">
              <a:lnSpc>
                <a:spcPts val="2140"/>
              </a:lnSpc>
              <a:spcBef>
                <a:spcPts val="1645"/>
              </a:spcBef>
              <a:buFont typeface="Arial"/>
              <a:buChar char="■"/>
              <a:tabLst>
                <a:tab pos="434975" algn="l"/>
                <a:tab pos="435609" algn="l"/>
                <a:tab pos="879475" algn="l"/>
                <a:tab pos="1346200" algn="l"/>
                <a:tab pos="2266315" algn="l"/>
                <a:tab pos="3380740" algn="l"/>
              </a:tabLst>
            </a:pPr>
            <a:r>
              <a:rPr sz="1900" spc="-5" dirty="0">
                <a:latin typeface="Georgia"/>
                <a:cs typeface="Georgia"/>
              </a:rPr>
              <a:t>I</a:t>
            </a:r>
            <a:r>
              <a:rPr sz="1900" spc="-15" dirty="0">
                <a:latin typeface="Georgia"/>
                <a:cs typeface="Georgia"/>
              </a:rPr>
              <a:t>t</a:t>
            </a:r>
            <a:r>
              <a:rPr sz="1900" dirty="0">
                <a:latin typeface="Georgia"/>
                <a:cs typeface="Georgia"/>
              </a:rPr>
              <a:t>	</a:t>
            </a:r>
            <a:r>
              <a:rPr sz="1900" spc="65" dirty="0">
                <a:latin typeface="Georgia"/>
                <a:cs typeface="Georgia"/>
              </a:rPr>
              <a:t>i</a:t>
            </a:r>
            <a:r>
              <a:rPr sz="1900" spc="105" dirty="0">
                <a:latin typeface="Georgia"/>
                <a:cs typeface="Georgia"/>
              </a:rPr>
              <a:t>s</a:t>
            </a:r>
            <a:r>
              <a:rPr sz="1900" dirty="0">
                <a:latin typeface="Georgia"/>
                <a:cs typeface="Georgia"/>
              </a:rPr>
              <a:t>	</a:t>
            </a:r>
            <a:r>
              <a:rPr sz="1900" spc="85" dirty="0">
                <a:latin typeface="Georgia"/>
                <a:cs typeface="Georgia"/>
              </a:rPr>
              <a:t>wate</a:t>
            </a:r>
            <a:r>
              <a:rPr sz="1900" spc="55" dirty="0">
                <a:latin typeface="Georgia"/>
                <a:cs typeface="Georgia"/>
              </a:rPr>
              <a:t>r</a:t>
            </a:r>
            <a:r>
              <a:rPr sz="1900" dirty="0">
                <a:latin typeface="Georgia"/>
                <a:cs typeface="Georgia"/>
              </a:rPr>
              <a:t>	</a:t>
            </a:r>
            <a:r>
              <a:rPr sz="1900" spc="90" dirty="0">
                <a:latin typeface="Georgia"/>
                <a:cs typeface="Georgia"/>
              </a:rPr>
              <a:t>s</a:t>
            </a:r>
            <a:r>
              <a:rPr sz="1900" spc="114" dirty="0">
                <a:latin typeface="Georgia"/>
                <a:cs typeface="Georgia"/>
              </a:rPr>
              <a:t>o</a:t>
            </a:r>
            <a:r>
              <a:rPr sz="1900" spc="70" dirty="0">
                <a:latin typeface="Georgia"/>
                <a:cs typeface="Georgia"/>
              </a:rPr>
              <a:t>l</a:t>
            </a:r>
            <a:r>
              <a:rPr sz="1900" spc="135" dirty="0">
                <a:latin typeface="Georgia"/>
                <a:cs typeface="Georgia"/>
              </a:rPr>
              <a:t>u</a:t>
            </a:r>
            <a:r>
              <a:rPr sz="1900" spc="120" dirty="0">
                <a:latin typeface="Georgia"/>
                <a:cs typeface="Georgia"/>
              </a:rPr>
              <a:t>b</a:t>
            </a:r>
            <a:r>
              <a:rPr sz="1900" spc="45" dirty="0">
                <a:latin typeface="Georgia"/>
                <a:cs typeface="Georgia"/>
              </a:rPr>
              <a:t>le</a:t>
            </a:r>
            <a:r>
              <a:rPr sz="1900" dirty="0">
                <a:latin typeface="Georgia"/>
                <a:cs typeface="Georgia"/>
              </a:rPr>
              <a:t>	</a:t>
            </a:r>
            <a:r>
              <a:rPr sz="1900" spc="85" dirty="0">
                <a:latin typeface="Georgia"/>
                <a:cs typeface="Georgia"/>
              </a:rPr>
              <a:t>and  </a:t>
            </a:r>
            <a:r>
              <a:rPr sz="1900" spc="95" dirty="0">
                <a:latin typeface="Georgia"/>
                <a:cs typeface="Georgia"/>
              </a:rPr>
              <a:t>stable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6400" y="762000"/>
            <a:ext cx="318236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smtClean="0">
                <a:solidFill>
                  <a:srgbClr val="1F487C"/>
                </a:solidFill>
                <a:latin typeface="Arial"/>
                <a:cs typeface="Arial"/>
              </a:rPr>
              <a:t>LIPO</a:t>
            </a:r>
            <a:r>
              <a:rPr lang="en-IN" sz="2400" b="1" spc="-75" dirty="0" smtClean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2400" b="1" spc="-75" smtClean="0">
                <a:solidFill>
                  <a:srgbClr val="1F487C"/>
                </a:solidFill>
                <a:latin typeface="Arial"/>
                <a:cs typeface="Arial"/>
              </a:rPr>
              <a:t>HILIC</a:t>
            </a:r>
            <a:r>
              <a:rPr sz="2400" b="1" spc="10" smtClean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120" dirty="0">
                <a:solidFill>
                  <a:srgbClr val="1F487C"/>
                </a:solidFill>
                <a:latin typeface="Arial"/>
                <a:cs typeface="Arial"/>
              </a:rPr>
              <a:t>AMB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7575" y="1358544"/>
            <a:ext cx="2846705" cy="77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marR="5080" indent="-384810">
              <a:lnSpc>
                <a:spcPct val="130000"/>
              </a:lnSpc>
              <a:spcBef>
                <a:spcPts val="100"/>
              </a:spcBef>
              <a:buFont typeface="Arial"/>
              <a:buChar char="■"/>
              <a:tabLst>
                <a:tab pos="396875" algn="l"/>
                <a:tab pos="397510" algn="l"/>
                <a:tab pos="1132840" algn="l"/>
                <a:tab pos="1888489" algn="l"/>
                <a:tab pos="2597785" algn="l"/>
              </a:tabLst>
            </a:pPr>
            <a:r>
              <a:rPr sz="1900" spc="45" dirty="0">
                <a:latin typeface="Georgia"/>
                <a:cs typeface="Georgia"/>
              </a:rPr>
              <a:t>AMB</a:t>
            </a:r>
            <a:r>
              <a:rPr sz="1900" dirty="0">
                <a:latin typeface="Georgia"/>
                <a:cs typeface="Georgia"/>
              </a:rPr>
              <a:t>	f</a:t>
            </a:r>
            <a:r>
              <a:rPr sz="1900" spc="25" dirty="0">
                <a:latin typeface="Georgia"/>
                <a:cs typeface="Georgia"/>
              </a:rPr>
              <a:t>o</a:t>
            </a:r>
            <a:r>
              <a:rPr sz="1900" spc="55" dirty="0">
                <a:latin typeface="Georgia"/>
                <a:cs typeface="Georgia"/>
              </a:rPr>
              <a:t>r</a:t>
            </a:r>
            <a:r>
              <a:rPr sz="1900" spc="105" dirty="0">
                <a:latin typeface="Georgia"/>
                <a:cs typeface="Georgia"/>
              </a:rPr>
              <a:t>m</a:t>
            </a:r>
            <a:r>
              <a:rPr sz="1900" spc="200" dirty="0">
                <a:latin typeface="Georgia"/>
                <a:cs typeface="Georgia"/>
              </a:rPr>
              <a:t>u</a:t>
            </a:r>
            <a:r>
              <a:rPr sz="1900" spc="25" dirty="0">
                <a:latin typeface="Georgia"/>
                <a:cs typeface="Georgia"/>
              </a:rPr>
              <a:t>l</a:t>
            </a:r>
            <a:r>
              <a:rPr sz="1900" spc="75" dirty="0">
                <a:latin typeface="Georgia"/>
                <a:cs typeface="Georgia"/>
              </a:rPr>
              <a:t>ate</a:t>
            </a:r>
            <a:r>
              <a:rPr sz="1900" spc="105" dirty="0">
                <a:latin typeface="Georgia"/>
                <a:cs typeface="Georgia"/>
              </a:rPr>
              <a:t>d</a:t>
            </a:r>
            <a:r>
              <a:rPr sz="1900" dirty="0">
                <a:latin typeface="Georgia"/>
                <a:cs typeface="Georgia"/>
              </a:rPr>
              <a:t>	</a:t>
            </a:r>
            <a:r>
              <a:rPr sz="1900" spc="55" dirty="0">
                <a:latin typeface="Georgia"/>
                <a:cs typeface="Georgia"/>
              </a:rPr>
              <a:t>in  </a:t>
            </a:r>
            <a:r>
              <a:rPr sz="1900" spc="110" dirty="0">
                <a:latin typeface="Georgia"/>
                <a:cs typeface="Georgia"/>
              </a:rPr>
              <a:t>wh</a:t>
            </a:r>
            <a:r>
              <a:rPr sz="1900" spc="50" dirty="0">
                <a:latin typeface="Georgia"/>
                <a:cs typeface="Georgia"/>
              </a:rPr>
              <a:t>i</a:t>
            </a:r>
            <a:r>
              <a:rPr sz="1900" spc="70" dirty="0">
                <a:latin typeface="Georgia"/>
                <a:cs typeface="Georgia"/>
              </a:rPr>
              <a:t>c</a:t>
            </a:r>
            <a:r>
              <a:rPr sz="1900" spc="145" dirty="0">
                <a:latin typeface="Georgia"/>
                <a:cs typeface="Georgia"/>
              </a:rPr>
              <a:t>h</a:t>
            </a:r>
            <a:r>
              <a:rPr sz="1900" dirty="0">
                <a:latin typeface="Georgia"/>
                <a:cs typeface="Georgia"/>
              </a:rPr>
              <a:t>		</a:t>
            </a:r>
            <a:r>
              <a:rPr sz="1900" spc="55" dirty="0">
                <a:latin typeface="Georgia"/>
                <a:cs typeface="Georgia"/>
              </a:rPr>
              <a:t>re</a:t>
            </a:r>
            <a:r>
              <a:rPr sz="1900" spc="20" dirty="0">
                <a:latin typeface="Georgia"/>
                <a:cs typeface="Georgia"/>
              </a:rPr>
              <a:t>l</a:t>
            </a:r>
            <a:r>
              <a:rPr sz="1900" spc="130" dirty="0">
                <a:latin typeface="Georgia"/>
                <a:cs typeface="Georgia"/>
              </a:rPr>
              <a:t>ea</a:t>
            </a:r>
            <a:r>
              <a:rPr sz="1900" spc="120" dirty="0">
                <a:latin typeface="Georgia"/>
                <a:cs typeface="Georgia"/>
              </a:rPr>
              <a:t>s</a:t>
            </a:r>
            <a:r>
              <a:rPr sz="1900" spc="114" dirty="0">
                <a:latin typeface="Georgia"/>
                <a:cs typeface="Georgia"/>
              </a:rPr>
              <a:t>es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19821" y="1358544"/>
            <a:ext cx="1193800" cy="77851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785"/>
              </a:spcBef>
            </a:pPr>
            <a:r>
              <a:rPr sz="1900" spc="25" dirty="0">
                <a:latin typeface="Georgia"/>
                <a:cs typeface="Georgia"/>
              </a:rPr>
              <a:t>l</a:t>
            </a:r>
            <a:r>
              <a:rPr sz="1900" spc="65" dirty="0">
                <a:latin typeface="Georgia"/>
                <a:cs typeface="Georgia"/>
              </a:rPr>
              <a:t>iposo</a:t>
            </a:r>
            <a:r>
              <a:rPr sz="1900" spc="105" dirty="0">
                <a:latin typeface="Georgia"/>
                <a:cs typeface="Georgia"/>
              </a:rPr>
              <a:t>m</a:t>
            </a:r>
            <a:r>
              <a:rPr sz="1900" spc="114" dirty="0">
                <a:latin typeface="Georgia"/>
                <a:cs typeface="Georgia"/>
              </a:rPr>
              <a:t>es</a:t>
            </a:r>
            <a:endParaRPr sz="1900">
              <a:latin typeface="Georgia"/>
              <a:cs typeface="Georgia"/>
            </a:endParaRPr>
          </a:p>
          <a:p>
            <a:pPr marR="5080" algn="r">
              <a:lnSpc>
                <a:spcPct val="100000"/>
              </a:lnSpc>
              <a:spcBef>
                <a:spcPts val="680"/>
              </a:spcBef>
            </a:pPr>
            <a:r>
              <a:rPr sz="1900" spc="75" dirty="0">
                <a:latin typeface="Georgia"/>
                <a:cs typeface="Georgia"/>
              </a:rPr>
              <a:t>d</a:t>
            </a:r>
            <a:r>
              <a:rPr sz="1900" spc="55" dirty="0">
                <a:latin typeface="Georgia"/>
                <a:cs typeface="Georgia"/>
              </a:rPr>
              <a:t>r</a:t>
            </a:r>
            <a:r>
              <a:rPr sz="1900" spc="120" dirty="0">
                <a:latin typeface="Georgia"/>
                <a:cs typeface="Georgia"/>
              </a:rPr>
              <a:t>ug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7575" y="2199258"/>
            <a:ext cx="2103120" cy="1219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6875">
              <a:lnSpc>
                <a:spcPct val="100000"/>
              </a:lnSpc>
              <a:spcBef>
                <a:spcPts val="95"/>
              </a:spcBef>
            </a:pPr>
            <a:r>
              <a:rPr sz="1900" spc="55" smtClean="0">
                <a:latin typeface="Georgia"/>
                <a:cs typeface="Georgia"/>
              </a:rPr>
              <a:t>periodically</a:t>
            </a:r>
          </a:p>
          <a:p>
            <a:pPr marL="396875" marR="5080" indent="-384810">
              <a:lnSpc>
                <a:spcPct val="130000"/>
              </a:lnSpc>
              <a:spcBef>
                <a:spcPts val="1200"/>
              </a:spcBef>
              <a:buFont typeface="Arial"/>
              <a:buChar char="■"/>
              <a:tabLst>
                <a:tab pos="396875" algn="l"/>
                <a:tab pos="397510" algn="l"/>
                <a:tab pos="1123315" algn="l"/>
                <a:tab pos="1892935" algn="l"/>
              </a:tabLst>
            </a:pPr>
            <a:r>
              <a:rPr sz="1900" spc="180" smtClean="0">
                <a:latin typeface="Georgia"/>
                <a:cs typeface="Georgia"/>
              </a:rPr>
              <a:t>10</a:t>
            </a:r>
            <a:r>
              <a:rPr sz="1900" spc="150" smtClean="0">
                <a:latin typeface="Georgia"/>
                <a:cs typeface="Georgia"/>
              </a:rPr>
              <a:t>%	</a:t>
            </a:r>
            <a:r>
              <a:rPr sz="1900" spc="45" smtClean="0">
                <a:latin typeface="Georgia"/>
                <a:cs typeface="Georgia"/>
              </a:rPr>
              <a:t>AMB</a:t>
            </a:r>
            <a:r>
              <a:rPr sz="1900" smtClean="0">
                <a:latin typeface="Georgia"/>
                <a:cs typeface="Georgia"/>
              </a:rPr>
              <a:t>	</a:t>
            </a:r>
            <a:r>
              <a:rPr sz="1900" spc="65" smtClean="0">
                <a:latin typeface="Georgia"/>
                <a:cs typeface="Georgia"/>
              </a:rPr>
              <a:t>is  </a:t>
            </a:r>
            <a:r>
              <a:rPr sz="1900" spc="85" smtClean="0">
                <a:latin typeface="Georgia"/>
                <a:cs typeface="Georgia"/>
              </a:rPr>
              <a:t>unilammellar,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13829" y="2640609"/>
            <a:ext cx="1898650" cy="77851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85"/>
              </a:spcBef>
              <a:tabLst>
                <a:tab pos="1592580" algn="l"/>
              </a:tabLst>
            </a:pPr>
            <a:r>
              <a:rPr sz="1900" spc="165" dirty="0">
                <a:latin typeface="Georgia"/>
                <a:cs typeface="Georgia"/>
              </a:rPr>
              <a:t>s</a:t>
            </a:r>
            <a:r>
              <a:rPr sz="1900" spc="100" dirty="0">
                <a:latin typeface="Georgia"/>
                <a:cs typeface="Georgia"/>
              </a:rPr>
              <a:t>ur</a:t>
            </a:r>
            <a:r>
              <a:rPr sz="1900" spc="95" dirty="0">
                <a:latin typeface="Georgia"/>
                <a:cs typeface="Georgia"/>
              </a:rPr>
              <a:t>r</a:t>
            </a:r>
            <a:r>
              <a:rPr sz="1900" spc="105" dirty="0">
                <a:latin typeface="Georgia"/>
                <a:cs typeface="Georgia"/>
              </a:rPr>
              <a:t>o</a:t>
            </a:r>
            <a:r>
              <a:rPr sz="1900" spc="110" dirty="0">
                <a:latin typeface="Georgia"/>
                <a:cs typeface="Georgia"/>
              </a:rPr>
              <a:t>u</a:t>
            </a:r>
            <a:r>
              <a:rPr sz="1900" spc="100" dirty="0">
                <a:latin typeface="Georgia"/>
                <a:cs typeface="Georgia"/>
              </a:rPr>
              <a:t>n</a:t>
            </a:r>
            <a:r>
              <a:rPr sz="1900" spc="114" dirty="0">
                <a:latin typeface="Georgia"/>
                <a:cs typeface="Georgia"/>
              </a:rPr>
              <a:t>d</a:t>
            </a:r>
            <a:r>
              <a:rPr sz="1900" spc="75" dirty="0">
                <a:latin typeface="Georgia"/>
                <a:cs typeface="Georgia"/>
              </a:rPr>
              <a:t>ed</a:t>
            </a:r>
            <a:r>
              <a:rPr sz="1900" dirty="0">
                <a:latin typeface="Georgia"/>
                <a:cs typeface="Georgia"/>
              </a:rPr>
              <a:t>	</a:t>
            </a:r>
            <a:r>
              <a:rPr sz="1900" spc="100" dirty="0">
                <a:latin typeface="Georgia"/>
                <a:cs typeface="Georgia"/>
              </a:rPr>
              <a:t>by</a:t>
            </a:r>
            <a:endParaRPr sz="1900">
              <a:latin typeface="Georgia"/>
              <a:cs typeface="Georgia"/>
            </a:endParaRPr>
          </a:p>
          <a:p>
            <a:pPr marR="5080" algn="r">
              <a:lnSpc>
                <a:spcPct val="100000"/>
              </a:lnSpc>
              <a:spcBef>
                <a:spcPts val="680"/>
              </a:spcBef>
            </a:pPr>
            <a:r>
              <a:rPr sz="1900" spc="25" dirty="0">
                <a:latin typeface="Georgia"/>
                <a:cs typeface="Georgia"/>
              </a:rPr>
              <a:t>l</a:t>
            </a:r>
            <a:r>
              <a:rPr sz="1900" spc="30" dirty="0">
                <a:latin typeface="Georgia"/>
                <a:cs typeface="Georgia"/>
              </a:rPr>
              <a:t>i</a:t>
            </a:r>
            <a:r>
              <a:rPr sz="1900" spc="70" dirty="0">
                <a:latin typeface="Georgia"/>
                <a:cs typeface="Georgia"/>
              </a:rPr>
              <a:t>p</a:t>
            </a:r>
            <a:r>
              <a:rPr sz="1900" spc="25" dirty="0">
                <a:latin typeface="Georgia"/>
                <a:cs typeface="Georgia"/>
              </a:rPr>
              <a:t>o</a:t>
            </a:r>
            <a:r>
              <a:rPr sz="1900" spc="110" dirty="0">
                <a:latin typeface="Georgia"/>
                <a:cs typeface="Georgia"/>
              </a:rPr>
              <a:t>p</a:t>
            </a:r>
            <a:r>
              <a:rPr sz="1900" spc="120" dirty="0">
                <a:latin typeface="Georgia"/>
                <a:cs typeface="Georgia"/>
              </a:rPr>
              <a:t>h</a:t>
            </a:r>
            <a:r>
              <a:rPr sz="1900" spc="15" dirty="0">
                <a:latin typeface="Georgia"/>
                <a:cs typeface="Georgia"/>
              </a:rPr>
              <a:t>il</a:t>
            </a:r>
            <a:r>
              <a:rPr sz="1900" spc="20" dirty="0">
                <a:latin typeface="Georgia"/>
                <a:cs typeface="Georgia"/>
              </a:rPr>
              <a:t>i</a:t>
            </a:r>
            <a:r>
              <a:rPr sz="1900" spc="120" dirty="0">
                <a:latin typeface="Georgia"/>
                <a:cs typeface="Georgia"/>
              </a:rPr>
              <a:t>c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7575" y="3480638"/>
            <a:ext cx="4184650" cy="34269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6875" algn="just">
              <a:lnSpc>
                <a:spcPct val="100000"/>
              </a:lnSpc>
              <a:spcBef>
                <a:spcPts val="95"/>
              </a:spcBef>
            </a:pPr>
            <a:r>
              <a:rPr sz="1900" spc="95" dirty="0">
                <a:latin typeface="Georgia"/>
                <a:cs typeface="Georgia"/>
              </a:rPr>
              <a:t>membrane </a:t>
            </a:r>
            <a:r>
              <a:rPr sz="1900" spc="100" dirty="0">
                <a:latin typeface="Georgia"/>
                <a:cs typeface="Georgia"/>
              </a:rPr>
              <a:t>made </a:t>
            </a:r>
            <a:r>
              <a:rPr sz="1900" spc="140" dirty="0">
                <a:latin typeface="Georgia"/>
                <a:cs typeface="Georgia"/>
              </a:rPr>
              <a:t>up </a:t>
            </a:r>
            <a:r>
              <a:rPr sz="1900" spc="5">
                <a:latin typeface="Georgia"/>
                <a:cs typeface="Georgia"/>
              </a:rPr>
              <a:t>of</a:t>
            </a:r>
            <a:r>
              <a:rPr sz="1900" spc="265">
                <a:latin typeface="Georgia"/>
                <a:cs typeface="Georgia"/>
              </a:rPr>
              <a:t> </a:t>
            </a:r>
            <a:r>
              <a:rPr sz="1900" spc="60" smtClean="0">
                <a:latin typeface="Georgia"/>
                <a:cs typeface="Georgia"/>
              </a:rPr>
              <a:t>Lecithin</a:t>
            </a:r>
            <a:endParaRPr sz="1900">
              <a:latin typeface="Georgia"/>
              <a:cs typeface="Georgia"/>
            </a:endParaRPr>
          </a:p>
          <a:p>
            <a:pPr marL="396875" marR="6350" indent="-384810" algn="just">
              <a:lnSpc>
                <a:spcPct val="130000"/>
              </a:lnSpc>
              <a:spcBef>
                <a:spcPts val="1200"/>
              </a:spcBef>
              <a:buFont typeface="Arial"/>
              <a:buChar char="■"/>
              <a:tabLst>
                <a:tab pos="397510" algn="l"/>
              </a:tabLst>
            </a:pPr>
            <a:r>
              <a:rPr lang="en-IN" sz="1900" spc="75" dirty="0" smtClean="0">
                <a:latin typeface="Georgia"/>
                <a:cs typeface="Georgia"/>
              </a:rPr>
              <a:t>Has lower nephrotoxiticity</a:t>
            </a:r>
          </a:p>
          <a:p>
            <a:pPr marL="396875" marR="6350" indent="-384810" algn="just">
              <a:lnSpc>
                <a:spcPct val="130000"/>
              </a:lnSpc>
              <a:spcBef>
                <a:spcPts val="1200"/>
              </a:spcBef>
              <a:buFont typeface="Arial"/>
              <a:buChar char="■"/>
              <a:tabLst>
                <a:tab pos="397510" algn="l"/>
              </a:tabLst>
            </a:pPr>
            <a:r>
              <a:rPr lang="en-IN" sz="1900" spc="75" dirty="0" smtClean="0">
                <a:latin typeface="Georgia"/>
                <a:cs typeface="Georgia"/>
              </a:rPr>
              <a:t>Causes minimal Anaemia</a:t>
            </a:r>
          </a:p>
          <a:p>
            <a:pPr marL="396875" marR="6350" indent="-384810" algn="just">
              <a:lnSpc>
                <a:spcPct val="130000"/>
              </a:lnSpc>
              <a:spcBef>
                <a:spcPts val="1200"/>
              </a:spcBef>
              <a:buFont typeface="Arial"/>
              <a:buChar char="■"/>
              <a:tabLst>
                <a:tab pos="397510" algn="l"/>
              </a:tabLst>
            </a:pPr>
            <a:r>
              <a:rPr lang="en-IN" sz="1900" spc="75" dirty="0" smtClean="0">
                <a:latin typeface="Georgia"/>
                <a:cs typeface="Georgia"/>
              </a:rPr>
              <a:t>Delivers AMB particularly in RE cells in liver and spleen specially valuable  in Kala Azar and Immunocompromised patient.</a:t>
            </a:r>
            <a:endParaRPr sz="1900">
              <a:latin typeface="Georgia"/>
              <a:cs typeface="Georgia"/>
            </a:endParaRPr>
          </a:p>
        </p:txBody>
      </p:sp>
      <p:pic>
        <p:nvPicPr>
          <p:cNvPr id="10" name="~PP183.WAV">
            <a:hlinkClick r:id="" action="ppaction://media"/>
          </p:cNvPr>
          <p:cNvPicPr>
            <a:picLocks noRot="1" noChangeAspect="1"/>
          </p:cNvPicPr>
          <p:nvPr>
            <a:wavAudioFile r:embed="rId1" name="~PP183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802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4373" y="247650"/>
            <a:ext cx="201548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N</a:t>
            </a:r>
            <a:r>
              <a:rPr spc="-30" dirty="0"/>
              <a:t>Y</a:t>
            </a:r>
            <a:r>
              <a:rPr spc="-400" dirty="0"/>
              <a:t>S</a:t>
            </a:r>
            <a:r>
              <a:rPr spc="20" dirty="0"/>
              <a:t>TATIN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978153"/>
            <a:ext cx="599757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125" dirty="0">
                <a:latin typeface="Georgia"/>
                <a:cs typeface="Georgia"/>
              </a:rPr>
              <a:t>Posses </a:t>
            </a:r>
            <a:r>
              <a:rPr sz="2400" spc="80" dirty="0">
                <a:latin typeface="Georgia"/>
                <a:cs typeface="Georgia"/>
              </a:rPr>
              <a:t>very </a:t>
            </a:r>
            <a:r>
              <a:rPr sz="2400" spc="110" dirty="0">
                <a:latin typeface="Georgia"/>
                <a:cs typeface="Georgia"/>
              </a:rPr>
              <a:t>high </a:t>
            </a:r>
            <a:r>
              <a:rPr sz="2400" spc="125" dirty="0">
                <a:latin typeface="Georgia"/>
                <a:cs typeface="Georgia"/>
              </a:rPr>
              <a:t>systemic</a:t>
            </a:r>
            <a:r>
              <a:rPr sz="2400" spc="455" dirty="0">
                <a:latin typeface="Georgia"/>
                <a:cs typeface="Georgia"/>
              </a:rPr>
              <a:t> </a:t>
            </a:r>
            <a:r>
              <a:rPr sz="2400" spc="80" dirty="0">
                <a:latin typeface="Georgia"/>
                <a:cs typeface="Georgia"/>
              </a:rPr>
              <a:t>toxicity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20" dirty="0">
                <a:latin typeface="Georgia"/>
                <a:cs typeface="Georgia"/>
              </a:rPr>
              <a:t>Not </a:t>
            </a:r>
            <a:r>
              <a:rPr sz="2400" spc="75" dirty="0">
                <a:latin typeface="Georgia"/>
                <a:cs typeface="Georgia"/>
              </a:rPr>
              <a:t>given </a:t>
            </a:r>
            <a:r>
              <a:rPr sz="2400" spc="90" dirty="0">
                <a:latin typeface="Georgia"/>
                <a:cs typeface="Georgia"/>
              </a:rPr>
              <a:t>in</a:t>
            </a:r>
            <a:r>
              <a:rPr sz="2400" spc="47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IV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114" dirty="0">
                <a:latin typeface="Georgia"/>
                <a:cs typeface="Georgia"/>
              </a:rPr>
              <a:t>Used </a:t>
            </a:r>
            <a:r>
              <a:rPr sz="2400" spc="65" dirty="0">
                <a:latin typeface="Georgia"/>
                <a:cs typeface="Georgia"/>
              </a:rPr>
              <a:t>to </a:t>
            </a:r>
            <a:r>
              <a:rPr sz="2400" spc="100" dirty="0">
                <a:latin typeface="Georgia"/>
                <a:cs typeface="Georgia"/>
              </a:rPr>
              <a:t>treat </a:t>
            </a:r>
            <a:r>
              <a:rPr sz="2400" spc="90" dirty="0">
                <a:latin typeface="Georgia"/>
                <a:cs typeface="Georgia"/>
              </a:rPr>
              <a:t>topical</a:t>
            </a:r>
            <a:r>
              <a:rPr sz="2400" spc="455" dirty="0">
                <a:latin typeface="Georgia"/>
                <a:cs typeface="Georgia"/>
              </a:rPr>
              <a:t> </a:t>
            </a:r>
            <a:r>
              <a:rPr sz="2400" spc="90" dirty="0">
                <a:latin typeface="Georgia"/>
                <a:cs typeface="Georgia"/>
              </a:rPr>
              <a:t>infections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85" dirty="0">
                <a:latin typeface="Georgia"/>
                <a:cs typeface="Georgia"/>
              </a:rPr>
              <a:t>Earlier </a:t>
            </a:r>
            <a:r>
              <a:rPr sz="2400" spc="45" dirty="0">
                <a:latin typeface="Georgia"/>
                <a:cs typeface="Georgia"/>
              </a:rPr>
              <a:t>it </a:t>
            </a:r>
            <a:r>
              <a:rPr sz="2400" spc="165" dirty="0">
                <a:latin typeface="Georgia"/>
                <a:cs typeface="Georgia"/>
              </a:rPr>
              <a:t>was </a:t>
            </a:r>
            <a:r>
              <a:rPr sz="2400" spc="160" dirty="0">
                <a:latin typeface="Georgia"/>
                <a:cs typeface="Georgia"/>
              </a:rPr>
              <a:t>used </a:t>
            </a:r>
            <a:r>
              <a:rPr sz="2400" spc="65" dirty="0">
                <a:latin typeface="Georgia"/>
                <a:cs typeface="Georgia"/>
              </a:rPr>
              <a:t>to </a:t>
            </a:r>
            <a:r>
              <a:rPr sz="2400" spc="100" dirty="0">
                <a:latin typeface="Georgia"/>
                <a:cs typeface="Georgia"/>
              </a:rPr>
              <a:t>treat</a:t>
            </a:r>
            <a:r>
              <a:rPr sz="2400" spc="555" dirty="0">
                <a:latin typeface="Georgia"/>
                <a:cs typeface="Georgia"/>
              </a:rPr>
              <a:t> </a:t>
            </a:r>
            <a:r>
              <a:rPr sz="2400" spc="100" dirty="0">
                <a:latin typeface="Georgia"/>
                <a:cs typeface="Georgia"/>
              </a:rPr>
              <a:t>moniliasis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4" name="~PP2332.WAV">
            <a:hlinkClick r:id="" action="ppaction://media"/>
          </p:cNvPr>
          <p:cNvPicPr>
            <a:picLocks noRot="1" noChangeAspect="1"/>
          </p:cNvPicPr>
          <p:nvPr>
            <a:wavAudioFile r:embed="rId1" name="~PP2332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2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379" y="86055"/>
            <a:ext cx="36779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14" dirty="0"/>
              <a:t>ANTIMETABOLITES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520953"/>
            <a:ext cx="7691120" cy="5284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2065" algn="ctr">
              <a:lnSpc>
                <a:spcPct val="100000"/>
              </a:lnSpc>
              <a:spcBef>
                <a:spcPts val="105"/>
              </a:spcBef>
            </a:pPr>
            <a:r>
              <a:rPr sz="3200" b="1" spc="-135" dirty="0">
                <a:solidFill>
                  <a:srgbClr val="1F487C"/>
                </a:solidFill>
                <a:latin typeface="Arial"/>
                <a:cs typeface="Arial"/>
              </a:rPr>
              <a:t>FLUCYTOSINE</a:t>
            </a:r>
            <a:endParaRPr sz="32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2755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65" dirty="0">
                <a:latin typeface="Georgia"/>
                <a:cs typeface="Georgia"/>
              </a:rPr>
              <a:t>FLUCYTOSINE </a:t>
            </a:r>
            <a:r>
              <a:rPr sz="2400" spc="110" dirty="0">
                <a:latin typeface="Georgia"/>
                <a:cs typeface="Georgia"/>
              </a:rPr>
              <a:t>is </a:t>
            </a:r>
            <a:r>
              <a:rPr sz="2400" spc="180" dirty="0">
                <a:latin typeface="Georgia"/>
                <a:cs typeface="Georgia"/>
              </a:rPr>
              <a:t>a </a:t>
            </a:r>
            <a:r>
              <a:rPr sz="2400" spc="110" dirty="0">
                <a:latin typeface="Georgia"/>
                <a:cs typeface="Georgia"/>
              </a:rPr>
              <a:t>cytosine</a:t>
            </a:r>
            <a:r>
              <a:rPr sz="2400" spc="415" dirty="0">
                <a:latin typeface="Georgia"/>
                <a:cs typeface="Georgia"/>
              </a:rPr>
              <a:t> </a:t>
            </a:r>
            <a:r>
              <a:rPr sz="2400" spc="80" dirty="0">
                <a:latin typeface="Georgia"/>
                <a:cs typeface="Georgia"/>
              </a:rPr>
              <a:t>moiety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spcBef>
                <a:spcPts val="5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-20" dirty="0">
                <a:latin typeface="Georgia"/>
                <a:cs typeface="Georgia"/>
              </a:rPr>
              <a:t>It </a:t>
            </a:r>
            <a:r>
              <a:rPr sz="2400" spc="110" dirty="0">
                <a:latin typeface="Georgia"/>
                <a:cs typeface="Georgia"/>
              </a:rPr>
              <a:t>is </a:t>
            </a:r>
            <a:r>
              <a:rPr sz="2400" spc="180" dirty="0">
                <a:latin typeface="Georgia"/>
                <a:cs typeface="Georgia"/>
              </a:rPr>
              <a:t>a </a:t>
            </a:r>
            <a:r>
              <a:rPr sz="2400" spc="80" dirty="0">
                <a:latin typeface="Georgia"/>
                <a:cs typeface="Georgia"/>
              </a:rPr>
              <a:t>pyrimidine</a:t>
            </a:r>
            <a:r>
              <a:rPr sz="2400" spc="-95" dirty="0">
                <a:latin typeface="Georgia"/>
                <a:cs typeface="Georgia"/>
              </a:rPr>
              <a:t> </a:t>
            </a:r>
            <a:r>
              <a:rPr sz="2400" spc="120" dirty="0">
                <a:latin typeface="Georgia"/>
                <a:cs typeface="Georgia"/>
              </a:rPr>
              <a:t>analogue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130" dirty="0">
                <a:latin typeface="Georgia"/>
                <a:cs typeface="Georgia"/>
              </a:rPr>
              <a:t>6 </a:t>
            </a:r>
            <a:r>
              <a:rPr sz="2400" spc="105" dirty="0">
                <a:latin typeface="Georgia"/>
                <a:cs typeface="Georgia"/>
              </a:rPr>
              <a:t>membered </a:t>
            </a:r>
            <a:r>
              <a:rPr sz="2400" spc="80" dirty="0">
                <a:latin typeface="Georgia"/>
                <a:cs typeface="Georgia"/>
              </a:rPr>
              <a:t>ring</a:t>
            </a:r>
            <a:r>
              <a:rPr sz="2400" spc="295" dirty="0">
                <a:latin typeface="Georgia"/>
                <a:cs typeface="Georgia"/>
              </a:rPr>
              <a:t> </a:t>
            </a:r>
            <a:r>
              <a:rPr sz="2400" spc="140" dirty="0">
                <a:latin typeface="Georgia"/>
                <a:cs typeface="Georgia"/>
              </a:rPr>
              <a:t>structure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125" dirty="0">
                <a:latin typeface="Georgia"/>
                <a:cs typeface="Georgia"/>
              </a:rPr>
              <a:t>Posses </a:t>
            </a:r>
            <a:r>
              <a:rPr sz="2400" spc="145" dirty="0">
                <a:latin typeface="Georgia"/>
                <a:cs typeface="Georgia"/>
              </a:rPr>
              <a:t>2 </a:t>
            </a:r>
            <a:r>
              <a:rPr sz="2400" spc="-160" dirty="0">
                <a:latin typeface="Trebuchet MS"/>
                <a:cs typeface="Trebuchet MS"/>
              </a:rPr>
              <a:t>‘N’</a:t>
            </a:r>
            <a:r>
              <a:rPr sz="2400" spc="130" dirty="0">
                <a:latin typeface="Trebuchet MS"/>
                <a:cs typeface="Trebuchet MS"/>
              </a:rPr>
              <a:t> </a:t>
            </a:r>
            <a:r>
              <a:rPr sz="2400" spc="130" dirty="0">
                <a:latin typeface="Georgia"/>
                <a:cs typeface="Georgia"/>
              </a:rPr>
              <a:t>atoms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85" dirty="0">
                <a:latin typeface="Georgia"/>
                <a:cs typeface="Georgia"/>
              </a:rPr>
              <a:t>Earlier </a:t>
            </a:r>
            <a:r>
              <a:rPr sz="2400" spc="160" dirty="0">
                <a:latin typeface="Georgia"/>
                <a:cs typeface="Georgia"/>
              </a:rPr>
              <a:t>used </a:t>
            </a:r>
            <a:r>
              <a:rPr sz="2400" spc="190" dirty="0">
                <a:latin typeface="Georgia"/>
                <a:cs typeface="Georgia"/>
              </a:rPr>
              <a:t>as </a:t>
            </a:r>
            <a:r>
              <a:rPr sz="2400" spc="170" dirty="0">
                <a:latin typeface="Georgia"/>
                <a:cs typeface="Georgia"/>
              </a:rPr>
              <a:t>an </a:t>
            </a:r>
            <a:r>
              <a:rPr sz="2400" spc="105" dirty="0">
                <a:latin typeface="Georgia"/>
                <a:cs typeface="Georgia"/>
              </a:rPr>
              <a:t>Anticancer</a:t>
            </a:r>
            <a:r>
              <a:rPr sz="2400" spc="320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agent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buFont typeface="Arial"/>
              <a:buChar char="■"/>
              <a:tabLst>
                <a:tab pos="396875" algn="l"/>
                <a:tab pos="397510" algn="l"/>
                <a:tab pos="1120775" algn="l"/>
                <a:tab pos="1867535" algn="l"/>
                <a:tab pos="3042920" algn="l"/>
                <a:tab pos="3504565" algn="l"/>
                <a:tab pos="4375150" algn="l"/>
                <a:tab pos="5501005" algn="l"/>
                <a:tab pos="6592570" algn="l"/>
              </a:tabLst>
            </a:pPr>
            <a:r>
              <a:rPr sz="2400" spc="175" dirty="0">
                <a:latin typeface="Georgia"/>
                <a:cs typeface="Georgia"/>
              </a:rPr>
              <a:t>But	</a:t>
            </a:r>
            <a:r>
              <a:rPr sz="2400" spc="160" dirty="0">
                <a:latin typeface="Georgia"/>
                <a:cs typeface="Georgia"/>
              </a:rPr>
              <a:t>was	</a:t>
            </a:r>
            <a:r>
              <a:rPr sz="2400" spc="75" dirty="0">
                <a:latin typeface="Georgia"/>
                <a:cs typeface="Georgia"/>
              </a:rPr>
              <a:t>proved	</a:t>
            </a:r>
            <a:r>
              <a:rPr sz="2400" spc="65" dirty="0">
                <a:latin typeface="Georgia"/>
                <a:cs typeface="Georgia"/>
              </a:rPr>
              <a:t>to	</a:t>
            </a:r>
            <a:r>
              <a:rPr sz="2400" spc="125" dirty="0">
                <a:latin typeface="Georgia"/>
                <a:cs typeface="Georgia"/>
              </a:rPr>
              <a:t>have	</a:t>
            </a:r>
            <a:r>
              <a:rPr sz="2400" spc="95" dirty="0">
                <a:latin typeface="Georgia"/>
                <a:cs typeface="Georgia"/>
              </a:rPr>
              <a:t>potent	</a:t>
            </a:r>
            <a:r>
              <a:rPr sz="2400" spc="105" dirty="0">
                <a:latin typeface="Georgia"/>
                <a:cs typeface="Georgia"/>
              </a:rPr>
              <a:t>action	</a:t>
            </a:r>
            <a:r>
              <a:rPr sz="2400" spc="125" dirty="0">
                <a:latin typeface="Georgia"/>
                <a:cs typeface="Georgia"/>
              </a:rPr>
              <a:t>against</a:t>
            </a:r>
            <a:endParaRPr sz="2400">
              <a:latin typeface="Georgia"/>
              <a:cs typeface="Georgia"/>
            </a:endParaRPr>
          </a:p>
          <a:p>
            <a:pPr marL="396875">
              <a:lnSpc>
                <a:spcPct val="100000"/>
              </a:lnSpc>
              <a:spcBef>
                <a:spcPts val="1445"/>
              </a:spcBef>
            </a:pPr>
            <a:r>
              <a:rPr sz="2400" b="1" i="1" spc="-5" dirty="0">
                <a:latin typeface="TeX Gyre Bonum"/>
                <a:cs typeface="TeX Gyre Bonum"/>
              </a:rPr>
              <a:t>Aspergillus </a:t>
            </a:r>
            <a:r>
              <a:rPr sz="2400" spc="140" dirty="0">
                <a:latin typeface="Georgia"/>
                <a:cs typeface="Georgia"/>
              </a:rPr>
              <a:t>sp., </a:t>
            </a:r>
            <a:r>
              <a:rPr sz="2400" spc="145" dirty="0">
                <a:latin typeface="Georgia"/>
                <a:cs typeface="Georgia"/>
              </a:rPr>
              <a:t>and </a:t>
            </a:r>
            <a:r>
              <a:rPr sz="2400" b="1" i="1" spc="-5" dirty="0">
                <a:latin typeface="TeX Gyre Bonum"/>
                <a:cs typeface="TeX Gyre Bonum"/>
              </a:rPr>
              <a:t>Candida</a:t>
            </a:r>
            <a:r>
              <a:rPr sz="2400" b="1" i="1" spc="5" dirty="0">
                <a:latin typeface="TeX Gyre Bonum"/>
                <a:cs typeface="TeX Gyre Bonum"/>
              </a:rPr>
              <a:t> </a:t>
            </a:r>
            <a:r>
              <a:rPr sz="2400" spc="140" dirty="0">
                <a:latin typeface="Georgia"/>
                <a:cs typeface="Georgia"/>
              </a:rPr>
              <a:t>sp.,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88608" y="1905000"/>
            <a:ext cx="2069591" cy="218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~PP1395.WAV">
            <a:hlinkClick r:id="" action="ppaction://media"/>
          </p:cNvPr>
          <p:cNvPicPr>
            <a:picLocks noRot="1" noChangeAspect="1"/>
          </p:cNvPicPr>
          <p:nvPr>
            <a:wavAudioFile r:embed="rId1" name="~PP1395.WAV"/>
          </p:nvPr>
        </p:nvPicPr>
        <p:blipFill>
          <a:blip r:embed="rId4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48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4942" y="175971"/>
            <a:ext cx="3590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20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sz="2800" spc="-30" dirty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sz="2800" spc="-15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sz="2800" spc="-90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sz="2800" spc="-80" dirty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sz="2800" spc="-85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sz="2800" spc="-95" dirty="0">
                <a:solidFill>
                  <a:schemeClr val="accent5">
                    <a:lumMod val="50000"/>
                  </a:schemeClr>
                </a:solidFill>
              </a:rPr>
              <a:t>COKIN</a:t>
            </a:r>
            <a:r>
              <a:rPr sz="2800" spc="-90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sz="2800" spc="55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sz="2800" spc="35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sz="2800" spc="-225" dirty="0">
                <a:solidFill>
                  <a:schemeClr val="accent5">
                    <a:lumMod val="50000"/>
                  </a:schemeClr>
                </a:solidFill>
              </a:rPr>
              <a:t>CS</a:t>
            </a:r>
            <a:endParaRPr sz="2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5339" y="1052829"/>
            <a:ext cx="949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275" indent="-384810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422275" algn="l"/>
                <a:tab pos="422909" algn="l"/>
              </a:tabLst>
            </a:pPr>
            <a:r>
              <a:rPr sz="3600" spc="247" baseline="13888" dirty="0">
                <a:latin typeface="Georgia"/>
                <a:cs typeface="Georgia"/>
              </a:rPr>
              <a:t>t</a:t>
            </a:r>
            <a:r>
              <a:rPr sz="1600" spc="165" dirty="0">
                <a:latin typeface="Georgia"/>
                <a:cs typeface="Georgia"/>
              </a:rPr>
              <a:t>1/2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75789" y="978153"/>
            <a:ext cx="20726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>
                <a:latin typeface="Georgia"/>
                <a:cs typeface="Georgia"/>
              </a:rPr>
              <a:t>- </a:t>
            </a:r>
            <a:r>
              <a:rPr sz="2400" spc="160" dirty="0">
                <a:latin typeface="Georgia"/>
                <a:cs typeface="Georgia"/>
              </a:rPr>
              <a:t>3 </a:t>
            </a:r>
            <a:r>
              <a:rPr sz="2400" spc="65" dirty="0">
                <a:latin typeface="Georgia"/>
                <a:cs typeface="Georgia"/>
              </a:rPr>
              <a:t>to </a:t>
            </a:r>
            <a:r>
              <a:rPr sz="2400" spc="130" dirty="0">
                <a:latin typeface="Georgia"/>
                <a:cs typeface="Georgia"/>
              </a:rPr>
              <a:t>6</a:t>
            </a:r>
            <a:r>
              <a:rPr sz="2400" spc="385" dirty="0">
                <a:latin typeface="Georgia"/>
                <a:cs typeface="Georgia"/>
              </a:rPr>
              <a:t> </a:t>
            </a:r>
            <a:r>
              <a:rPr sz="2400" spc="145" dirty="0">
                <a:latin typeface="Georgia"/>
                <a:cs typeface="Georgia"/>
              </a:rPr>
              <a:t>hours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739" y="1678889"/>
            <a:ext cx="4752340" cy="1794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95" dirty="0">
                <a:latin typeface="Georgia"/>
                <a:cs typeface="Georgia"/>
              </a:rPr>
              <a:t>Orally </a:t>
            </a:r>
            <a:r>
              <a:rPr sz="2400" spc="65" dirty="0">
                <a:latin typeface="Georgia"/>
                <a:cs typeface="Georgia"/>
              </a:rPr>
              <a:t>well</a:t>
            </a:r>
            <a:r>
              <a:rPr sz="2400" spc="265" dirty="0">
                <a:latin typeface="Georgia"/>
                <a:cs typeface="Georgia"/>
              </a:rPr>
              <a:t> </a:t>
            </a:r>
            <a:r>
              <a:rPr sz="2400" spc="125" dirty="0">
                <a:latin typeface="Georgia"/>
                <a:cs typeface="Georgia"/>
              </a:rPr>
              <a:t>absorbed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75" dirty="0">
                <a:latin typeface="Georgia"/>
                <a:cs typeface="Georgia"/>
              </a:rPr>
              <a:t>Metabolized </a:t>
            </a:r>
            <a:r>
              <a:rPr sz="2400" spc="125" dirty="0">
                <a:latin typeface="Georgia"/>
                <a:cs typeface="Georgia"/>
              </a:rPr>
              <a:t>by</a:t>
            </a:r>
            <a:r>
              <a:rPr sz="2400" spc="305" dirty="0">
                <a:latin typeface="Georgia"/>
                <a:cs typeface="Georgia"/>
              </a:rPr>
              <a:t> </a:t>
            </a:r>
            <a:r>
              <a:rPr sz="2400" spc="50" dirty="0">
                <a:latin typeface="Georgia"/>
                <a:cs typeface="Georgia"/>
              </a:rPr>
              <a:t>liver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105" dirty="0">
                <a:latin typeface="Georgia"/>
                <a:cs typeface="Georgia"/>
              </a:rPr>
              <a:t>Excreted </a:t>
            </a:r>
            <a:r>
              <a:rPr sz="2400" spc="145" dirty="0">
                <a:latin typeface="Georgia"/>
                <a:cs typeface="Georgia"/>
              </a:rPr>
              <a:t>unchanged </a:t>
            </a:r>
            <a:r>
              <a:rPr sz="2400" spc="90" dirty="0">
                <a:latin typeface="Georgia"/>
                <a:cs typeface="Georgia"/>
              </a:rPr>
              <a:t>in</a:t>
            </a:r>
            <a:r>
              <a:rPr sz="2400" spc="310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urine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6" name="~PP3185.WAV">
            <a:hlinkClick r:id="" action="ppaction://media"/>
          </p:cNvPr>
          <p:cNvPicPr>
            <a:picLocks noRot="1" noChangeAspect="1"/>
          </p:cNvPicPr>
          <p:nvPr>
            <a:wavAudioFile r:embed="rId1" name="~PP3185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86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2173" y="139141"/>
            <a:ext cx="4196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65" dirty="0">
                <a:solidFill>
                  <a:schemeClr val="accent5">
                    <a:lumMod val="75000"/>
                  </a:schemeClr>
                </a:solidFill>
              </a:rPr>
              <a:t>MECHANISM </a:t>
            </a:r>
            <a:r>
              <a:rPr sz="2800" spc="-105" dirty="0">
                <a:solidFill>
                  <a:schemeClr val="accent5">
                    <a:lumMod val="75000"/>
                  </a:schemeClr>
                </a:solidFill>
              </a:rPr>
              <a:t>OF</a:t>
            </a:r>
            <a:r>
              <a:rPr sz="2800" spc="165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sz="2800" spc="-5" dirty="0">
                <a:solidFill>
                  <a:schemeClr val="accent5">
                    <a:lumMod val="75000"/>
                  </a:schemeClr>
                </a:solidFill>
              </a:rPr>
              <a:t>ACTION</a:t>
            </a:r>
            <a:endParaRPr sz="280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31314" y="599566"/>
            <a:ext cx="168275" cy="2383790"/>
            <a:chOff x="1631314" y="599566"/>
            <a:chExt cx="168275" cy="2383790"/>
          </a:xfrm>
        </p:grpSpPr>
        <p:sp>
          <p:nvSpPr>
            <p:cNvPr id="4" name="object 4"/>
            <p:cNvSpPr/>
            <p:nvPr/>
          </p:nvSpPr>
          <p:spPr>
            <a:xfrm>
              <a:off x="1631314" y="599566"/>
              <a:ext cx="168275" cy="2383790"/>
            </a:xfrm>
            <a:custGeom>
              <a:avLst/>
              <a:gdLst/>
              <a:ahLst/>
              <a:cxnLst/>
              <a:rect l="l" t="t" r="r" b="b"/>
              <a:pathLst>
                <a:path w="168275" h="2383790">
                  <a:moveTo>
                    <a:pt x="167995" y="0"/>
                  </a:moveTo>
                  <a:lnTo>
                    <a:pt x="0" y="0"/>
                  </a:lnTo>
                  <a:lnTo>
                    <a:pt x="0" y="2383663"/>
                  </a:lnTo>
                  <a:lnTo>
                    <a:pt x="167995" y="2383663"/>
                  </a:lnTo>
                  <a:lnTo>
                    <a:pt x="16799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31314" y="599693"/>
              <a:ext cx="168275" cy="2383790"/>
            </a:xfrm>
            <a:custGeom>
              <a:avLst/>
              <a:gdLst/>
              <a:ahLst/>
              <a:cxnLst/>
              <a:rect l="l" t="t" r="r" b="b"/>
              <a:pathLst>
                <a:path w="168275" h="2383790">
                  <a:moveTo>
                    <a:pt x="0" y="2348483"/>
                  </a:moveTo>
                  <a:lnTo>
                    <a:pt x="0" y="2383535"/>
                  </a:lnTo>
                  <a:lnTo>
                    <a:pt x="35052" y="2383535"/>
                  </a:lnTo>
                  <a:lnTo>
                    <a:pt x="0" y="2348483"/>
                  </a:lnTo>
                  <a:close/>
                </a:path>
                <a:path w="168275" h="2383790">
                  <a:moveTo>
                    <a:pt x="35052" y="0"/>
                  </a:moveTo>
                  <a:lnTo>
                    <a:pt x="0" y="35051"/>
                  </a:lnTo>
                  <a:lnTo>
                    <a:pt x="0" y="2348483"/>
                  </a:lnTo>
                  <a:lnTo>
                    <a:pt x="35052" y="2383535"/>
                  </a:lnTo>
                  <a:lnTo>
                    <a:pt x="35052" y="0"/>
                  </a:lnTo>
                  <a:close/>
                </a:path>
                <a:path w="168275" h="2383790">
                  <a:moveTo>
                    <a:pt x="132842" y="2348483"/>
                  </a:moveTo>
                  <a:lnTo>
                    <a:pt x="35052" y="2348483"/>
                  </a:lnTo>
                  <a:lnTo>
                    <a:pt x="35052" y="2383535"/>
                  </a:lnTo>
                  <a:lnTo>
                    <a:pt x="132842" y="2383535"/>
                  </a:lnTo>
                  <a:lnTo>
                    <a:pt x="132842" y="2348483"/>
                  </a:lnTo>
                  <a:close/>
                </a:path>
                <a:path w="168275" h="2383790">
                  <a:moveTo>
                    <a:pt x="132842" y="0"/>
                  </a:moveTo>
                  <a:lnTo>
                    <a:pt x="132842" y="2383535"/>
                  </a:lnTo>
                  <a:lnTo>
                    <a:pt x="167894" y="2348483"/>
                  </a:lnTo>
                  <a:lnTo>
                    <a:pt x="167894" y="35051"/>
                  </a:lnTo>
                  <a:lnTo>
                    <a:pt x="132842" y="0"/>
                  </a:lnTo>
                  <a:close/>
                </a:path>
                <a:path w="168275" h="2383790">
                  <a:moveTo>
                    <a:pt x="167894" y="2348483"/>
                  </a:moveTo>
                  <a:lnTo>
                    <a:pt x="132842" y="2383535"/>
                  </a:lnTo>
                  <a:lnTo>
                    <a:pt x="167894" y="2383535"/>
                  </a:lnTo>
                  <a:lnTo>
                    <a:pt x="167894" y="2348483"/>
                  </a:lnTo>
                  <a:close/>
                </a:path>
                <a:path w="168275" h="2383790">
                  <a:moveTo>
                    <a:pt x="35052" y="0"/>
                  </a:moveTo>
                  <a:lnTo>
                    <a:pt x="0" y="0"/>
                  </a:lnTo>
                  <a:lnTo>
                    <a:pt x="0" y="35051"/>
                  </a:lnTo>
                  <a:lnTo>
                    <a:pt x="35052" y="0"/>
                  </a:lnTo>
                  <a:close/>
                </a:path>
                <a:path w="168275" h="2383790">
                  <a:moveTo>
                    <a:pt x="132842" y="0"/>
                  </a:moveTo>
                  <a:lnTo>
                    <a:pt x="35052" y="0"/>
                  </a:lnTo>
                  <a:lnTo>
                    <a:pt x="35052" y="35051"/>
                  </a:lnTo>
                  <a:lnTo>
                    <a:pt x="132842" y="35051"/>
                  </a:lnTo>
                  <a:lnTo>
                    <a:pt x="132842" y="0"/>
                  </a:lnTo>
                  <a:close/>
                </a:path>
                <a:path w="168275" h="2383790">
                  <a:moveTo>
                    <a:pt x="167894" y="0"/>
                  </a:moveTo>
                  <a:lnTo>
                    <a:pt x="132842" y="0"/>
                  </a:lnTo>
                  <a:lnTo>
                    <a:pt x="167894" y="35051"/>
                  </a:lnTo>
                  <a:lnTo>
                    <a:pt x="167894" y="0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631314" y="4284090"/>
            <a:ext cx="168275" cy="2025650"/>
            <a:chOff x="1631314" y="4284090"/>
            <a:chExt cx="168275" cy="2025650"/>
          </a:xfrm>
        </p:grpSpPr>
        <p:sp>
          <p:nvSpPr>
            <p:cNvPr id="7" name="object 7"/>
            <p:cNvSpPr/>
            <p:nvPr/>
          </p:nvSpPr>
          <p:spPr>
            <a:xfrm>
              <a:off x="1631314" y="4284116"/>
              <a:ext cx="168275" cy="2025650"/>
            </a:xfrm>
            <a:custGeom>
              <a:avLst/>
              <a:gdLst/>
              <a:ahLst/>
              <a:cxnLst/>
              <a:rect l="l" t="t" r="r" b="b"/>
              <a:pathLst>
                <a:path w="168275" h="2025650">
                  <a:moveTo>
                    <a:pt x="167995" y="0"/>
                  </a:moveTo>
                  <a:lnTo>
                    <a:pt x="0" y="0"/>
                  </a:lnTo>
                  <a:lnTo>
                    <a:pt x="0" y="2025142"/>
                  </a:lnTo>
                  <a:lnTo>
                    <a:pt x="167995" y="2025142"/>
                  </a:lnTo>
                  <a:lnTo>
                    <a:pt x="16799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31314" y="4284090"/>
              <a:ext cx="168275" cy="2025650"/>
            </a:xfrm>
            <a:custGeom>
              <a:avLst/>
              <a:gdLst/>
              <a:ahLst/>
              <a:cxnLst/>
              <a:rect l="l" t="t" r="r" b="b"/>
              <a:pathLst>
                <a:path w="168275" h="2025650">
                  <a:moveTo>
                    <a:pt x="0" y="1990115"/>
                  </a:moveTo>
                  <a:lnTo>
                    <a:pt x="0" y="2025167"/>
                  </a:lnTo>
                  <a:lnTo>
                    <a:pt x="35052" y="2025167"/>
                  </a:lnTo>
                  <a:lnTo>
                    <a:pt x="0" y="1990115"/>
                  </a:lnTo>
                  <a:close/>
                </a:path>
                <a:path w="168275" h="2025650">
                  <a:moveTo>
                    <a:pt x="35052" y="0"/>
                  </a:moveTo>
                  <a:lnTo>
                    <a:pt x="0" y="35051"/>
                  </a:lnTo>
                  <a:lnTo>
                    <a:pt x="0" y="1990115"/>
                  </a:lnTo>
                  <a:lnTo>
                    <a:pt x="35052" y="2025167"/>
                  </a:lnTo>
                  <a:lnTo>
                    <a:pt x="35052" y="0"/>
                  </a:lnTo>
                  <a:close/>
                </a:path>
                <a:path w="168275" h="2025650">
                  <a:moveTo>
                    <a:pt x="132842" y="1990115"/>
                  </a:moveTo>
                  <a:lnTo>
                    <a:pt x="35052" y="1990115"/>
                  </a:lnTo>
                  <a:lnTo>
                    <a:pt x="35052" y="2025167"/>
                  </a:lnTo>
                  <a:lnTo>
                    <a:pt x="132842" y="2025167"/>
                  </a:lnTo>
                  <a:lnTo>
                    <a:pt x="132842" y="1990115"/>
                  </a:lnTo>
                  <a:close/>
                </a:path>
                <a:path w="168275" h="2025650">
                  <a:moveTo>
                    <a:pt x="132842" y="0"/>
                  </a:moveTo>
                  <a:lnTo>
                    <a:pt x="132842" y="2025167"/>
                  </a:lnTo>
                  <a:lnTo>
                    <a:pt x="167894" y="1990115"/>
                  </a:lnTo>
                  <a:lnTo>
                    <a:pt x="167894" y="35051"/>
                  </a:lnTo>
                  <a:lnTo>
                    <a:pt x="132842" y="0"/>
                  </a:lnTo>
                  <a:close/>
                </a:path>
                <a:path w="168275" h="2025650">
                  <a:moveTo>
                    <a:pt x="167894" y="1990115"/>
                  </a:moveTo>
                  <a:lnTo>
                    <a:pt x="132842" y="2025167"/>
                  </a:lnTo>
                  <a:lnTo>
                    <a:pt x="167894" y="2025167"/>
                  </a:lnTo>
                  <a:lnTo>
                    <a:pt x="167894" y="1990115"/>
                  </a:lnTo>
                  <a:close/>
                </a:path>
                <a:path w="168275" h="2025650">
                  <a:moveTo>
                    <a:pt x="35052" y="0"/>
                  </a:moveTo>
                  <a:lnTo>
                    <a:pt x="0" y="0"/>
                  </a:lnTo>
                  <a:lnTo>
                    <a:pt x="0" y="35051"/>
                  </a:lnTo>
                  <a:lnTo>
                    <a:pt x="35052" y="0"/>
                  </a:lnTo>
                  <a:close/>
                </a:path>
                <a:path w="168275" h="2025650">
                  <a:moveTo>
                    <a:pt x="132842" y="0"/>
                  </a:moveTo>
                  <a:lnTo>
                    <a:pt x="35052" y="0"/>
                  </a:lnTo>
                  <a:lnTo>
                    <a:pt x="35052" y="35051"/>
                  </a:lnTo>
                  <a:lnTo>
                    <a:pt x="132842" y="35051"/>
                  </a:lnTo>
                  <a:lnTo>
                    <a:pt x="132842" y="0"/>
                  </a:lnTo>
                  <a:close/>
                </a:path>
                <a:path w="168275" h="2025650">
                  <a:moveTo>
                    <a:pt x="167894" y="0"/>
                  </a:moveTo>
                  <a:lnTo>
                    <a:pt x="132842" y="0"/>
                  </a:lnTo>
                  <a:lnTo>
                    <a:pt x="167894" y="35051"/>
                  </a:lnTo>
                  <a:lnTo>
                    <a:pt x="167894" y="0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32561" y="3072511"/>
            <a:ext cx="132524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329" marR="5080" indent="-215265">
              <a:lnSpc>
                <a:spcPct val="100000"/>
              </a:lnSpc>
              <a:spcBef>
                <a:spcPts val="105"/>
              </a:spcBef>
            </a:pPr>
            <a:r>
              <a:rPr sz="1400" spc="40" dirty="0">
                <a:latin typeface="Georgia"/>
                <a:cs typeface="Georgia"/>
              </a:rPr>
              <a:t>FLUC</a:t>
            </a:r>
            <a:r>
              <a:rPr sz="1400" spc="50" dirty="0">
                <a:latin typeface="Georgia"/>
                <a:cs typeface="Georgia"/>
              </a:rPr>
              <a:t>T</a:t>
            </a:r>
            <a:r>
              <a:rPr sz="1400" spc="45" dirty="0">
                <a:latin typeface="Georgia"/>
                <a:cs typeface="Georgia"/>
              </a:rPr>
              <a:t>Y</a:t>
            </a:r>
            <a:r>
              <a:rPr sz="1400" spc="60" dirty="0">
                <a:latin typeface="Georgia"/>
                <a:cs typeface="Georgia"/>
              </a:rPr>
              <a:t>O</a:t>
            </a:r>
            <a:r>
              <a:rPr sz="1400" spc="125" dirty="0">
                <a:latin typeface="Georgia"/>
                <a:cs typeface="Georgia"/>
              </a:rPr>
              <a:t>S</a:t>
            </a:r>
            <a:r>
              <a:rPr sz="1400" spc="-60" dirty="0">
                <a:latin typeface="Georgia"/>
                <a:cs typeface="Georgia"/>
              </a:rPr>
              <a:t>I</a:t>
            </a:r>
            <a:r>
              <a:rPr sz="1400" spc="-40" dirty="0">
                <a:latin typeface="Georgia"/>
                <a:cs typeface="Georgia"/>
              </a:rPr>
              <a:t>N</a:t>
            </a:r>
            <a:r>
              <a:rPr sz="1400" spc="55" dirty="0">
                <a:latin typeface="Georgia"/>
                <a:cs typeface="Georgia"/>
              </a:rPr>
              <a:t>E  </a:t>
            </a:r>
            <a:r>
              <a:rPr sz="1400" spc="10" dirty="0">
                <a:latin typeface="Georgia"/>
                <a:cs typeface="Georgia"/>
              </a:rPr>
              <a:t>INACTIVE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0362" y="3571506"/>
            <a:ext cx="2057400" cy="415925"/>
          </a:xfrm>
          <a:custGeom>
            <a:avLst/>
            <a:gdLst/>
            <a:ahLst/>
            <a:cxnLst/>
            <a:rect l="l" t="t" r="r" b="b"/>
            <a:pathLst>
              <a:path w="2057400" h="415925">
                <a:moveTo>
                  <a:pt x="2057400" y="86855"/>
                </a:moveTo>
                <a:lnTo>
                  <a:pt x="1883664" y="0"/>
                </a:lnTo>
                <a:lnTo>
                  <a:pt x="1883664" y="86855"/>
                </a:lnTo>
                <a:lnTo>
                  <a:pt x="172212" y="86855"/>
                </a:lnTo>
                <a:lnTo>
                  <a:pt x="0" y="86855"/>
                </a:lnTo>
                <a:lnTo>
                  <a:pt x="0" y="115811"/>
                </a:lnTo>
                <a:lnTo>
                  <a:pt x="171488" y="115811"/>
                </a:lnTo>
                <a:lnTo>
                  <a:pt x="201777" y="116573"/>
                </a:lnTo>
                <a:lnTo>
                  <a:pt x="258711" y="122161"/>
                </a:lnTo>
                <a:lnTo>
                  <a:pt x="312928" y="132702"/>
                </a:lnTo>
                <a:lnTo>
                  <a:pt x="362381" y="147053"/>
                </a:lnTo>
                <a:lnTo>
                  <a:pt x="404799" y="164706"/>
                </a:lnTo>
                <a:lnTo>
                  <a:pt x="443826" y="188582"/>
                </a:lnTo>
                <a:lnTo>
                  <a:pt x="467779" y="230111"/>
                </a:lnTo>
                <a:lnTo>
                  <a:pt x="467995" y="231635"/>
                </a:lnTo>
                <a:lnTo>
                  <a:pt x="483095" y="267068"/>
                </a:lnTo>
                <a:lnTo>
                  <a:pt x="512508" y="297294"/>
                </a:lnTo>
                <a:lnTo>
                  <a:pt x="551446" y="322313"/>
                </a:lnTo>
                <a:lnTo>
                  <a:pt x="610577" y="347967"/>
                </a:lnTo>
                <a:lnTo>
                  <a:pt x="643839" y="357886"/>
                </a:lnTo>
                <a:lnTo>
                  <a:pt x="635787" y="415404"/>
                </a:lnTo>
                <a:lnTo>
                  <a:pt x="794575" y="362064"/>
                </a:lnTo>
                <a:lnTo>
                  <a:pt x="819912" y="353555"/>
                </a:lnTo>
                <a:lnTo>
                  <a:pt x="659892" y="243319"/>
                </a:lnTo>
                <a:lnTo>
                  <a:pt x="647865" y="329171"/>
                </a:lnTo>
                <a:lnTo>
                  <a:pt x="646264" y="328917"/>
                </a:lnTo>
                <a:lnTo>
                  <a:pt x="620928" y="320916"/>
                </a:lnTo>
                <a:lnTo>
                  <a:pt x="575500" y="302120"/>
                </a:lnTo>
                <a:lnTo>
                  <a:pt x="538543" y="280657"/>
                </a:lnTo>
                <a:lnTo>
                  <a:pt x="507301" y="251193"/>
                </a:lnTo>
                <a:lnTo>
                  <a:pt x="495579" y="213855"/>
                </a:lnTo>
                <a:lnTo>
                  <a:pt x="494157" y="207759"/>
                </a:lnTo>
                <a:lnTo>
                  <a:pt x="468249" y="171183"/>
                </a:lnTo>
                <a:lnTo>
                  <a:pt x="436245" y="148704"/>
                </a:lnTo>
                <a:lnTo>
                  <a:pt x="394906" y="128511"/>
                </a:lnTo>
                <a:lnTo>
                  <a:pt x="359702" y="115811"/>
                </a:lnTo>
                <a:lnTo>
                  <a:pt x="1883664" y="115811"/>
                </a:lnTo>
                <a:lnTo>
                  <a:pt x="1883664" y="173723"/>
                </a:lnTo>
                <a:lnTo>
                  <a:pt x="1999488" y="115811"/>
                </a:lnTo>
                <a:lnTo>
                  <a:pt x="2057400" y="8685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03933" y="3718305"/>
            <a:ext cx="903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latin typeface="Georgia"/>
                <a:cs typeface="Georgia"/>
              </a:rPr>
              <a:t>CYTOSINE  </a:t>
            </a:r>
            <a:r>
              <a:rPr sz="1200" spc="40" dirty="0">
                <a:latin typeface="Georgia"/>
                <a:cs typeface="Georgia"/>
              </a:rPr>
              <a:t>PERMEASE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71013" y="3516884"/>
            <a:ext cx="16198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30" dirty="0">
                <a:latin typeface="Georgia"/>
                <a:cs typeface="Georgia"/>
              </a:rPr>
              <a:t>5 </a:t>
            </a:r>
            <a:r>
              <a:rPr sz="1400" spc="35" dirty="0">
                <a:latin typeface="Georgia"/>
                <a:cs typeface="Georgia"/>
              </a:rPr>
              <a:t>-</a:t>
            </a:r>
            <a:r>
              <a:rPr sz="1400" spc="20" dirty="0">
                <a:latin typeface="Georgia"/>
                <a:cs typeface="Georgia"/>
              </a:rPr>
              <a:t> </a:t>
            </a:r>
            <a:r>
              <a:rPr sz="1400" spc="40" dirty="0">
                <a:latin typeface="Georgia"/>
                <a:cs typeface="Georgia"/>
              </a:rPr>
              <a:t>FLUCYTOSINE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96562" y="3560825"/>
            <a:ext cx="2115820" cy="416559"/>
          </a:xfrm>
          <a:custGeom>
            <a:avLst/>
            <a:gdLst/>
            <a:ahLst/>
            <a:cxnLst/>
            <a:rect l="l" t="t" r="r" b="b"/>
            <a:pathLst>
              <a:path w="2115820" h="416560">
                <a:moveTo>
                  <a:pt x="2115439" y="86868"/>
                </a:moveTo>
                <a:lnTo>
                  <a:pt x="2057514" y="57912"/>
                </a:lnTo>
                <a:lnTo>
                  <a:pt x="1941703" y="0"/>
                </a:lnTo>
                <a:lnTo>
                  <a:pt x="1941703" y="57912"/>
                </a:lnTo>
                <a:lnTo>
                  <a:pt x="0" y="57912"/>
                </a:lnTo>
                <a:lnTo>
                  <a:pt x="0" y="86868"/>
                </a:lnTo>
                <a:lnTo>
                  <a:pt x="111086" y="86868"/>
                </a:lnTo>
                <a:lnTo>
                  <a:pt x="110490" y="109728"/>
                </a:lnTo>
                <a:lnTo>
                  <a:pt x="165735" y="112776"/>
                </a:lnTo>
                <a:lnTo>
                  <a:pt x="217932" y="121158"/>
                </a:lnTo>
                <a:lnTo>
                  <a:pt x="266573" y="134239"/>
                </a:lnTo>
                <a:lnTo>
                  <a:pt x="309626" y="150876"/>
                </a:lnTo>
                <a:lnTo>
                  <a:pt x="345059" y="170180"/>
                </a:lnTo>
                <a:lnTo>
                  <a:pt x="374777" y="194945"/>
                </a:lnTo>
                <a:lnTo>
                  <a:pt x="387223" y="221996"/>
                </a:lnTo>
                <a:lnTo>
                  <a:pt x="387604" y="228473"/>
                </a:lnTo>
                <a:lnTo>
                  <a:pt x="401574" y="266700"/>
                </a:lnTo>
                <a:lnTo>
                  <a:pt x="429133" y="298196"/>
                </a:lnTo>
                <a:lnTo>
                  <a:pt x="476123" y="330200"/>
                </a:lnTo>
                <a:lnTo>
                  <a:pt x="523875" y="352171"/>
                </a:lnTo>
                <a:lnTo>
                  <a:pt x="544957" y="357225"/>
                </a:lnTo>
                <a:lnTo>
                  <a:pt x="535178" y="416179"/>
                </a:lnTo>
                <a:lnTo>
                  <a:pt x="706437" y="363347"/>
                </a:lnTo>
                <a:lnTo>
                  <a:pt x="720852" y="358902"/>
                </a:lnTo>
                <a:lnTo>
                  <a:pt x="563626" y="244729"/>
                </a:lnTo>
                <a:lnTo>
                  <a:pt x="549719" y="328536"/>
                </a:lnTo>
                <a:lnTo>
                  <a:pt x="533527" y="324739"/>
                </a:lnTo>
                <a:lnTo>
                  <a:pt x="511302" y="315468"/>
                </a:lnTo>
                <a:lnTo>
                  <a:pt x="472313" y="294386"/>
                </a:lnTo>
                <a:lnTo>
                  <a:pt x="442214" y="270891"/>
                </a:lnTo>
                <a:lnTo>
                  <a:pt x="419989" y="239395"/>
                </a:lnTo>
                <a:lnTo>
                  <a:pt x="415544" y="213360"/>
                </a:lnTo>
                <a:lnTo>
                  <a:pt x="414274" y="206756"/>
                </a:lnTo>
                <a:lnTo>
                  <a:pt x="389890" y="168783"/>
                </a:lnTo>
                <a:lnTo>
                  <a:pt x="359791" y="145288"/>
                </a:lnTo>
                <a:lnTo>
                  <a:pt x="320802" y="124206"/>
                </a:lnTo>
                <a:lnTo>
                  <a:pt x="274701" y="106426"/>
                </a:lnTo>
                <a:lnTo>
                  <a:pt x="223139" y="92710"/>
                </a:lnTo>
                <a:lnTo>
                  <a:pt x="190195" y="86868"/>
                </a:lnTo>
                <a:lnTo>
                  <a:pt x="1941703" y="86868"/>
                </a:lnTo>
                <a:lnTo>
                  <a:pt x="1941703" y="173736"/>
                </a:lnTo>
                <a:lnTo>
                  <a:pt x="2115439" y="8686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26558" y="3751326"/>
            <a:ext cx="981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747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latin typeface="Georgia"/>
                <a:cs typeface="Georgia"/>
              </a:rPr>
              <a:t>CYTOSINE  </a:t>
            </a:r>
            <a:r>
              <a:rPr sz="1200" spc="15" dirty="0">
                <a:latin typeface="Georgia"/>
                <a:cs typeface="Georgia"/>
              </a:rPr>
              <a:t>DEAMI</a:t>
            </a:r>
            <a:r>
              <a:rPr sz="1200" spc="40" dirty="0">
                <a:latin typeface="Georgia"/>
                <a:cs typeface="Georgia"/>
              </a:rPr>
              <a:t>NASE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91120" y="3495802"/>
            <a:ext cx="199567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30" dirty="0">
                <a:latin typeface="Georgia"/>
                <a:cs typeface="Georgia"/>
              </a:rPr>
              <a:t>5 </a:t>
            </a:r>
            <a:r>
              <a:rPr sz="1400" spc="35">
                <a:latin typeface="Georgia"/>
                <a:cs typeface="Georgia"/>
              </a:rPr>
              <a:t>-</a:t>
            </a:r>
            <a:r>
              <a:rPr sz="1400" spc="15">
                <a:latin typeface="Georgia"/>
                <a:cs typeface="Georgia"/>
              </a:rPr>
              <a:t> </a:t>
            </a:r>
            <a:r>
              <a:rPr sz="1400" spc="40" smtClean="0">
                <a:latin typeface="Georgia"/>
                <a:cs typeface="Georgia"/>
              </a:rPr>
              <a:t>FLU</a:t>
            </a:r>
            <a:r>
              <a:rPr lang="en-IN" sz="1400" spc="40" dirty="0" smtClean="0">
                <a:latin typeface="Georgia"/>
                <a:cs typeface="Georgia"/>
              </a:rPr>
              <a:t>OROURACIL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527797" y="2896361"/>
            <a:ext cx="173990" cy="596900"/>
          </a:xfrm>
          <a:custGeom>
            <a:avLst/>
            <a:gdLst/>
            <a:ahLst/>
            <a:cxnLst/>
            <a:rect l="l" t="t" r="r" b="b"/>
            <a:pathLst>
              <a:path w="173990" h="596900">
                <a:moveTo>
                  <a:pt x="86868" y="144779"/>
                </a:moveTo>
                <a:lnTo>
                  <a:pt x="57911" y="144779"/>
                </a:lnTo>
                <a:lnTo>
                  <a:pt x="57911" y="596773"/>
                </a:lnTo>
                <a:lnTo>
                  <a:pt x="86868" y="596773"/>
                </a:lnTo>
                <a:lnTo>
                  <a:pt x="86868" y="144779"/>
                </a:lnTo>
                <a:close/>
              </a:path>
              <a:path w="173990" h="596900">
                <a:moveTo>
                  <a:pt x="86868" y="0"/>
                </a:moveTo>
                <a:lnTo>
                  <a:pt x="0" y="173736"/>
                </a:lnTo>
                <a:lnTo>
                  <a:pt x="57911" y="173736"/>
                </a:lnTo>
                <a:lnTo>
                  <a:pt x="57911" y="144779"/>
                </a:lnTo>
                <a:lnTo>
                  <a:pt x="159257" y="144779"/>
                </a:lnTo>
                <a:lnTo>
                  <a:pt x="86868" y="0"/>
                </a:lnTo>
                <a:close/>
              </a:path>
              <a:path w="173990" h="596900">
                <a:moveTo>
                  <a:pt x="159257" y="144779"/>
                </a:moveTo>
                <a:lnTo>
                  <a:pt x="86868" y="144779"/>
                </a:lnTo>
                <a:lnTo>
                  <a:pt x="86868" y="173736"/>
                </a:lnTo>
                <a:lnTo>
                  <a:pt x="173735" y="173736"/>
                </a:lnTo>
                <a:lnTo>
                  <a:pt x="159257" y="14477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791325" y="2163572"/>
            <a:ext cx="159131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sz="1400" spc="130" dirty="0">
                <a:latin typeface="Georgia"/>
                <a:cs typeface="Georgia"/>
              </a:rPr>
              <a:t>5 </a:t>
            </a:r>
            <a:r>
              <a:rPr sz="1400" spc="185" dirty="0">
                <a:latin typeface="Trebuchet MS"/>
                <a:cs typeface="Trebuchet MS"/>
              </a:rPr>
              <a:t>– </a:t>
            </a:r>
            <a:r>
              <a:rPr sz="1400" spc="40">
                <a:latin typeface="Georgia"/>
                <a:cs typeface="Georgia"/>
              </a:rPr>
              <a:t>FLUORO  </a:t>
            </a:r>
            <a:r>
              <a:rPr sz="1400" spc="30" smtClean="0">
                <a:latin typeface="Georgia"/>
                <a:cs typeface="Georgia"/>
              </a:rPr>
              <a:t>DEOXYURID</a:t>
            </a:r>
            <a:r>
              <a:rPr lang="en-IN" sz="1400" spc="30" dirty="0" smtClean="0">
                <a:latin typeface="Georgia"/>
                <a:cs typeface="Georgia"/>
              </a:rPr>
              <a:t>YLIC</a:t>
            </a:r>
            <a:r>
              <a:rPr sz="1400" spc="30" smtClean="0">
                <a:latin typeface="Georgia"/>
                <a:cs typeface="Georgia"/>
              </a:rPr>
              <a:t>  </a:t>
            </a:r>
            <a:r>
              <a:rPr lang="en-IN" sz="1400" spc="-10" dirty="0" smtClean="0">
                <a:latin typeface="Georgia"/>
                <a:cs typeface="Georgia"/>
              </a:rPr>
              <a:t>ACID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486650" y="1500377"/>
            <a:ext cx="173990" cy="655955"/>
          </a:xfrm>
          <a:custGeom>
            <a:avLst/>
            <a:gdLst/>
            <a:ahLst/>
            <a:cxnLst/>
            <a:rect l="l" t="t" r="r" b="b"/>
            <a:pathLst>
              <a:path w="173990" h="655955">
                <a:moveTo>
                  <a:pt x="86868" y="144780"/>
                </a:moveTo>
                <a:lnTo>
                  <a:pt x="57911" y="144780"/>
                </a:lnTo>
                <a:lnTo>
                  <a:pt x="57911" y="655827"/>
                </a:lnTo>
                <a:lnTo>
                  <a:pt x="86868" y="655827"/>
                </a:lnTo>
                <a:lnTo>
                  <a:pt x="86868" y="144780"/>
                </a:lnTo>
                <a:close/>
              </a:path>
              <a:path w="173990" h="655955">
                <a:moveTo>
                  <a:pt x="86868" y="0"/>
                </a:moveTo>
                <a:lnTo>
                  <a:pt x="0" y="173736"/>
                </a:lnTo>
                <a:lnTo>
                  <a:pt x="57911" y="173736"/>
                </a:lnTo>
                <a:lnTo>
                  <a:pt x="57911" y="144780"/>
                </a:lnTo>
                <a:lnTo>
                  <a:pt x="159257" y="144780"/>
                </a:lnTo>
                <a:lnTo>
                  <a:pt x="86868" y="0"/>
                </a:lnTo>
                <a:close/>
              </a:path>
              <a:path w="173990" h="655955">
                <a:moveTo>
                  <a:pt x="159257" y="144780"/>
                </a:moveTo>
                <a:lnTo>
                  <a:pt x="86868" y="144780"/>
                </a:lnTo>
                <a:lnTo>
                  <a:pt x="86868" y="173736"/>
                </a:lnTo>
                <a:lnTo>
                  <a:pt x="173735" y="173736"/>
                </a:lnTo>
                <a:lnTo>
                  <a:pt x="159257" y="14478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729730" y="1000759"/>
            <a:ext cx="168783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2755" marR="5080" indent="-440690">
              <a:lnSpc>
                <a:spcPct val="100000"/>
              </a:lnSpc>
              <a:spcBef>
                <a:spcPts val="105"/>
              </a:spcBef>
            </a:pPr>
            <a:r>
              <a:rPr sz="1400" spc="40" dirty="0">
                <a:latin typeface="Georgia"/>
                <a:cs typeface="Georgia"/>
              </a:rPr>
              <a:t>Inhibit </a:t>
            </a:r>
            <a:r>
              <a:rPr sz="1400" spc="55" dirty="0">
                <a:latin typeface="Georgia"/>
                <a:cs typeface="Georgia"/>
              </a:rPr>
              <a:t>thymidylate  </a:t>
            </a:r>
            <a:r>
              <a:rPr sz="1400" spc="85" dirty="0">
                <a:latin typeface="Georgia"/>
                <a:cs typeface="Georgia"/>
              </a:rPr>
              <a:t>synthase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020561" y="1151382"/>
            <a:ext cx="629920" cy="173990"/>
          </a:xfrm>
          <a:custGeom>
            <a:avLst/>
            <a:gdLst/>
            <a:ahLst/>
            <a:cxnLst/>
            <a:rect l="l" t="t" r="r" b="b"/>
            <a:pathLst>
              <a:path w="629920" h="173990">
                <a:moveTo>
                  <a:pt x="173736" y="0"/>
                </a:moveTo>
                <a:lnTo>
                  <a:pt x="0" y="86867"/>
                </a:lnTo>
                <a:lnTo>
                  <a:pt x="173736" y="173735"/>
                </a:lnTo>
                <a:lnTo>
                  <a:pt x="173736" y="115823"/>
                </a:lnTo>
                <a:lnTo>
                  <a:pt x="144779" y="115823"/>
                </a:lnTo>
                <a:lnTo>
                  <a:pt x="144779" y="86867"/>
                </a:lnTo>
                <a:lnTo>
                  <a:pt x="173736" y="86867"/>
                </a:lnTo>
                <a:lnTo>
                  <a:pt x="173736" y="0"/>
                </a:lnTo>
                <a:close/>
              </a:path>
              <a:path w="629920" h="173990">
                <a:moveTo>
                  <a:pt x="173736" y="86867"/>
                </a:moveTo>
                <a:lnTo>
                  <a:pt x="144779" y="86867"/>
                </a:lnTo>
                <a:lnTo>
                  <a:pt x="144779" y="115823"/>
                </a:lnTo>
                <a:lnTo>
                  <a:pt x="173736" y="115823"/>
                </a:lnTo>
                <a:lnTo>
                  <a:pt x="173736" y="86867"/>
                </a:lnTo>
                <a:close/>
              </a:path>
              <a:path w="629920" h="173990">
                <a:moveTo>
                  <a:pt x="629919" y="86867"/>
                </a:moveTo>
                <a:lnTo>
                  <a:pt x="173736" y="86867"/>
                </a:lnTo>
                <a:lnTo>
                  <a:pt x="173736" y="115823"/>
                </a:lnTo>
                <a:lnTo>
                  <a:pt x="629919" y="115823"/>
                </a:lnTo>
                <a:lnTo>
                  <a:pt x="629919" y="8686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033520" y="1115059"/>
            <a:ext cx="19399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40" dirty="0">
                <a:latin typeface="Georgia"/>
                <a:cs typeface="Georgia"/>
              </a:rPr>
              <a:t>Inhibit </a:t>
            </a:r>
            <a:r>
              <a:rPr sz="1400" spc="15" dirty="0">
                <a:latin typeface="Georgia"/>
                <a:cs typeface="Georgia"/>
              </a:rPr>
              <a:t>DNA</a:t>
            </a:r>
            <a:r>
              <a:rPr sz="1400" spc="120" dirty="0">
                <a:latin typeface="Georgia"/>
                <a:cs typeface="Georgia"/>
              </a:rPr>
              <a:t> </a:t>
            </a:r>
            <a:r>
              <a:rPr sz="1400" spc="80" dirty="0">
                <a:latin typeface="Georgia"/>
                <a:cs typeface="Georgia"/>
              </a:rPr>
              <a:t>synthesis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418838" y="1399794"/>
            <a:ext cx="2410460" cy="2072639"/>
          </a:xfrm>
          <a:custGeom>
            <a:avLst/>
            <a:gdLst/>
            <a:ahLst/>
            <a:cxnLst/>
            <a:rect l="l" t="t" r="r" b="b"/>
            <a:pathLst>
              <a:path w="2410459" h="2072639">
                <a:moveTo>
                  <a:pt x="150301" y="91884"/>
                </a:moveTo>
                <a:lnTo>
                  <a:pt x="131258" y="113860"/>
                </a:lnTo>
                <a:lnTo>
                  <a:pt x="2391283" y="2072639"/>
                </a:lnTo>
                <a:lnTo>
                  <a:pt x="2410206" y="2050795"/>
                </a:lnTo>
                <a:lnTo>
                  <a:pt x="150301" y="91884"/>
                </a:lnTo>
                <a:close/>
              </a:path>
              <a:path w="2410459" h="2072639">
                <a:moveTo>
                  <a:pt x="0" y="0"/>
                </a:moveTo>
                <a:lnTo>
                  <a:pt x="74422" y="179450"/>
                </a:lnTo>
                <a:lnTo>
                  <a:pt x="131258" y="113860"/>
                </a:lnTo>
                <a:lnTo>
                  <a:pt x="109347" y="94868"/>
                </a:lnTo>
                <a:lnTo>
                  <a:pt x="128397" y="72897"/>
                </a:lnTo>
                <a:lnTo>
                  <a:pt x="166754" y="72897"/>
                </a:lnTo>
                <a:lnTo>
                  <a:pt x="188213" y="48132"/>
                </a:lnTo>
                <a:lnTo>
                  <a:pt x="0" y="0"/>
                </a:lnTo>
                <a:close/>
              </a:path>
              <a:path w="2410459" h="2072639">
                <a:moveTo>
                  <a:pt x="128397" y="72897"/>
                </a:moveTo>
                <a:lnTo>
                  <a:pt x="109347" y="94868"/>
                </a:lnTo>
                <a:lnTo>
                  <a:pt x="131258" y="113860"/>
                </a:lnTo>
                <a:lnTo>
                  <a:pt x="150301" y="91884"/>
                </a:lnTo>
                <a:lnTo>
                  <a:pt x="128397" y="72897"/>
                </a:lnTo>
                <a:close/>
              </a:path>
              <a:path w="2410459" h="2072639">
                <a:moveTo>
                  <a:pt x="166754" y="72897"/>
                </a:moveTo>
                <a:lnTo>
                  <a:pt x="128397" y="72897"/>
                </a:lnTo>
                <a:lnTo>
                  <a:pt x="150301" y="91884"/>
                </a:lnTo>
                <a:lnTo>
                  <a:pt x="166754" y="7289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980434" y="2165985"/>
            <a:ext cx="11785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20" dirty="0">
                <a:latin typeface="Georgia"/>
                <a:cs typeface="Georgia"/>
              </a:rPr>
              <a:t>FUNGICIDAL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7697" y="6374993"/>
            <a:ext cx="24663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5" dirty="0">
                <a:latin typeface="Georgia"/>
                <a:cs typeface="Georgia"/>
              </a:rPr>
              <a:t>FUNGAL </a:t>
            </a:r>
            <a:r>
              <a:rPr sz="1400" spc="50" dirty="0">
                <a:latin typeface="Georgia"/>
                <a:cs typeface="Georgia"/>
              </a:rPr>
              <a:t>CELL</a:t>
            </a:r>
            <a:r>
              <a:rPr sz="1400" spc="114" dirty="0">
                <a:latin typeface="Georgia"/>
                <a:cs typeface="Georgia"/>
              </a:rPr>
              <a:t> </a:t>
            </a:r>
            <a:r>
              <a:rPr sz="1400" spc="35" dirty="0">
                <a:latin typeface="Georgia"/>
                <a:cs typeface="Georgia"/>
              </a:rPr>
              <a:t>MEMBRANE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31" name="~PP1551.WAV">
            <a:hlinkClick r:id="" action="ppaction://media"/>
          </p:cNvPr>
          <p:cNvPicPr>
            <a:picLocks noRot="1" noChangeAspect="1"/>
          </p:cNvPicPr>
          <p:nvPr>
            <a:wavAudioFile r:embed="rId1" name="~PP1551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20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078" y="238455"/>
            <a:ext cx="21818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C</a:t>
            </a:r>
            <a:r>
              <a:rPr spc="-80" dirty="0"/>
              <a:t>ONTENTS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282953"/>
            <a:ext cx="6837680" cy="4721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90" dirty="0">
                <a:solidFill>
                  <a:srgbClr val="1F487C"/>
                </a:solidFill>
                <a:latin typeface="Georgia"/>
                <a:cs typeface="Georgia"/>
              </a:rPr>
              <a:t>Introduction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1F487C"/>
              </a:buClr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spcBef>
                <a:spcPts val="5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100" smtClean="0">
                <a:solidFill>
                  <a:srgbClr val="1F487C"/>
                </a:solidFill>
                <a:latin typeface="Georgia"/>
                <a:cs typeface="Georgia"/>
              </a:rPr>
              <a:t>Types </a:t>
            </a:r>
            <a:r>
              <a:rPr sz="2400" spc="15" smtClean="0">
                <a:solidFill>
                  <a:srgbClr val="1F487C"/>
                </a:solidFill>
                <a:latin typeface="Georgia"/>
                <a:cs typeface="Georgia"/>
              </a:rPr>
              <a:t>of</a:t>
            </a:r>
            <a:r>
              <a:rPr lang="en-IN" sz="2400" spc="15" dirty="0" smtClean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400" spc="15" smtClean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400" spc="114" smtClean="0">
                <a:solidFill>
                  <a:srgbClr val="1F487C"/>
                </a:solidFill>
                <a:latin typeface="Georgia"/>
                <a:cs typeface="Georgia"/>
              </a:rPr>
              <a:t>fungal</a:t>
            </a:r>
            <a:r>
              <a:rPr sz="2400" spc="445" smtClean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400" spc="120" smtClean="0">
                <a:solidFill>
                  <a:srgbClr val="1F487C"/>
                </a:solidFill>
                <a:latin typeface="Georgia"/>
                <a:cs typeface="Georgia"/>
              </a:rPr>
              <a:t>organisms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1F487C"/>
              </a:buClr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75" dirty="0">
                <a:solidFill>
                  <a:srgbClr val="1F487C"/>
                </a:solidFill>
                <a:latin typeface="Georgia"/>
                <a:cs typeface="Georgia"/>
              </a:rPr>
              <a:t>Difference </a:t>
            </a:r>
            <a:r>
              <a:rPr sz="2400" spc="105" dirty="0">
                <a:solidFill>
                  <a:srgbClr val="1F487C"/>
                </a:solidFill>
                <a:latin typeface="Georgia"/>
                <a:cs typeface="Georgia"/>
              </a:rPr>
              <a:t>between </a:t>
            </a:r>
            <a:r>
              <a:rPr sz="2400" spc="110" dirty="0">
                <a:solidFill>
                  <a:srgbClr val="1F487C"/>
                </a:solidFill>
                <a:latin typeface="Georgia"/>
                <a:cs typeface="Georgia"/>
              </a:rPr>
              <a:t>bacteria </a:t>
            </a:r>
            <a:r>
              <a:rPr sz="2400" spc="145" dirty="0">
                <a:solidFill>
                  <a:srgbClr val="1F487C"/>
                </a:solidFill>
                <a:latin typeface="Georgia"/>
                <a:cs typeface="Georgia"/>
              </a:rPr>
              <a:t>and</a:t>
            </a:r>
            <a:r>
              <a:rPr sz="2400" spc="44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400" spc="95" dirty="0">
                <a:solidFill>
                  <a:srgbClr val="1F487C"/>
                </a:solidFill>
                <a:latin typeface="Georgia"/>
                <a:cs typeface="Georgia"/>
              </a:rPr>
              <a:t>fungi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1F487C"/>
              </a:buClr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110" dirty="0">
                <a:solidFill>
                  <a:srgbClr val="1F487C"/>
                </a:solidFill>
                <a:latin typeface="Georgia"/>
                <a:cs typeface="Georgia"/>
              </a:rPr>
              <a:t>Classification </a:t>
            </a:r>
            <a:r>
              <a:rPr sz="2400" spc="15" dirty="0">
                <a:solidFill>
                  <a:srgbClr val="1F487C"/>
                </a:solidFill>
                <a:latin typeface="Georgia"/>
                <a:cs typeface="Georgia"/>
              </a:rPr>
              <a:t>of </a:t>
            </a:r>
            <a:r>
              <a:rPr sz="2400" spc="110" dirty="0">
                <a:solidFill>
                  <a:srgbClr val="1F487C"/>
                </a:solidFill>
                <a:latin typeface="Georgia"/>
                <a:cs typeface="Georgia"/>
              </a:rPr>
              <a:t>fungal</a:t>
            </a:r>
            <a:r>
              <a:rPr sz="2400" spc="4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400" spc="90" dirty="0">
                <a:solidFill>
                  <a:srgbClr val="1F487C"/>
                </a:solidFill>
                <a:latin typeface="Georgia"/>
                <a:cs typeface="Georgia"/>
              </a:rPr>
              <a:t>infections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1F487C"/>
              </a:buClr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110" dirty="0">
                <a:solidFill>
                  <a:srgbClr val="1F487C"/>
                </a:solidFill>
                <a:latin typeface="Georgia"/>
                <a:cs typeface="Georgia"/>
              </a:rPr>
              <a:t>Classification </a:t>
            </a:r>
            <a:r>
              <a:rPr sz="2400" spc="15" dirty="0">
                <a:solidFill>
                  <a:srgbClr val="1F487C"/>
                </a:solidFill>
                <a:latin typeface="Georgia"/>
                <a:cs typeface="Georgia"/>
              </a:rPr>
              <a:t>of </a:t>
            </a:r>
            <a:r>
              <a:rPr sz="2400" spc="105" dirty="0">
                <a:solidFill>
                  <a:srgbClr val="1F487C"/>
                </a:solidFill>
                <a:latin typeface="Georgia"/>
                <a:cs typeface="Georgia"/>
              </a:rPr>
              <a:t>antifungal</a:t>
            </a:r>
            <a:r>
              <a:rPr sz="2400" spc="44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400" spc="125" dirty="0">
                <a:solidFill>
                  <a:srgbClr val="1F487C"/>
                </a:solidFill>
                <a:latin typeface="Georgia"/>
                <a:cs typeface="Georgia"/>
              </a:rPr>
              <a:t>agents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1F487C"/>
              </a:buClr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100" dirty="0">
                <a:solidFill>
                  <a:srgbClr val="1F487C"/>
                </a:solidFill>
                <a:latin typeface="Georgia"/>
                <a:cs typeface="Georgia"/>
              </a:rPr>
              <a:t>Pharmacology </a:t>
            </a:r>
            <a:r>
              <a:rPr sz="2400" spc="15" dirty="0">
                <a:solidFill>
                  <a:srgbClr val="1F487C"/>
                </a:solidFill>
                <a:latin typeface="Georgia"/>
                <a:cs typeface="Georgia"/>
              </a:rPr>
              <a:t>of </a:t>
            </a:r>
            <a:r>
              <a:rPr sz="2400" spc="110" dirty="0">
                <a:solidFill>
                  <a:srgbClr val="1F487C"/>
                </a:solidFill>
                <a:latin typeface="Georgia"/>
                <a:cs typeface="Georgia"/>
              </a:rPr>
              <a:t>antifungal</a:t>
            </a:r>
            <a:r>
              <a:rPr sz="2400" spc="44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400" spc="130" dirty="0">
                <a:solidFill>
                  <a:srgbClr val="1F487C"/>
                </a:solidFill>
                <a:latin typeface="Georgia"/>
                <a:cs typeface="Georgia"/>
              </a:rPr>
              <a:t>agents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1F487C"/>
              </a:buClr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130" dirty="0">
                <a:solidFill>
                  <a:srgbClr val="1F487C"/>
                </a:solidFill>
                <a:latin typeface="Georgia"/>
                <a:cs typeface="Georgia"/>
              </a:rPr>
              <a:t>Drug </a:t>
            </a:r>
            <a:r>
              <a:rPr sz="2400" spc="15" dirty="0">
                <a:solidFill>
                  <a:srgbClr val="1F487C"/>
                </a:solidFill>
                <a:latin typeface="Georgia"/>
                <a:cs typeface="Georgia"/>
              </a:rPr>
              <a:t>of </a:t>
            </a:r>
            <a:r>
              <a:rPr sz="2400" spc="105" dirty="0">
                <a:solidFill>
                  <a:srgbClr val="1F487C"/>
                </a:solidFill>
                <a:latin typeface="Georgia"/>
                <a:cs typeface="Georgia"/>
              </a:rPr>
              <a:t>choice </a:t>
            </a:r>
            <a:r>
              <a:rPr sz="2400" spc="35" dirty="0">
                <a:solidFill>
                  <a:srgbClr val="1F487C"/>
                </a:solidFill>
                <a:latin typeface="Georgia"/>
                <a:cs typeface="Georgia"/>
              </a:rPr>
              <a:t>for </a:t>
            </a:r>
            <a:r>
              <a:rPr sz="2400" spc="120" dirty="0">
                <a:solidFill>
                  <a:srgbClr val="1F487C"/>
                </a:solidFill>
                <a:latin typeface="Georgia"/>
                <a:cs typeface="Georgia"/>
              </a:rPr>
              <a:t>various </a:t>
            </a:r>
            <a:r>
              <a:rPr sz="2400" spc="114" dirty="0">
                <a:solidFill>
                  <a:srgbClr val="1F487C"/>
                </a:solidFill>
                <a:latin typeface="Georgia"/>
                <a:cs typeface="Georgia"/>
              </a:rPr>
              <a:t>fungal</a:t>
            </a:r>
            <a:r>
              <a:rPr sz="2400" spc="71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2400" spc="90" dirty="0">
                <a:solidFill>
                  <a:srgbClr val="1F487C"/>
                </a:solidFill>
                <a:latin typeface="Georgia"/>
                <a:cs typeface="Georgia"/>
              </a:rPr>
              <a:t>infections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5" name="~PP1970.WAV">
            <a:hlinkClick r:id="" action="ppaction://media"/>
          </p:cNvPr>
          <p:cNvPicPr>
            <a:picLocks noRot="1" noChangeAspect="1"/>
          </p:cNvPicPr>
          <p:nvPr>
            <a:wavAudioFile r:embed="rId1" name="~PP1970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07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2173" y="259791"/>
            <a:ext cx="4196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65" smtClean="0">
                <a:solidFill>
                  <a:schemeClr val="accent5">
                    <a:lumMod val="50000"/>
                  </a:schemeClr>
                </a:solidFill>
              </a:rPr>
              <a:t>MECHANISM </a:t>
            </a:r>
            <a:r>
              <a:rPr sz="2800" spc="-105" smtClean="0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sz="2800" spc="165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800" spc="-5" smtClean="0">
                <a:solidFill>
                  <a:schemeClr val="accent5">
                    <a:lumMod val="50000"/>
                  </a:schemeClr>
                </a:solidFill>
              </a:rPr>
              <a:t>ACTION</a:t>
            </a:r>
            <a:endParaRPr sz="2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024360"/>
            <a:ext cx="7691120" cy="2936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6875" marR="5715" indent="-384810" algn="just">
              <a:lnSpc>
                <a:spcPct val="150000"/>
              </a:lnSpc>
              <a:spcBef>
                <a:spcPts val="95"/>
              </a:spcBef>
              <a:buFont typeface="Arial"/>
              <a:buChar char="■"/>
              <a:tabLst>
                <a:tab pos="397510" algn="l"/>
              </a:tabLst>
            </a:pPr>
            <a:r>
              <a:rPr sz="2400" spc="75" dirty="0">
                <a:latin typeface="Georgia"/>
                <a:cs typeface="Georgia"/>
              </a:rPr>
              <a:t>CYTOSINE </a:t>
            </a:r>
            <a:r>
              <a:rPr sz="2400" spc="55" dirty="0">
                <a:latin typeface="Georgia"/>
                <a:cs typeface="Georgia"/>
              </a:rPr>
              <a:t>DEAMINASE </a:t>
            </a:r>
            <a:r>
              <a:rPr sz="2400" spc="110" dirty="0">
                <a:latin typeface="Georgia"/>
                <a:cs typeface="Georgia"/>
              </a:rPr>
              <a:t>is</a:t>
            </a:r>
            <a:r>
              <a:rPr sz="2400" spc="795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present  </a:t>
            </a:r>
            <a:r>
              <a:rPr sz="2400" spc="85" dirty="0">
                <a:latin typeface="Georgia"/>
                <a:cs typeface="Georgia"/>
              </a:rPr>
              <a:t>only  </a:t>
            </a:r>
            <a:r>
              <a:rPr sz="2400" spc="100" dirty="0">
                <a:latin typeface="Georgia"/>
                <a:cs typeface="Georgia"/>
              </a:rPr>
              <a:t>in  </a:t>
            </a:r>
            <a:r>
              <a:rPr sz="2400" spc="110" dirty="0">
                <a:latin typeface="Georgia"/>
                <a:cs typeface="Georgia"/>
              </a:rPr>
              <a:t>fungal </a:t>
            </a:r>
            <a:r>
              <a:rPr sz="2400" spc="100" dirty="0">
                <a:latin typeface="Georgia"/>
                <a:cs typeface="Georgia"/>
              </a:rPr>
              <a:t>cells </a:t>
            </a:r>
            <a:r>
              <a:rPr sz="2400" spc="150" dirty="0">
                <a:latin typeface="Georgia"/>
                <a:cs typeface="Georgia"/>
              </a:rPr>
              <a:t>and </a:t>
            </a:r>
            <a:r>
              <a:rPr sz="2400" spc="140" dirty="0">
                <a:latin typeface="Georgia"/>
                <a:cs typeface="Georgia"/>
              </a:rPr>
              <a:t>absent </a:t>
            </a:r>
            <a:r>
              <a:rPr sz="2400" spc="90" dirty="0">
                <a:latin typeface="Georgia"/>
                <a:cs typeface="Georgia"/>
              </a:rPr>
              <a:t>in </a:t>
            </a:r>
            <a:r>
              <a:rPr sz="2400" spc="130" dirty="0">
                <a:latin typeface="Georgia"/>
                <a:cs typeface="Georgia"/>
              </a:rPr>
              <a:t>mammalian</a:t>
            </a:r>
            <a:r>
              <a:rPr sz="2400" spc="484" dirty="0">
                <a:latin typeface="Georgia"/>
                <a:cs typeface="Georgia"/>
              </a:rPr>
              <a:t> </a:t>
            </a:r>
            <a:r>
              <a:rPr sz="2400" spc="105" dirty="0">
                <a:latin typeface="Georgia"/>
                <a:cs typeface="Georgia"/>
              </a:rPr>
              <a:t>cells</a:t>
            </a:r>
            <a:endParaRPr sz="2400">
              <a:latin typeface="Georgia"/>
              <a:cs typeface="Georgia"/>
            </a:endParaRPr>
          </a:p>
          <a:p>
            <a:pPr marL="396875" marR="5080" indent="-384810" algn="just">
              <a:lnSpc>
                <a:spcPct val="150000"/>
              </a:lnSpc>
              <a:spcBef>
                <a:spcPts val="1205"/>
              </a:spcBef>
              <a:buFont typeface="Arial"/>
              <a:buChar char="■"/>
              <a:tabLst>
                <a:tab pos="397510" algn="l"/>
              </a:tabLst>
            </a:pPr>
            <a:r>
              <a:rPr sz="2400" spc="90" dirty="0">
                <a:latin typeface="Georgia"/>
                <a:cs typeface="Georgia"/>
              </a:rPr>
              <a:t>Hence </a:t>
            </a:r>
            <a:r>
              <a:rPr sz="2400" spc="95" dirty="0">
                <a:latin typeface="Georgia"/>
                <a:cs typeface="Georgia"/>
              </a:rPr>
              <a:t>activation </a:t>
            </a:r>
            <a:r>
              <a:rPr sz="2400" spc="15" dirty="0">
                <a:latin typeface="Georgia"/>
                <a:cs typeface="Georgia"/>
              </a:rPr>
              <a:t>of </a:t>
            </a:r>
            <a:r>
              <a:rPr sz="2400" spc="220" dirty="0">
                <a:latin typeface="Georgia"/>
                <a:cs typeface="Georgia"/>
              </a:rPr>
              <a:t>5 </a:t>
            </a:r>
            <a:r>
              <a:rPr sz="2400" spc="315" dirty="0">
                <a:latin typeface="Trebuchet MS"/>
                <a:cs typeface="Trebuchet MS"/>
              </a:rPr>
              <a:t>– </a:t>
            </a:r>
            <a:r>
              <a:rPr sz="2400" spc="160" dirty="0">
                <a:latin typeface="Georgia"/>
                <a:cs typeface="Georgia"/>
              </a:rPr>
              <a:t>FC </a:t>
            </a:r>
            <a:r>
              <a:rPr sz="2400" spc="65" dirty="0">
                <a:latin typeface="Georgia"/>
                <a:cs typeface="Georgia"/>
              </a:rPr>
              <a:t>to </a:t>
            </a:r>
            <a:r>
              <a:rPr sz="2400" spc="220" dirty="0">
                <a:latin typeface="Georgia"/>
                <a:cs typeface="Georgia"/>
              </a:rPr>
              <a:t>5 </a:t>
            </a:r>
            <a:r>
              <a:rPr sz="2400" spc="315" dirty="0">
                <a:latin typeface="Trebuchet MS"/>
                <a:cs typeface="Trebuchet MS"/>
              </a:rPr>
              <a:t>– </a:t>
            </a:r>
            <a:r>
              <a:rPr sz="2400" spc="70" dirty="0">
                <a:latin typeface="Georgia"/>
                <a:cs typeface="Georgia"/>
              </a:rPr>
              <a:t>FU </a:t>
            </a:r>
            <a:r>
              <a:rPr sz="2400" spc="145" dirty="0">
                <a:latin typeface="Georgia"/>
                <a:cs typeface="Georgia"/>
              </a:rPr>
              <a:t>occurs </a:t>
            </a:r>
            <a:r>
              <a:rPr sz="2400" spc="85" dirty="0">
                <a:latin typeface="Georgia"/>
                <a:cs typeface="Georgia"/>
              </a:rPr>
              <a:t>only  </a:t>
            </a:r>
            <a:r>
              <a:rPr sz="2400" spc="90" dirty="0">
                <a:latin typeface="Georgia"/>
                <a:cs typeface="Georgia"/>
              </a:rPr>
              <a:t>in </a:t>
            </a:r>
            <a:r>
              <a:rPr sz="2400" spc="114" dirty="0">
                <a:latin typeface="Georgia"/>
                <a:cs typeface="Georgia"/>
              </a:rPr>
              <a:t>fungal </a:t>
            </a:r>
            <a:r>
              <a:rPr sz="2400" spc="100" dirty="0">
                <a:latin typeface="Georgia"/>
                <a:cs typeface="Georgia"/>
              </a:rPr>
              <a:t>cells </a:t>
            </a:r>
            <a:r>
              <a:rPr sz="2400" spc="150" dirty="0">
                <a:latin typeface="Georgia"/>
                <a:cs typeface="Georgia"/>
              </a:rPr>
              <a:t>causing </a:t>
            </a:r>
            <a:r>
              <a:rPr sz="2400" spc="85" dirty="0">
                <a:latin typeface="Georgia"/>
                <a:cs typeface="Georgia"/>
              </a:rPr>
              <a:t>inhibition </a:t>
            </a:r>
            <a:r>
              <a:rPr sz="2400" spc="15" dirty="0">
                <a:latin typeface="Georgia"/>
                <a:cs typeface="Georgia"/>
              </a:rPr>
              <a:t>of </a:t>
            </a:r>
            <a:r>
              <a:rPr sz="2400" spc="114">
                <a:latin typeface="Georgia"/>
                <a:cs typeface="Georgia"/>
              </a:rPr>
              <a:t>both </a:t>
            </a:r>
            <a:r>
              <a:rPr sz="2400" spc="25" smtClean="0">
                <a:latin typeface="Georgia"/>
                <a:cs typeface="Georgia"/>
              </a:rPr>
              <a:t>DNA</a:t>
            </a:r>
            <a:r>
              <a:rPr lang="en-IN" sz="2400" spc="25" dirty="0" smtClean="0">
                <a:latin typeface="Georgia"/>
                <a:cs typeface="Georgia"/>
              </a:rPr>
              <a:t> and Protein synthesis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4" name="~PP2008.WAV">
            <a:hlinkClick r:id="" action="ppaction://media"/>
          </p:cNvPr>
          <p:cNvPicPr>
            <a:picLocks noRot="1" noChangeAspect="1"/>
          </p:cNvPicPr>
          <p:nvPr>
            <a:wavAudioFile r:embed="rId1" name="~PP2008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74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2832" y="632205"/>
            <a:ext cx="9563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5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sz="2800" spc="80" dirty="0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sz="2800" spc="-254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sz="2800" spc="-365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endParaRPr sz="2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3367" y="3636460"/>
            <a:ext cx="1428750" cy="2073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270" marR="5080" indent="-116205" algn="r">
              <a:lnSpc>
                <a:spcPct val="140000"/>
              </a:lnSpc>
              <a:spcBef>
                <a:spcPts val="95"/>
              </a:spcBef>
            </a:pPr>
            <a:r>
              <a:rPr sz="2400" spc="110" dirty="0">
                <a:latin typeface="Georgia"/>
                <a:cs typeface="Georgia"/>
              </a:rPr>
              <a:t>stimulate  </a:t>
            </a:r>
            <a:r>
              <a:rPr sz="2400" spc="70" dirty="0">
                <a:latin typeface="Georgia"/>
                <a:cs typeface="Georgia"/>
              </a:rPr>
              <a:t>colo</a:t>
            </a:r>
            <a:r>
              <a:rPr sz="2400" spc="170" dirty="0">
                <a:latin typeface="Georgia"/>
                <a:cs typeface="Georgia"/>
              </a:rPr>
              <a:t>n</a:t>
            </a:r>
            <a:r>
              <a:rPr sz="2400" spc="70" dirty="0">
                <a:latin typeface="Georgia"/>
                <a:cs typeface="Georgia"/>
              </a:rPr>
              <a:t>ic  </a:t>
            </a:r>
            <a:r>
              <a:rPr sz="2400" spc="110" dirty="0">
                <a:latin typeface="Georgia"/>
                <a:cs typeface="Georgia"/>
              </a:rPr>
              <a:t>which  </a:t>
            </a:r>
            <a:r>
              <a:rPr sz="2400" spc="120" dirty="0">
                <a:latin typeface="Georgia"/>
                <a:cs typeface="Georgia"/>
              </a:rPr>
              <a:t>Cytosine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282699"/>
            <a:ext cx="3577590" cy="4939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marR="1177925" indent="-384810">
              <a:lnSpc>
                <a:spcPct val="140000"/>
              </a:lnSpc>
              <a:spcBef>
                <a:spcPts val="100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125" dirty="0">
                <a:latin typeface="Georgia"/>
                <a:cs typeface="Georgia"/>
              </a:rPr>
              <a:t>Bone </a:t>
            </a:r>
            <a:r>
              <a:rPr sz="2400" spc="100" dirty="0">
                <a:latin typeface="Georgia"/>
                <a:cs typeface="Georgia"/>
              </a:rPr>
              <a:t>marrow  </a:t>
            </a:r>
            <a:r>
              <a:rPr sz="2400" spc="135" dirty="0">
                <a:latin typeface="Georgia"/>
                <a:cs typeface="Georgia"/>
              </a:rPr>
              <a:t>suppression</a:t>
            </a:r>
            <a:endParaRPr sz="24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spcBef>
                <a:spcPts val="2350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80" dirty="0">
                <a:latin typeface="Georgia"/>
                <a:cs typeface="Georgia"/>
              </a:rPr>
              <a:t>Hepatotoxicity</a:t>
            </a:r>
            <a:endParaRPr sz="2400">
              <a:latin typeface="Georgia"/>
              <a:cs typeface="Georgia"/>
            </a:endParaRPr>
          </a:p>
          <a:p>
            <a:pPr marL="396875" marR="5080" indent="-384810">
              <a:lnSpc>
                <a:spcPct val="140000"/>
              </a:lnSpc>
              <a:spcBef>
                <a:spcPts val="1205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220" dirty="0">
                <a:latin typeface="Georgia"/>
                <a:cs typeface="Georgia"/>
              </a:rPr>
              <a:t>5 </a:t>
            </a:r>
            <a:r>
              <a:rPr sz="2400" spc="160" dirty="0">
                <a:latin typeface="Georgia"/>
                <a:cs typeface="Georgia"/>
              </a:rPr>
              <a:t>FC </a:t>
            </a:r>
            <a:r>
              <a:rPr sz="2400" spc="105" dirty="0">
                <a:latin typeface="Georgia"/>
                <a:cs typeface="Georgia"/>
              </a:rPr>
              <a:t>administered </a:t>
            </a:r>
            <a:r>
              <a:rPr sz="2400" spc="100" dirty="0">
                <a:latin typeface="Georgia"/>
                <a:cs typeface="Georgia"/>
              </a:rPr>
              <a:t>in  </a:t>
            </a:r>
            <a:r>
              <a:rPr sz="2400" spc="145" dirty="0">
                <a:latin typeface="Georgia"/>
                <a:cs typeface="Georgia"/>
              </a:rPr>
              <a:t>excess</a:t>
            </a:r>
            <a:endParaRPr sz="2400">
              <a:latin typeface="Georgia"/>
              <a:cs typeface="Georgia"/>
            </a:endParaRPr>
          </a:p>
          <a:p>
            <a:pPr marL="396875" marR="1575435">
              <a:lnSpc>
                <a:spcPct val="140000"/>
              </a:lnSpc>
            </a:pPr>
            <a:r>
              <a:rPr sz="2400" spc="105" dirty="0">
                <a:latin typeface="Georgia"/>
                <a:cs typeface="Georgia"/>
              </a:rPr>
              <a:t>intestinal  </a:t>
            </a:r>
            <a:r>
              <a:rPr sz="2400" spc="110" dirty="0">
                <a:latin typeface="Georgia"/>
                <a:cs typeface="Georgia"/>
              </a:rPr>
              <a:t>bacteria  </a:t>
            </a:r>
            <a:r>
              <a:rPr sz="2400" spc="114" dirty="0">
                <a:latin typeface="Georgia"/>
                <a:cs typeface="Georgia"/>
              </a:rPr>
              <a:t>produce  </a:t>
            </a:r>
            <a:r>
              <a:rPr sz="2400" spc="125" dirty="0">
                <a:latin typeface="Georgia"/>
                <a:cs typeface="Georgia"/>
              </a:rPr>
              <a:t>deaminase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3192" y="632205"/>
            <a:ext cx="3594100" cy="1232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305">
              <a:lnSpc>
                <a:spcPct val="100000"/>
              </a:lnSpc>
              <a:spcBef>
                <a:spcPts val="95"/>
              </a:spcBef>
            </a:pPr>
            <a:r>
              <a:rPr sz="2800" b="1" spc="-12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THERAPEUTIC</a:t>
            </a:r>
            <a:r>
              <a:rPr sz="2800" b="1" spc="15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800" b="1" spc="-29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USES</a:t>
            </a:r>
            <a:endParaRPr sz="280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3265"/>
              </a:spcBef>
              <a:buFont typeface="Arial"/>
              <a:buChar char="■"/>
              <a:tabLst>
                <a:tab pos="396240" algn="l"/>
                <a:tab pos="396875" algn="l"/>
              </a:tabLst>
            </a:pPr>
            <a:r>
              <a:rPr sz="2400" spc="80" dirty="0">
                <a:latin typeface="Georgia"/>
                <a:cs typeface="Georgia"/>
              </a:rPr>
              <a:t>Invasive</a:t>
            </a:r>
            <a:r>
              <a:rPr sz="2400" spc="145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aspergillosis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indent="-384175" algn="just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396875" algn="l"/>
              </a:tabLst>
            </a:pPr>
            <a:r>
              <a:rPr spc="130" dirty="0"/>
              <a:t>Candidiasis</a:t>
            </a:r>
          </a:p>
          <a:p>
            <a:pPr marL="396240" marR="5080" indent="-384175" algn="just">
              <a:lnSpc>
                <a:spcPct val="150000"/>
              </a:lnSpc>
              <a:spcBef>
                <a:spcPts val="1205"/>
              </a:spcBef>
              <a:buFont typeface="Arial"/>
              <a:buChar char="■"/>
              <a:tabLst>
                <a:tab pos="396875" algn="l"/>
                <a:tab pos="3204210" algn="l"/>
              </a:tabLst>
            </a:pPr>
            <a:r>
              <a:rPr spc="114" dirty="0"/>
              <a:t>Synergis</a:t>
            </a:r>
            <a:r>
              <a:rPr spc="50" dirty="0"/>
              <a:t>ti</a:t>
            </a:r>
            <a:r>
              <a:rPr spc="155" dirty="0"/>
              <a:t>c</a:t>
            </a:r>
            <a:r>
              <a:rPr dirty="0"/>
              <a:t>	</a:t>
            </a:r>
            <a:r>
              <a:rPr spc="80" dirty="0"/>
              <a:t>with  </a:t>
            </a:r>
            <a:r>
              <a:rPr spc="15" dirty="0"/>
              <a:t>AMPHOTERICIN </a:t>
            </a:r>
            <a:r>
              <a:rPr spc="185" dirty="0"/>
              <a:t>as </a:t>
            </a:r>
            <a:r>
              <a:rPr spc="45" dirty="0"/>
              <a:t>it  </a:t>
            </a:r>
            <a:r>
              <a:rPr spc="130" dirty="0"/>
              <a:t>increases </a:t>
            </a:r>
            <a:r>
              <a:rPr spc="85" dirty="0"/>
              <a:t>permeability  </a:t>
            </a:r>
            <a:r>
              <a:rPr spc="90" dirty="0"/>
              <a:t>in </a:t>
            </a:r>
            <a:r>
              <a:rPr spc="65" dirty="0"/>
              <a:t>to </a:t>
            </a:r>
            <a:r>
              <a:rPr spc="114" dirty="0"/>
              <a:t>fungal </a:t>
            </a:r>
            <a:r>
              <a:rPr spc="100" dirty="0"/>
              <a:t>cells </a:t>
            </a:r>
            <a:r>
              <a:rPr spc="120" dirty="0"/>
              <a:t>by  </a:t>
            </a:r>
            <a:r>
              <a:rPr spc="80" dirty="0"/>
              <a:t>formation </a:t>
            </a:r>
            <a:r>
              <a:rPr spc="15" dirty="0"/>
              <a:t>of </a:t>
            </a:r>
            <a:r>
              <a:rPr spc="105" dirty="0"/>
              <a:t>pores </a:t>
            </a:r>
            <a:r>
              <a:rPr spc="85" dirty="0"/>
              <a:t>in  </a:t>
            </a:r>
            <a:r>
              <a:rPr spc="114" dirty="0"/>
              <a:t>the </a:t>
            </a:r>
            <a:r>
              <a:rPr spc="75" dirty="0"/>
              <a:t>cell</a:t>
            </a:r>
            <a:r>
              <a:rPr spc="260" dirty="0"/>
              <a:t> </a:t>
            </a:r>
            <a:r>
              <a:rPr spc="125" dirty="0"/>
              <a:t>membrane</a:t>
            </a:r>
          </a:p>
        </p:txBody>
      </p:sp>
      <p:pic>
        <p:nvPicPr>
          <p:cNvPr id="7" name="~PP3472.WAV">
            <a:hlinkClick r:id="" action="ppaction://media"/>
          </p:cNvPr>
          <p:cNvPicPr>
            <a:picLocks noRot="1" noChangeAspect="1"/>
          </p:cNvPicPr>
          <p:nvPr>
            <a:wavAudioFile r:embed="rId1" name="~PP3472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07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8226" y="238455"/>
            <a:ext cx="33667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ECHINOCANDINS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948160"/>
            <a:ext cx="7691120" cy="2936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6875" marR="6350" indent="-384810" algn="just">
              <a:lnSpc>
                <a:spcPct val="150000"/>
              </a:lnSpc>
              <a:spcBef>
                <a:spcPts val="95"/>
              </a:spcBef>
              <a:buFont typeface="Arial"/>
              <a:buChar char="■"/>
              <a:tabLst>
                <a:tab pos="397510" algn="l"/>
              </a:tabLst>
            </a:pPr>
            <a:r>
              <a:rPr sz="2400" spc="55" dirty="0">
                <a:latin typeface="Georgia"/>
                <a:cs typeface="Georgia"/>
              </a:rPr>
              <a:t>Newer </a:t>
            </a:r>
            <a:r>
              <a:rPr sz="2400" spc="110" dirty="0">
                <a:latin typeface="Georgia"/>
                <a:cs typeface="Georgia"/>
              </a:rPr>
              <a:t>antifungal </a:t>
            </a:r>
            <a:r>
              <a:rPr sz="2400" spc="130" dirty="0">
                <a:latin typeface="Georgia"/>
                <a:cs typeface="Georgia"/>
              </a:rPr>
              <a:t>agents that </a:t>
            </a:r>
            <a:r>
              <a:rPr sz="2400" spc="90" dirty="0">
                <a:latin typeface="Georgia"/>
                <a:cs typeface="Georgia"/>
              </a:rPr>
              <a:t>inhibit </a:t>
            </a:r>
            <a:r>
              <a:rPr sz="2400" spc="120" dirty="0">
                <a:latin typeface="Georgia"/>
                <a:cs typeface="Georgia"/>
              </a:rPr>
              <a:t>the </a:t>
            </a:r>
            <a:r>
              <a:rPr sz="2400" spc="114" dirty="0">
                <a:latin typeface="Georgia"/>
                <a:cs typeface="Georgia"/>
              </a:rPr>
              <a:t>fungal  </a:t>
            </a:r>
            <a:r>
              <a:rPr sz="2400" spc="75" dirty="0">
                <a:latin typeface="Georgia"/>
                <a:cs typeface="Georgia"/>
              </a:rPr>
              <a:t>cell </a:t>
            </a:r>
            <a:r>
              <a:rPr sz="2400" spc="85" dirty="0">
                <a:latin typeface="Georgia"/>
                <a:cs typeface="Georgia"/>
              </a:rPr>
              <a:t>wall</a:t>
            </a:r>
            <a:r>
              <a:rPr sz="2400" spc="300" dirty="0">
                <a:latin typeface="Georgia"/>
                <a:cs typeface="Georgia"/>
              </a:rPr>
              <a:t> </a:t>
            </a:r>
            <a:r>
              <a:rPr sz="2400" spc="135" dirty="0">
                <a:latin typeface="Georgia"/>
                <a:cs typeface="Georgia"/>
              </a:rPr>
              <a:t>synthesis</a:t>
            </a:r>
            <a:endParaRPr sz="2400">
              <a:latin typeface="Georgia"/>
              <a:cs typeface="Georgia"/>
            </a:endParaRPr>
          </a:p>
          <a:p>
            <a:pPr marL="396875" marR="5080" indent="-384810" algn="just">
              <a:lnSpc>
                <a:spcPct val="150000"/>
              </a:lnSpc>
              <a:spcBef>
                <a:spcPts val="1200"/>
              </a:spcBef>
              <a:buFont typeface="Arial"/>
              <a:buChar char="■"/>
              <a:tabLst>
                <a:tab pos="397510" algn="l"/>
              </a:tabLst>
            </a:pPr>
            <a:r>
              <a:rPr sz="2400" spc="114" smtClean="0">
                <a:latin typeface="Georgia"/>
                <a:cs typeface="Georgia"/>
              </a:rPr>
              <a:t>During </a:t>
            </a:r>
            <a:r>
              <a:rPr sz="2400" spc="90" dirty="0">
                <a:latin typeface="Georgia"/>
                <a:cs typeface="Georgia"/>
              </a:rPr>
              <a:t>fermentation </a:t>
            </a:r>
            <a:r>
              <a:rPr sz="2400" spc="120" dirty="0">
                <a:latin typeface="Georgia"/>
                <a:cs typeface="Georgia"/>
              </a:rPr>
              <a:t>process, some </a:t>
            </a:r>
            <a:r>
              <a:rPr sz="2400" spc="100" dirty="0">
                <a:latin typeface="Georgia"/>
                <a:cs typeface="Georgia"/>
              </a:rPr>
              <a:t>metabolites  </a:t>
            </a:r>
            <a:r>
              <a:rPr sz="2400" spc="85" dirty="0">
                <a:latin typeface="Georgia"/>
                <a:cs typeface="Georgia"/>
              </a:rPr>
              <a:t>were </a:t>
            </a:r>
            <a:r>
              <a:rPr sz="2400" spc="110" dirty="0">
                <a:latin typeface="Georgia"/>
                <a:cs typeface="Georgia"/>
              </a:rPr>
              <a:t>found </a:t>
            </a:r>
            <a:r>
              <a:rPr sz="2400" spc="65" dirty="0">
                <a:latin typeface="Georgia"/>
                <a:cs typeface="Georgia"/>
              </a:rPr>
              <a:t>to </a:t>
            </a:r>
            <a:r>
              <a:rPr sz="2400" spc="90" dirty="0">
                <a:latin typeface="Georgia"/>
                <a:cs typeface="Georgia"/>
              </a:rPr>
              <a:t>inhibit </a:t>
            </a:r>
            <a:r>
              <a:rPr sz="2400" b="1" i="1" spc="-5" dirty="0">
                <a:latin typeface="TeX Gyre Bonum"/>
                <a:cs typeface="TeX Gyre Bonum"/>
              </a:rPr>
              <a:t>Candida </a:t>
            </a:r>
            <a:r>
              <a:rPr sz="2400" spc="140" dirty="0">
                <a:latin typeface="Georgia"/>
                <a:cs typeface="Georgia"/>
              </a:rPr>
              <a:t>sp., </a:t>
            </a:r>
            <a:r>
              <a:rPr sz="2400" spc="145" dirty="0">
                <a:latin typeface="Georgia"/>
                <a:cs typeface="Georgia"/>
              </a:rPr>
              <a:t>and </a:t>
            </a:r>
            <a:r>
              <a:rPr sz="2400" spc="114" dirty="0">
                <a:latin typeface="Georgia"/>
                <a:cs typeface="Georgia"/>
              </a:rPr>
              <a:t>they  </a:t>
            </a:r>
            <a:r>
              <a:rPr sz="2400" spc="85" dirty="0">
                <a:latin typeface="Georgia"/>
                <a:cs typeface="Georgia"/>
              </a:rPr>
              <a:t>were </a:t>
            </a:r>
            <a:r>
              <a:rPr sz="2400" spc="130" dirty="0">
                <a:latin typeface="Georgia"/>
                <a:cs typeface="Georgia"/>
              </a:rPr>
              <a:t>named</a:t>
            </a:r>
            <a:r>
              <a:rPr sz="2400" spc="275" dirty="0">
                <a:latin typeface="Georgia"/>
                <a:cs typeface="Georgia"/>
              </a:rPr>
              <a:t> </a:t>
            </a:r>
            <a:r>
              <a:rPr sz="2400" b="1" i="1" spc="-5" dirty="0">
                <a:latin typeface="TeX Gyre Bonum"/>
                <a:cs typeface="TeX Gyre Bonum"/>
              </a:rPr>
              <a:t>Echinocandins</a:t>
            </a:r>
            <a:endParaRPr sz="2400">
              <a:latin typeface="TeX Gyre Bonum"/>
              <a:cs typeface="TeX Gyre Bonum"/>
            </a:endParaRPr>
          </a:p>
        </p:txBody>
      </p:sp>
      <p:pic>
        <p:nvPicPr>
          <p:cNvPr id="4" name="~PP3541.WAV">
            <a:hlinkClick r:id="" action="ppaction://media"/>
          </p:cNvPr>
          <p:cNvPicPr>
            <a:picLocks noRot="1" noChangeAspect="1"/>
          </p:cNvPicPr>
          <p:nvPr>
            <a:wavAudioFile r:embed="rId1" name="~PP3541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26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1209" y="238455"/>
            <a:ext cx="28625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25" dirty="0"/>
              <a:t>CASPOFUNGIN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83540" y="1130553"/>
            <a:ext cx="8376919" cy="43755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9640" indent="-384810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930275" algn="l"/>
                <a:tab pos="930910" algn="l"/>
              </a:tabLst>
            </a:pPr>
            <a:r>
              <a:rPr spc="90" dirty="0"/>
              <a:t>First discovered</a:t>
            </a:r>
            <a:r>
              <a:rPr spc="300" dirty="0"/>
              <a:t> </a:t>
            </a:r>
            <a:r>
              <a:rPr spc="120" dirty="0"/>
              <a:t>Echinocandin</a:t>
            </a:r>
          </a:p>
          <a:p>
            <a:pPr marL="532765">
              <a:lnSpc>
                <a:spcPct val="100000"/>
              </a:lnSpc>
              <a:spcBef>
                <a:spcPts val="25"/>
              </a:spcBef>
              <a:buFont typeface="Arial"/>
              <a:buChar char="■"/>
            </a:pPr>
            <a:endParaRPr sz="2300"/>
          </a:p>
          <a:p>
            <a:pPr marL="929640" indent="-384810">
              <a:lnSpc>
                <a:spcPct val="100000"/>
              </a:lnSpc>
              <a:buFont typeface="Arial"/>
              <a:buChar char="■"/>
              <a:tabLst>
                <a:tab pos="930275" algn="l"/>
                <a:tab pos="930910" algn="l"/>
              </a:tabLst>
            </a:pPr>
            <a:r>
              <a:rPr spc="-20" dirty="0"/>
              <a:t>It </a:t>
            </a:r>
            <a:r>
              <a:rPr spc="110" dirty="0"/>
              <a:t>is </a:t>
            </a:r>
            <a:r>
              <a:rPr spc="180" dirty="0"/>
              <a:t>a </a:t>
            </a:r>
            <a:r>
              <a:rPr spc="85" dirty="0"/>
              <a:t>large </a:t>
            </a:r>
            <a:r>
              <a:rPr spc="110" dirty="0"/>
              <a:t>molecular </a:t>
            </a:r>
            <a:r>
              <a:rPr spc="90" dirty="0"/>
              <a:t>weight</a:t>
            </a:r>
            <a:r>
              <a:rPr spc="80" dirty="0"/>
              <a:t> </a:t>
            </a:r>
            <a:r>
              <a:rPr spc="70" dirty="0"/>
              <a:t>lipopeptide</a:t>
            </a:r>
          </a:p>
          <a:p>
            <a:pPr marL="532765">
              <a:lnSpc>
                <a:spcPct val="100000"/>
              </a:lnSpc>
              <a:spcBef>
                <a:spcPts val="30"/>
              </a:spcBef>
              <a:buFont typeface="Arial"/>
              <a:buChar char="■"/>
            </a:pPr>
            <a:endParaRPr sz="2300"/>
          </a:p>
          <a:p>
            <a:pPr marL="929640" indent="-384810">
              <a:lnSpc>
                <a:spcPct val="100000"/>
              </a:lnSpc>
              <a:buFont typeface="Arial"/>
              <a:buChar char="■"/>
              <a:tabLst>
                <a:tab pos="930275" algn="l"/>
                <a:tab pos="930910" algn="l"/>
              </a:tabLst>
            </a:pPr>
            <a:r>
              <a:rPr spc="-20" dirty="0"/>
              <a:t>It </a:t>
            </a:r>
            <a:r>
              <a:rPr spc="110" dirty="0"/>
              <a:t>is </a:t>
            </a:r>
            <a:r>
              <a:rPr spc="85" dirty="0"/>
              <a:t>Amphiphilic </a:t>
            </a:r>
            <a:r>
              <a:rPr spc="90" dirty="0"/>
              <a:t>in</a:t>
            </a:r>
            <a:r>
              <a:rPr spc="40" dirty="0"/>
              <a:t> </a:t>
            </a:r>
            <a:r>
              <a:rPr spc="135" dirty="0"/>
              <a:t>nature</a:t>
            </a:r>
          </a:p>
          <a:p>
            <a:pPr marL="532765">
              <a:lnSpc>
                <a:spcPct val="100000"/>
              </a:lnSpc>
            </a:pPr>
            <a:endParaRPr sz="2800"/>
          </a:p>
          <a:p>
            <a:pPr marL="532765" marR="135255" algn="ctr">
              <a:lnSpc>
                <a:spcPct val="100000"/>
              </a:lnSpc>
              <a:spcBef>
                <a:spcPts val="2140"/>
              </a:spcBef>
            </a:pPr>
            <a:r>
              <a:rPr sz="2800" b="1" spc="-7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MECHANISM </a:t>
            </a:r>
            <a:r>
              <a:rPr sz="2800" b="1" spc="-11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OF</a:t>
            </a:r>
            <a:r>
              <a:rPr sz="2800" b="1" spc="254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ACTION</a:t>
            </a:r>
            <a:endParaRPr sz="280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545465" marR="5080">
              <a:lnSpc>
                <a:spcPct val="150000"/>
              </a:lnSpc>
              <a:spcBef>
                <a:spcPts val="2360"/>
              </a:spcBef>
              <a:tabLst>
                <a:tab pos="1730375" algn="l"/>
                <a:tab pos="2397760" algn="l"/>
                <a:tab pos="3997960" algn="l"/>
                <a:tab pos="4457065" algn="l"/>
                <a:tab pos="4833620" algn="l"/>
                <a:tab pos="5496560" algn="l"/>
                <a:tab pos="5838190" algn="l"/>
                <a:tab pos="7028815" algn="l"/>
              </a:tabLst>
            </a:pPr>
            <a:r>
              <a:rPr spc="75" dirty="0"/>
              <a:t>Inhi</a:t>
            </a:r>
            <a:r>
              <a:rPr spc="95" dirty="0"/>
              <a:t>b</a:t>
            </a:r>
            <a:r>
              <a:rPr spc="45" dirty="0"/>
              <a:t>it</a:t>
            </a:r>
            <a:r>
              <a:rPr dirty="0"/>
              <a:t>	</a:t>
            </a:r>
            <a:r>
              <a:rPr spc="100" dirty="0"/>
              <a:t>t</a:t>
            </a:r>
            <a:r>
              <a:rPr spc="170" dirty="0"/>
              <a:t>h</a:t>
            </a:r>
            <a:r>
              <a:rPr spc="85" dirty="0"/>
              <a:t>e</a:t>
            </a:r>
            <a:r>
              <a:rPr dirty="0"/>
              <a:t>	</a:t>
            </a:r>
            <a:r>
              <a:rPr spc="150" dirty="0"/>
              <a:t>synthe</a:t>
            </a:r>
            <a:r>
              <a:rPr spc="140" dirty="0"/>
              <a:t>s</a:t>
            </a:r>
            <a:r>
              <a:rPr spc="110" dirty="0"/>
              <a:t>is</a:t>
            </a:r>
            <a:r>
              <a:rPr dirty="0"/>
              <a:t>	</a:t>
            </a:r>
            <a:r>
              <a:rPr spc="15" dirty="0"/>
              <a:t>o</a:t>
            </a:r>
            <a:r>
              <a:rPr spc="10" dirty="0"/>
              <a:t>f</a:t>
            </a:r>
            <a:r>
              <a:rPr dirty="0"/>
              <a:t>	</a:t>
            </a:r>
            <a:r>
              <a:rPr spc="114" dirty="0">
                <a:latin typeface="Trebuchet MS"/>
                <a:cs typeface="Trebuchet MS"/>
              </a:rPr>
              <a:t>β</a:t>
            </a:r>
            <a:r>
              <a:rPr dirty="0">
                <a:latin typeface="Trebuchet MS"/>
                <a:cs typeface="Trebuchet MS"/>
              </a:rPr>
              <a:t>	</a:t>
            </a:r>
            <a:r>
              <a:rPr spc="440" dirty="0"/>
              <a:t>1</a:t>
            </a:r>
            <a:r>
              <a:rPr spc="105" dirty="0"/>
              <a:t>,</a:t>
            </a:r>
            <a:r>
              <a:rPr spc="160" dirty="0"/>
              <a:t>3</a:t>
            </a:r>
            <a:r>
              <a:rPr dirty="0"/>
              <a:t>	</a:t>
            </a:r>
            <a:r>
              <a:rPr spc="315" dirty="0">
                <a:latin typeface="Trebuchet MS"/>
                <a:cs typeface="Trebuchet MS"/>
              </a:rPr>
              <a:t>–</a:t>
            </a:r>
            <a:r>
              <a:rPr dirty="0">
                <a:latin typeface="Trebuchet MS"/>
                <a:cs typeface="Trebuchet MS"/>
              </a:rPr>
              <a:t>	</a:t>
            </a:r>
            <a:r>
              <a:rPr spc="130" dirty="0"/>
              <a:t>gluca</a:t>
            </a:r>
            <a:r>
              <a:rPr spc="175" dirty="0"/>
              <a:t>n</a:t>
            </a:r>
            <a:r>
              <a:rPr dirty="0"/>
              <a:t>	</a:t>
            </a:r>
            <a:r>
              <a:rPr spc="140" dirty="0"/>
              <a:t>synthase  </a:t>
            </a:r>
            <a:r>
              <a:rPr spc="110" dirty="0"/>
              <a:t>resulting </a:t>
            </a:r>
            <a:r>
              <a:rPr spc="90" dirty="0"/>
              <a:t>in </a:t>
            </a:r>
            <a:r>
              <a:rPr spc="114" dirty="0"/>
              <a:t>the </a:t>
            </a:r>
            <a:r>
              <a:rPr spc="80" dirty="0"/>
              <a:t>inhibition </a:t>
            </a:r>
            <a:r>
              <a:rPr spc="15" dirty="0"/>
              <a:t>of </a:t>
            </a:r>
            <a:r>
              <a:rPr spc="75" dirty="0"/>
              <a:t>cell</a:t>
            </a:r>
            <a:r>
              <a:rPr spc="90" dirty="0"/>
              <a:t> </a:t>
            </a:r>
            <a:r>
              <a:rPr spc="85" dirty="0"/>
              <a:t>wall</a:t>
            </a:r>
          </a:p>
        </p:txBody>
      </p:sp>
      <p:pic>
        <p:nvPicPr>
          <p:cNvPr id="4" name="~PP2921.WAV">
            <a:hlinkClick r:id="" action="ppaction://media"/>
          </p:cNvPr>
          <p:cNvPicPr>
            <a:picLocks noRot="1" noChangeAspect="1"/>
          </p:cNvPicPr>
          <p:nvPr>
            <a:wavAudioFile r:embed="rId1" name="~PP2921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59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2832" y="632205"/>
            <a:ext cx="9563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5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sz="2800" spc="80" dirty="0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sz="2800" spc="-254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sz="2800" spc="-365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endParaRPr sz="2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4813" y="1456435"/>
            <a:ext cx="3296920" cy="3195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396240" algn="l"/>
                <a:tab pos="396875" algn="l"/>
              </a:tabLst>
            </a:pPr>
            <a:r>
              <a:rPr sz="2400" spc="20" dirty="0">
                <a:latin typeface="Georgia"/>
                <a:cs typeface="Georgia"/>
              </a:rPr>
              <a:t>Not </a:t>
            </a:r>
            <a:r>
              <a:rPr sz="2400" spc="180" dirty="0">
                <a:latin typeface="Georgia"/>
                <a:cs typeface="Georgia"/>
              </a:rPr>
              <a:t>much</a:t>
            </a:r>
            <a:r>
              <a:rPr sz="2400" spc="340" dirty="0">
                <a:latin typeface="Georgia"/>
                <a:cs typeface="Georgia"/>
              </a:rPr>
              <a:t> </a:t>
            </a:r>
            <a:r>
              <a:rPr sz="2400" spc="85" dirty="0">
                <a:latin typeface="Georgia"/>
                <a:cs typeface="Georgia"/>
              </a:rPr>
              <a:t>toxic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240" indent="-384175">
              <a:lnSpc>
                <a:spcPct val="100000"/>
              </a:lnSpc>
              <a:buFont typeface="Arial"/>
              <a:buChar char="■"/>
              <a:tabLst>
                <a:tab pos="396240" algn="l"/>
                <a:tab pos="396875" algn="l"/>
              </a:tabLst>
            </a:pPr>
            <a:r>
              <a:rPr sz="2400" spc="140" dirty="0">
                <a:latin typeface="Georgia"/>
                <a:cs typeface="Georgia"/>
              </a:rPr>
              <a:t>Nausea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240" indent="-384175">
              <a:lnSpc>
                <a:spcPct val="100000"/>
              </a:lnSpc>
              <a:buFont typeface="Arial"/>
              <a:buChar char="■"/>
              <a:tabLst>
                <a:tab pos="396240" algn="l"/>
                <a:tab pos="396875" algn="l"/>
              </a:tabLst>
            </a:pPr>
            <a:r>
              <a:rPr sz="2400" spc="85" dirty="0">
                <a:latin typeface="Georgia"/>
                <a:cs typeface="Georgia"/>
              </a:rPr>
              <a:t>Vomitings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240" indent="-384175">
              <a:lnSpc>
                <a:spcPct val="100000"/>
              </a:lnSpc>
              <a:buFont typeface="Arial"/>
              <a:buChar char="■"/>
              <a:tabLst>
                <a:tab pos="396240" algn="l"/>
                <a:tab pos="396875" algn="l"/>
              </a:tabLst>
            </a:pPr>
            <a:r>
              <a:rPr sz="2400" spc="105" dirty="0">
                <a:latin typeface="Georgia"/>
                <a:cs typeface="Georgia"/>
              </a:rPr>
              <a:t>Diarrhoea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240" indent="-384175">
              <a:lnSpc>
                <a:spcPct val="100000"/>
              </a:lnSpc>
              <a:buFont typeface="Arial"/>
              <a:buChar char="■"/>
              <a:tabLst>
                <a:tab pos="396240" algn="l"/>
                <a:tab pos="396875" algn="l"/>
              </a:tabLst>
            </a:pPr>
            <a:r>
              <a:rPr sz="2400" spc="35" dirty="0">
                <a:latin typeface="Georgia"/>
                <a:cs typeface="Georgia"/>
              </a:rPr>
              <a:t>Mild</a:t>
            </a:r>
            <a:r>
              <a:rPr sz="2400" spc="135" dirty="0">
                <a:latin typeface="Georgia"/>
                <a:cs typeface="Georgia"/>
              </a:rPr>
              <a:t> </a:t>
            </a:r>
            <a:r>
              <a:rPr sz="2400" spc="80" dirty="0">
                <a:latin typeface="Georgia"/>
                <a:cs typeface="Georgia"/>
              </a:rPr>
              <a:t>Hepatotoxicity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73192" y="632205"/>
            <a:ext cx="3594100" cy="1215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305">
              <a:lnSpc>
                <a:spcPct val="100000"/>
              </a:lnSpc>
              <a:spcBef>
                <a:spcPts val="95"/>
              </a:spcBef>
            </a:pPr>
            <a:r>
              <a:rPr sz="2800" b="1" spc="-12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THERAPEUTIC</a:t>
            </a:r>
            <a:r>
              <a:rPr sz="2800" b="1" spc="15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800" b="1" spc="-29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USES</a:t>
            </a:r>
            <a:endParaRPr sz="280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3135"/>
              </a:spcBef>
              <a:buFont typeface="Arial"/>
              <a:buChar char="■"/>
              <a:tabLst>
                <a:tab pos="396240" algn="l"/>
                <a:tab pos="396875" algn="l"/>
              </a:tabLst>
            </a:pPr>
            <a:r>
              <a:rPr sz="2400" spc="125" dirty="0">
                <a:latin typeface="Georgia"/>
                <a:cs typeface="Georgia"/>
              </a:rPr>
              <a:t>Systemic</a:t>
            </a:r>
            <a:r>
              <a:rPr sz="2400" spc="160" dirty="0">
                <a:latin typeface="Georgia"/>
                <a:cs typeface="Georgia"/>
              </a:rPr>
              <a:t> </a:t>
            </a:r>
            <a:r>
              <a:rPr sz="2400" spc="125" dirty="0">
                <a:latin typeface="Georgia"/>
                <a:cs typeface="Georgia"/>
              </a:rPr>
              <a:t>candidiasis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3192" y="2157476"/>
            <a:ext cx="3822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396240" algn="l"/>
                <a:tab pos="396875" algn="l"/>
              </a:tabLst>
            </a:pPr>
            <a:r>
              <a:rPr sz="2400" spc="80" dirty="0">
                <a:latin typeface="Georgia"/>
                <a:cs typeface="Georgia"/>
              </a:rPr>
              <a:t>Aspergillosis</a:t>
            </a:r>
            <a:r>
              <a:rPr sz="2400" spc="225" dirty="0">
                <a:latin typeface="Georgia"/>
                <a:cs typeface="Georgia"/>
              </a:rPr>
              <a:t> </a:t>
            </a:r>
            <a:r>
              <a:rPr sz="2400" spc="90" dirty="0">
                <a:latin typeface="Georgia"/>
                <a:cs typeface="Georgia"/>
              </a:rPr>
              <a:t>infections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6" name="~PP35.WAV">
            <a:hlinkClick r:id="" action="ppaction://media"/>
          </p:cNvPr>
          <p:cNvPicPr>
            <a:picLocks noRot="1" noChangeAspect="1"/>
          </p:cNvPicPr>
          <p:nvPr>
            <a:wavAudioFile r:embed="rId1" name="~PP35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34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9126" y="238455"/>
            <a:ext cx="42056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AZOLE</a:t>
            </a:r>
            <a:r>
              <a:rPr spc="25" dirty="0"/>
              <a:t> </a:t>
            </a:r>
            <a:r>
              <a:rPr spc="-105" dirty="0"/>
              <a:t>ANTIFUNGALS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6939" y="1130553"/>
            <a:ext cx="7181850" cy="1841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120" dirty="0">
                <a:latin typeface="Georgia"/>
                <a:cs typeface="Georgia"/>
              </a:rPr>
              <a:t>Broad </a:t>
            </a:r>
            <a:r>
              <a:rPr sz="2400" spc="140" dirty="0">
                <a:latin typeface="Georgia"/>
                <a:cs typeface="Georgia"/>
              </a:rPr>
              <a:t>spectrum </a:t>
            </a:r>
            <a:r>
              <a:rPr sz="2400" spc="15" dirty="0">
                <a:latin typeface="Georgia"/>
                <a:cs typeface="Georgia"/>
              </a:rPr>
              <a:t>of </a:t>
            </a:r>
            <a:r>
              <a:rPr sz="2400" spc="105" dirty="0">
                <a:latin typeface="Georgia"/>
                <a:cs typeface="Georgia"/>
              </a:rPr>
              <a:t>cation </a:t>
            </a:r>
            <a:r>
              <a:rPr sz="2400" spc="95" dirty="0">
                <a:latin typeface="Georgia"/>
                <a:cs typeface="Georgia"/>
              </a:rPr>
              <a:t>with minimal</a:t>
            </a:r>
            <a:r>
              <a:rPr sz="2400" spc="650" dirty="0">
                <a:latin typeface="Georgia"/>
                <a:cs typeface="Georgia"/>
              </a:rPr>
              <a:t> </a:t>
            </a:r>
            <a:r>
              <a:rPr sz="2400" spc="90" dirty="0">
                <a:latin typeface="Georgia"/>
                <a:cs typeface="Georgia"/>
              </a:rPr>
              <a:t>ADRs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45" dirty="0">
                <a:latin typeface="Georgia"/>
                <a:cs typeface="Georgia"/>
              </a:rPr>
              <a:t>More</a:t>
            </a:r>
            <a:r>
              <a:rPr sz="2400" spc="175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efficacious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Georgia"/>
              <a:cs typeface="Georgia"/>
            </a:endParaRPr>
          </a:p>
          <a:p>
            <a:pPr marL="499745" algn="ctr">
              <a:lnSpc>
                <a:spcPct val="100000"/>
              </a:lnSpc>
            </a:pPr>
            <a:endParaRPr sz="2400">
              <a:latin typeface="Georgia"/>
              <a:cs typeface="Georgia"/>
            </a:endParaRPr>
          </a:p>
        </p:txBody>
      </p:sp>
      <p:pic>
        <p:nvPicPr>
          <p:cNvPr id="4" name="~PP3108.WAV">
            <a:hlinkClick r:id="" action="ppaction://media"/>
          </p:cNvPr>
          <p:cNvPicPr>
            <a:picLocks noRot="1" noChangeAspect="1"/>
          </p:cNvPicPr>
          <p:nvPr>
            <a:wavAudioFile r:embed="rId1" name="~PP3108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07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8329" y="238455"/>
            <a:ext cx="33534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TOPICAL</a:t>
            </a:r>
            <a:r>
              <a:rPr spc="10" dirty="0"/>
              <a:t> </a:t>
            </a:r>
            <a:r>
              <a:rPr spc="-190" dirty="0"/>
              <a:t>AZOLES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9002" y="1130553"/>
            <a:ext cx="5408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4905" algn="l"/>
                <a:tab pos="2246630" algn="l"/>
                <a:tab pos="3837940" algn="l"/>
              </a:tabLst>
            </a:pPr>
            <a:r>
              <a:rPr sz="2400" spc="100" dirty="0">
                <a:latin typeface="Georgia"/>
                <a:cs typeface="Georgia"/>
              </a:rPr>
              <a:t>treat	</a:t>
            </a:r>
            <a:r>
              <a:rPr sz="2400" spc="90" dirty="0">
                <a:latin typeface="Georgia"/>
                <a:cs typeface="Georgia"/>
              </a:rPr>
              <a:t>oral</a:t>
            </a:r>
            <a:r>
              <a:rPr sz="2400" spc="60" dirty="0">
                <a:latin typeface="Georgia"/>
                <a:cs typeface="Georgia"/>
              </a:rPr>
              <a:t>,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00" dirty="0">
                <a:latin typeface="Georgia"/>
                <a:cs typeface="Georgia"/>
              </a:rPr>
              <a:t>vaginal,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65" dirty="0">
                <a:latin typeface="Georgia"/>
                <a:cs typeface="Georgia"/>
              </a:rPr>
              <a:t>cuta</a:t>
            </a:r>
            <a:r>
              <a:rPr sz="2400" spc="95" dirty="0">
                <a:latin typeface="Georgia"/>
                <a:cs typeface="Georgia"/>
              </a:rPr>
              <a:t>ne</a:t>
            </a:r>
            <a:r>
              <a:rPr sz="2400" spc="100" dirty="0">
                <a:latin typeface="Georgia"/>
                <a:cs typeface="Georgia"/>
              </a:rPr>
              <a:t>o</a:t>
            </a:r>
            <a:r>
              <a:rPr sz="2400" spc="260" dirty="0">
                <a:latin typeface="Georgia"/>
                <a:cs typeface="Georgia"/>
              </a:rPr>
              <a:t>u</a:t>
            </a:r>
            <a:r>
              <a:rPr sz="2400" spc="210" dirty="0">
                <a:latin typeface="Georgia"/>
                <a:cs typeface="Georgia"/>
              </a:rPr>
              <a:t>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948160"/>
            <a:ext cx="2092325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6875" marR="5080" indent="-384810">
              <a:lnSpc>
                <a:spcPct val="150000"/>
              </a:lnSpc>
              <a:spcBef>
                <a:spcPts val="95"/>
              </a:spcBef>
              <a:buFont typeface="Arial"/>
              <a:buChar char="■"/>
              <a:tabLst>
                <a:tab pos="396875" algn="l"/>
                <a:tab pos="397510" algn="l"/>
                <a:tab pos="1572895" algn="l"/>
              </a:tabLst>
            </a:pPr>
            <a:r>
              <a:rPr sz="2400" spc="114" dirty="0">
                <a:latin typeface="Georgia"/>
                <a:cs typeface="Georgia"/>
              </a:rPr>
              <a:t>Used	</a:t>
            </a:r>
            <a:r>
              <a:rPr sz="2400" spc="65" dirty="0">
                <a:latin typeface="Georgia"/>
                <a:cs typeface="Georgia"/>
              </a:rPr>
              <a:t>to  </a:t>
            </a:r>
            <a:r>
              <a:rPr sz="2400" spc="120" dirty="0">
                <a:latin typeface="Georgia"/>
                <a:cs typeface="Georgia"/>
              </a:rPr>
              <a:t>candidiasis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2197735"/>
            <a:ext cx="76923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marR="5080" indent="-384810">
              <a:lnSpc>
                <a:spcPct val="150000"/>
              </a:lnSpc>
              <a:spcBef>
                <a:spcPts val="100"/>
              </a:spcBef>
              <a:buFont typeface="Arial"/>
              <a:buChar char="■"/>
              <a:tabLst>
                <a:tab pos="396875" algn="l"/>
                <a:tab pos="397510" algn="l"/>
                <a:tab pos="2748280" algn="l"/>
                <a:tab pos="3219450" algn="l"/>
                <a:tab pos="4192270" algn="l"/>
                <a:tab pos="5979795" algn="l"/>
                <a:tab pos="6899275" algn="l"/>
              </a:tabLst>
            </a:pPr>
            <a:r>
              <a:rPr sz="2400" spc="40" dirty="0">
                <a:latin typeface="Georgia"/>
                <a:cs typeface="Georgia"/>
              </a:rPr>
              <a:t>MICONAZ</a:t>
            </a:r>
            <a:r>
              <a:rPr sz="2400" spc="95" dirty="0">
                <a:latin typeface="Georgia"/>
                <a:cs typeface="Georgia"/>
              </a:rPr>
              <a:t>OLE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10" dirty="0">
                <a:latin typeface="Georgia"/>
                <a:cs typeface="Georgia"/>
              </a:rPr>
              <a:t>is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85" dirty="0">
                <a:latin typeface="Georgia"/>
                <a:cs typeface="Georgia"/>
              </a:rPr>
              <a:t>more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40" dirty="0">
                <a:latin typeface="Georgia"/>
                <a:cs typeface="Georgia"/>
              </a:rPr>
              <a:t>e</a:t>
            </a:r>
            <a:r>
              <a:rPr sz="2400" spc="15" dirty="0">
                <a:latin typeface="Georgia"/>
                <a:cs typeface="Georgia"/>
              </a:rPr>
              <a:t>f</a:t>
            </a:r>
            <a:r>
              <a:rPr sz="2400" spc="110" dirty="0">
                <a:latin typeface="Georgia"/>
                <a:cs typeface="Georgia"/>
              </a:rPr>
              <a:t>ficacious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85" dirty="0">
                <a:latin typeface="Georgia"/>
                <a:cs typeface="Georgia"/>
              </a:rPr>
              <a:t>t</a:t>
            </a:r>
            <a:r>
              <a:rPr sz="2400" spc="165" dirty="0">
                <a:latin typeface="Georgia"/>
                <a:cs typeface="Georgia"/>
              </a:rPr>
              <a:t>ha</a:t>
            </a:r>
            <a:r>
              <a:rPr sz="2400" spc="18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75" dirty="0">
                <a:latin typeface="Georgia"/>
                <a:cs typeface="Georgia"/>
              </a:rPr>
              <a:t>other  </a:t>
            </a:r>
            <a:r>
              <a:rPr sz="2400" spc="90" dirty="0">
                <a:latin typeface="Georgia"/>
                <a:cs typeface="Georgia"/>
              </a:rPr>
              <a:t>topical</a:t>
            </a:r>
            <a:r>
              <a:rPr sz="2400" spc="195" dirty="0">
                <a:latin typeface="Georgia"/>
                <a:cs typeface="Georgia"/>
              </a:rPr>
              <a:t> </a:t>
            </a:r>
            <a:r>
              <a:rPr sz="2400" spc="100" dirty="0">
                <a:latin typeface="Georgia"/>
                <a:cs typeface="Georgia"/>
              </a:rPr>
              <a:t>azoles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1539" y="3705225"/>
            <a:ext cx="949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275" indent="-384810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422275" algn="l"/>
                <a:tab pos="422909" algn="l"/>
              </a:tabLst>
            </a:pPr>
            <a:r>
              <a:rPr sz="3600" spc="247" baseline="13888" dirty="0">
                <a:latin typeface="Georgia"/>
                <a:cs typeface="Georgia"/>
              </a:rPr>
              <a:t>t</a:t>
            </a:r>
            <a:r>
              <a:rPr sz="1600" spc="165" dirty="0">
                <a:latin typeface="Georgia"/>
                <a:cs typeface="Georgia"/>
              </a:rPr>
              <a:t>1/2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1989" y="3630548"/>
            <a:ext cx="20726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>
                <a:latin typeface="Georgia"/>
                <a:cs typeface="Georgia"/>
              </a:rPr>
              <a:t>- </a:t>
            </a:r>
            <a:r>
              <a:rPr sz="2400" spc="455" dirty="0">
                <a:latin typeface="Georgia"/>
                <a:cs typeface="Georgia"/>
              </a:rPr>
              <a:t>1 </a:t>
            </a:r>
            <a:r>
              <a:rPr sz="2400" spc="65" dirty="0">
                <a:latin typeface="Georgia"/>
                <a:cs typeface="Georgia"/>
              </a:rPr>
              <a:t>to </a:t>
            </a:r>
            <a:r>
              <a:rPr sz="2400" spc="130" dirty="0">
                <a:latin typeface="Georgia"/>
                <a:cs typeface="Georgia"/>
              </a:rPr>
              <a:t>6</a:t>
            </a:r>
            <a:r>
              <a:rPr sz="2400" spc="85" dirty="0">
                <a:latin typeface="Georgia"/>
                <a:cs typeface="Georgia"/>
              </a:rPr>
              <a:t> </a:t>
            </a:r>
            <a:r>
              <a:rPr sz="2400" spc="145" dirty="0">
                <a:latin typeface="Georgia"/>
                <a:cs typeface="Georgia"/>
              </a:rPr>
              <a:t>hours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939" y="4149196"/>
            <a:ext cx="7689850" cy="2372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6875" marR="5080" indent="-384810">
              <a:lnSpc>
                <a:spcPct val="150000"/>
              </a:lnSpc>
              <a:spcBef>
                <a:spcPts val="95"/>
              </a:spcBef>
              <a:buFont typeface="Arial"/>
              <a:buChar char="■"/>
              <a:tabLst>
                <a:tab pos="396875" algn="l"/>
                <a:tab pos="397510" algn="l"/>
                <a:tab pos="1457325" algn="l"/>
                <a:tab pos="2062480" algn="l"/>
                <a:tab pos="3081020" algn="l"/>
                <a:tab pos="3683000" algn="l"/>
                <a:tab pos="5207000" algn="l"/>
                <a:tab pos="6090920" algn="l"/>
                <a:tab pos="6694805" algn="l"/>
              </a:tabLst>
            </a:pPr>
            <a:r>
              <a:rPr sz="2400" spc="114" dirty="0">
                <a:latin typeface="Georgia"/>
                <a:cs typeface="Georgia"/>
              </a:rPr>
              <a:t>Used	</a:t>
            </a:r>
            <a:r>
              <a:rPr sz="2400" spc="65" dirty="0">
                <a:latin typeface="Georgia"/>
                <a:cs typeface="Georgia"/>
              </a:rPr>
              <a:t>to	</a:t>
            </a:r>
            <a:r>
              <a:rPr sz="2400" spc="100" dirty="0">
                <a:latin typeface="Georgia"/>
                <a:cs typeface="Georgia"/>
              </a:rPr>
              <a:t>tre</a:t>
            </a:r>
            <a:r>
              <a:rPr sz="2400" spc="125" dirty="0">
                <a:latin typeface="Georgia"/>
                <a:cs typeface="Georgia"/>
              </a:rPr>
              <a:t>a</a:t>
            </a:r>
            <a:r>
              <a:rPr sz="2400" spc="80" dirty="0">
                <a:latin typeface="Georgia"/>
                <a:cs typeface="Georgia"/>
              </a:rPr>
              <a:t>t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-15" dirty="0">
                <a:latin typeface="Georgia"/>
                <a:cs typeface="Georgia"/>
              </a:rPr>
              <a:t>T</a:t>
            </a:r>
            <a:r>
              <a:rPr sz="2400" spc="120" dirty="0">
                <a:latin typeface="Georgia"/>
                <a:cs typeface="Georgia"/>
              </a:rPr>
              <a:t>.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90" dirty="0">
                <a:latin typeface="Georgia"/>
                <a:cs typeface="Georgia"/>
              </a:rPr>
              <a:t>corporis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45" dirty="0">
                <a:latin typeface="Georgia"/>
                <a:cs typeface="Georgia"/>
              </a:rPr>
              <a:t>an</a:t>
            </a:r>
            <a:r>
              <a:rPr sz="2400" spc="155" dirty="0">
                <a:latin typeface="Georgia"/>
                <a:cs typeface="Georgia"/>
              </a:rPr>
              <a:t>d</a:t>
            </a:r>
            <a:r>
              <a:rPr sz="2400" dirty="0">
                <a:latin typeface="Georgia"/>
                <a:cs typeface="Georgia"/>
              </a:rPr>
              <a:t>	T</a:t>
            </a:r>
            <a:r>
              <a:rPr sz="2400" spc="120" dirty="0">
                <a:latin typeface="Georgia"/>
                <a:cs typeface="Georgia"/>
              </a:rPr>
              <a:t>.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00" dirty="0">
                <a:latin typeface="Georgia"/>
                <a:cs typeface="Georgia"/>
              </a:rPr>
              <a:t>capitis  </a:t>
            </a:r>
            <a:r>
              <a:rPr sz="2400" spc="90" dirty="0">
                <a:latin typeface="Georgia"/>
                <a:cs typeface="Georgia"/>
              </a:rPr>
              <a:t>infections</a:t>
            </a:r>
            <a:endParaRPr sz="2400">
              <a:latin typeface="Georgia"/>
              <a:cs typeface="Georgia"/>
            </a:endParaRPr>
          </a:p>
          <a:p>
            <a:pPr marL="396875" marR="5080" indent="-384810">
              <a:lnSpc>
                <a:spcPct val="150000"/>
              </a:lnSpc>
              <a:spcBef>
                <a:spcPts val="1200"/>
              </a:spcBef>
              <a:buFont typeface="Arial"/>
              <a:buChar char="■"/>
              <a:tabLst>
                <a:tab pos="396875" algn="l"/>
                <a:tab pos="397510" algn="l"/>
                <a:tab pos="2075814" algn="l"/>
                <a:tab pos="3215005" algn="l"/>
                <a:tab pos="4045585" algn="l"/>
                <a:tab pos="4379595" algn="l"/>
                <a:tab pos="4676775" algn="l"/>
                <a:tab pos="5008880" algn="l"/>
                <a:tab pos="6287770" algn="l"/>
                <a:tab pos="7304405" algn="l"/>
              </a:tabLst>
            </a:pPr>
            <a:r>
              <a:rPr sz="2400" spc="-15" dirty="0">
                <a:latin typeface="Georgia"/>
                <a:cs typeface="Georgia"/>
              </a:rPr>
              <a:t>T</a:t>
            </a:r>
            <a:r>
              <a:rPr sz="2400" spc="110" dirty="0">
                <a:latin typeface="Georgia"/>
                <a:cs typeface="Georgia"/>
              </a:rPr>
              <a:t>reatment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30" dirty="0">
                <a:latin typeface="Georgia"/>
                <a:cs typeface="Georgia"/>
              </a:rPr>
              <a:t>ranges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-30" dirty="0">
                <a:latin typeface="Georgia"/>
                <a:cs typeface="Georgia"/>
              </a:rPr>
              <a:t>f</a:t>
            </a:r>
            <a:r>
              <a:rPr sz="2400" spc="55" dirty="0">
                <a:latin typeface="Georgia"/>
                <a:cs typeface="Georgia"/>
              </a:rPr>
              <a:t>r</a:t>
            </a:r>
            <a:r>
              <a:rPr sz="2400" spc="65" dirty="0">
                <a:latin typeface="Georgia"/>
                <a:cs typeface="Georgia"/>
              </a:rPr>
              <a:t>o</a:t>
            </a:r>
            <a:r>
              <a:rPr sz="2400" spc="114" dirty="0">
                <a:latin typeface="Georgia"/>
                <a:cs typeface="Georgia"/>
              </a:rPr>
              <a:t>m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45" dirty="0">
                <a:latin typeface="Georgia"/>
                <a:cs typeface="Georgia"/>
              </a:rPr>
              <a:t>2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315" dirty="0">
                <a:latin typeface="Trebuchet MS"/>
                <a:cs typeface="Trebuchet MS"/>
              </a:rPr>
              <a:t>–</a:t>
            </a:r>
            <a:r>
              <a:rPr sz="2400" dirty="0">
                <a:latin typeface="Trebuchet MS"/>
                <a:cs typeface="Trebuchet MS"/>
              </a:rPr>
              <a:t>	</a:t>
            </a:r>
            <a:r>
              <a:rPr sz="2400" spc="130" dirty="0">
                <a:latin typeface="Georgia"/>
                <a:cs typeface="Georgia"/>
              </a:rPr>
              <a:t>6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40" dirty="0">
                <a:latin typeface="Georgia"/>
                <a:cs typeface="Georgia"/>
              </a:rPr>
              <a:t>months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35" dirty="0">
                <a:latin typeface="Georgia"/>
                <a:cs typeface="Georgia"/>
              </a:rPr>
              <a:t>base</a:t>
            </a:r>
            <a:r>
              <a:rPr sz="2400" spc="165" dirty="0">
                <a:latin typeface="Georgia"/>
                <a:cs typeface="Georgia"/>
              </a:rPr>
              <a:t>d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70" dirty="0">
                <a:latin typeface="Georgia"/>
                <a:cs typeface="Georgia"/>
              </a:rPr>
              <a:t>on  </a:t>
            </a:r>
            <a:r>
              <a:rPr sz="2400" spc="114" dirty="0">
                <a:latin typeface="Georgia"/>
                <a:cs typeface="Georgia"/>
              </a:rPr>
              <a:t>the </a:t>
            </a:r>
            <a:r>
              <a:rPr sz="2400" spc="125" dirty="0">
                <a:latin typeface="Georgia"/>
                <a:cs typeface="Georgia"/>
              </a:rPr>
              <a:t>area </a:t>
            </a:r>
            <a:r>
              <a:rPr sz="2400" spc="15" dirty="0">
                <a:latin typeface="Georgia"/>
                <a:cs typeface="Georgia"/>
              </a:rPr>
              <a:t>of</a:t>
            </a:r>
            <a:r>
              <a:rPr sz="2400" spc="290" dirty="0">
                <a:latin typeface="Georgia"/>
                <a:cs typeface="Georgia"/>
              </a:rPr>
              <a:t> </a:t>
            </a:r>
            <a:r>
              <a:rPr sz="2400" spc="80" dirty="0">
                <a:latin typeface="Georgia"/>
                <a:cs typeface="Georgia"/>
              </a:rPr>
              <a:t>infection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9" name="~PP2311.WAV">
            <a:hlinkClick r:id="" action="ppaction://media"/>
          </p:cNvPr>
          <p:cNvPicPr>
            <a:picLocks noRot="1" noChangeAspect="1"/>
          </p:cNvPicPr>
          <p:nvPr>
            <a:wavAudioFile r:embed="rId1" name="~PP2311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65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7077" y="86055"/>
            <a:ext cx="357695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5" dirty="0"/>
              <a:t>SYSTEMIC</a:t>
            </a:r>
            <a:r>
              <a:rPr dirty="0"/>
              <a:t> </a:t>
            </a:r>
            <a:r>
              <a:rPr spc="-190" dirty="0"/>
              <a:t>AZOLES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520953"/>
            <a:ext cx="7689850" cy="53918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120" dirty="0">
                <a:solidFill>
                  <a:srgbClr val="1F487C"/>
                </a:solidFill>
                <a:latin typeface="Arial"/>
                <a:cs typeface="Arial"/>
              </a:rPr>
              <a:t>KETOCONAZOLE</a:t>
            </a:r>
            <a:endParaRPr sz="32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2155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114" dirty="0">
                <a:latin typeface="Georgia"/>
                <a:cs typeface="Georgia"/>
              </a:rPr>
              <a:t>Used </a:t>
            </a:r>
            <a:r>
              <a:rPr sz="2400" spc="65" dirty="0">
                <a:latin typeface="Georgia"/>
                <a:cs typeface="Georgia"/>
              </a:rPr>
              <a:t>to </a:t>
            </a:r>
            <a:r>
              <a:rPr sz="2400" spc="100" dirty="0">
                <a:latin typeface="Georgia"/>
                <a:cs typeface="Georgia"/>
              </a:rPr>
              <a:t>treat </a:t>
            </a:r>
            <a:r>
              <a:rPr sz="2400" spc="120" dirty="0">
                <a:latin typeface="Georgia"/>
                <a:cs typeface="Georgia"/>
              </a:rPr>
              <a:t>various </a:t>
            </a:r>
            <a:r>
              <a:rPr sz="2400" spc="125" dirty="0">
                <a:latin typeface="Georgia"/>
                <a:cs typeface="Georgia"/>
              </a:rPr>
              <a:t>systemic </a:t>
            </a:r>
            <a:r>
              <a:rPr sz="2400" spc="114" dirty="0">
                <a:latin typeface="Georgia"/>
                <a:cs typeface="Georgia"/>
              </a:rPr>
              <a:t>fungal</a:t>
            </a:r>
            <a:r>
              <a:rPr sz="2400" spc="580" dirty="0">
                <a:latin typeface="Georgia"/>
                <a:cs typeface="Georgia"/>
              </a:rPr>
              <a:t> </a:t>
            </a:r>
            <a:r>
              <a:rPr sz="2400" spc="90" dirty="0">
                <a:latin typeface="Georgia"/>
                <a:cs typeface="Georgia"/>
              </a:rPr>
              <a:t>infections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1" spc="-95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PHARMACOKINETICS</a:t>
            </a:r>
            <a:endParaRPr sz="280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2860"/>
              </a:spcBef>
              <a:buFont typeface="Wingdings"/>
              <a:buChar char=""/>
              <a:tabLst>
                <a:tab pos="396875" algn="l"/>
                <a:tab pos="397510" algn="l"/>
              </a:tabLst>
            </a:pPr>
            <a:r>
              <a:rPr sz="2400" spc="90" dirty="0">
                <a:latin typeface="Georgia"/>
                <a:cs typeface="Georgia"/>
              </a:rPr>
              <a:t>Orally </a:t>
            </a:r>
            <a:r>
              <a:rPr sz="2400" spc="60" dirty="0">
                <a:latin typeface="Georgia"/>
                <a:cs typeface="Georgia"/>
              </a:rPr>
              <a:t>well</a:t>
            </a:r>
            <a:r>
              <a:rPr sz="2400" spc="290" dirty="0">
                <a:latin typeface="Georgia"/>
                <a:cs typeface="Georgia"/>
              </a:rPr>
              <a:t> </a:t>
            </a:r>
            <a:r>
              <a:rPr sz="2400" spc="125" dirty="0">
                <a:latin typeface="Georgia"/>
                <a:cs typeface="Georgia"/>
              </a:rPr>
              <a:t>absorbed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sz="23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buFont typeface="Wingdings"/>
              <a:buChar char=""/>
              <a:tabLst>
                <a:tab pos="396875" algn="l"/>
                <a:tab pos="397510" algn="l"/>
              </a:tabLst>
            </a:pPr>
            <a:r>
              <a:rPr sz="2400" spc="85" dirty="0">
                <a:latin typeface="Georgia"/>
                <a:cs typeface="Georgia"/>
              </a:rPr>
              <a:t>Metabolised </a:t>
            </a:r>
            <a:r>
              <a:rPr sz="2400" spc="125" dirty="0">
                <a:latin typeface="Georgia"/>
                <a:cs typeface="Georgia"/>
              </a:rPr>
              <a:t>by</a:t>
            </a:r>
            <a:r>
              <a:rPr sz="2400" spc="290" dirty="0">
                <a:latin typeface="Georgia"/>
                <a:cs typeface="Georgia"/>
              </a:rPr>
              <a:t> </a:t>
            </a:r>
            <a:r>
              <a:rPr sz="2400" spc="45" dirty="0">
                <a:latin typeface="Georgia"/>
                <a:cs typeface="Georgia"/>
              </a:rPr>
              <a:t>liver</a:t>
            </a:r>
            <a:endParaRPr sz="2400">
              <a:latin typeface="Georgia"/>
              <a:cs typeface="Georgia"/>
            </a:endParaRPr>
          </a:p>
          <a:p>
            <a:pPr marL="396875" marR="5080" indent="-384810">
              <a:lnSpc>
                <a:spcPct val="150000"/>
              </a:lnSpc>
              <a:spcBef>
                <a:spcPts val="1200"/>
              </a:spcBef>
              <a:buFont typeface="Wingdings"/>
              <a:buChar char=""/>
              <a:tabLst>
                <a:tab pos="396875" algn="l"/>
                <a:tab pos="397510" algn="l"/>
                <a:tab pos="1204595" algn="l"/>
                <a:tab pos="2743835" algn="l"/>
                <a:tab pos="4110990" algn="l"/>
                <a:tab pos="4779010" algn="l"/>
                <a:tab pos="5427980" algn="l"/>
                <a:tab pos="6313805" algn="l"/>
                <a:tab pos="6999605" algn="l"/>
              </a:tabLst>
            </a:pPr>
            <a:r>
              <a:rPr sz="2400" spc="25" dirty="0">
                <a:latin typeface="Georgia"/>
                <a:cs typeface="Georgia"/>
              </a:rPr>
              <a:t>Well	</a:t>
            </a:r>
            <a:r>
              <a:rPr sz="2400" spc="114" dirty="0">
                <a:latin typeface="Georgia"/>
                <a:cs typeface="Georgia"/>
              </a:rPr>
              <a:t>absorbe</a:t>
            </a:r>
            <a:r>
              <a:rPr sz="2400" spc="140" dirty="0">
                <a:latin typeface="Georgia"/>
                <a:cs typeface="Georgia"/>
              </a:rPr>
              <a:t>d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90" dirty="0">
                <a:latin typeface="Georgia"/>
                <a:cs typeface="Georgia"/>
              </a:rPr>
              <a:t>thr</a:t>
            </a:r>
            <a:r>
              <a:rPr sz="2400" spc="95" dirty="0">
                <a:latin typeface="Georgia"/>
                <a:cs typeface="Georgia"/>
              </a:rPr>
              <a:t>o</a:t>
            </a:r>
            <a:r>
              <a:rPr sz="2400" spc="160" dirty="0">
                <a:latin typeface="Georgia"/>
                <a:cs typeface="Georgia"/>
              </a:rPr>
              <a:t>ug</a:t>
            </a:r>
            <a:r>
              <a:rPr sz="2400" spc="175" dirty="0">
                <a:latin typeface="Georgia"/>
                <a:cs typeface="Georgia"/>
              </a:rPr>
              <a:t>h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25" dirty="0">
                <a:latin typeface="Georgia"/>
                <a:cs typeface="Georgia"/>
              </a:rPr>
              <a:t>out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14" dirty="0">
                <a:latin typeface="Georgia"/>
                <a:cs typeface="Georgia"/>
              </a:rPr>
              <a:t>the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00" dirty="0">
                <a:latin typeface="Georgia"/>
                <a:cs typeface="Georgia"/>
              </a:rPr>
              <a:t>bod</a:t>
            </a:r>
            <a:r>
              <a:rPr sz="2400" spc="95" dirty="0">
                <a:latin typeface="Georgia"/>
                <a:cs typeface="Georgia"/>
              </a:rPr>
              <a:t>y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75" dirty="0">
                <a:latin typeface="Georgia"/>
                <a:cs typeface="Georgia"/>
              </a:rPr>
              <a:t>bu</a:t>
            </a:r>
            <a:r>
              <a:rPr sz="2400" spc="110" dirty="0">
                <a:latin typeface="Georgia"/>
                <a:cs typeface="Georgia"/>
              </a:rPr>
              <a:t>t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85" dirty="0">
                <a:latin typeface="Georgia"/>
                <a:cs typeface="Georgia"/>
              </a:rPr>
              <a:t>does  </a:t>
            </a:r>
            <a:r>
              <a:rPr sz="2400" spc="95" dirty="0">
                <a:latin typeface="Georgia"/>
                <a:cs typeface="Georgia"/>
              </a:rPr>
              <a:t>not enter</a:t>
            </a:r>
            <a:r>
              <a:rPr sz="2400" spc="270" dirty="0">
                <a:latin typeface="Georgia"/>
                <a:cs typeface="Georgia"/>
              </a:rPr>
              <a:t> </a:t>
            </a:r>
            <a:r>
              <a:rPr sz="2400" spc="190" dirty="0">
                <a:latin typeface="Georgia"/>
                <a:cs typeface="Georgia"/>
              </a:rPr>
              <a:t>CSF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"/>
            </a:pPr>
            <a:endParaRPr sz="23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buFont typeface="Wingdings"/>
              <a:buChar char=""/>
              <a:tabLst>
                <a:tab pos="396875" algn="l"/>
                <a:tab pos="397510" algn="l"/>
              </a:tabLst>
            </a:pPr>
            <a:r>
              <a:rPr sz="2400" spc="-20" dirty="0">
                <a:latin typeface="Georgia"/>
                <a:cs typeface="Georgia"/>
              </a:rPr>
              <a:t>It </a:t>
            </a:r>
            <a:r>
              <a:rPr sz="2400" spc="110" dirty="0">
                <a:latin typeface="Georgia"/>
                <a:cs typeface="Georgia"/>
              </a:rPr>
              <a:t>is </a:t>
            </a:r>
            <a:r>
              <a:rPr sz="2400" spc="180" dirty="0">
                <a:latin typeface="Georgia"/>
                <a:cs typeface="Georgia"/>
              </a:rPr>
              <a:t>a </a:t>
            </a:r>
            <a:r>
              <a:rPr sz="2400" spc="90" dirty="0">
                <a:latin typeface="Georgia"/>
                <a:cs typeface="Georgia"/>
              </a:rPr>
              <a:t>potent </a:t>
            </a:r>
            <a:r>
              <a:rPr sz="2400" spc="105" dirty="0">
                <a:latin typeface="Georgia"/>
                <a:cs typeface="Georgia"/>
              </a:rPr>
              <a:t>CYP </a:t>
            </a:r>
            <a:r>
              <a:rPr sz="2400" spc="114" dirty="0">
                <a:latin typeface="Georgia"/>
                <a:cs typeface="Georgia"/>
              </a:rPr>
              <a:t>450 </a:t>
            </a:r>
            <a:r>
              <a:rPr sz="2400" spc="110" dirty="0">
                <a:latin typeface="Georgia"/>
                <a:cs typeface="Georgia"/>
              </a:rPr>
              <a:t>enzyme</a:t>
            </a:r>
            <a:r>
              <a:rPr sz="2400" spc="150" dirty="0">
                <a:latin typeface="Georgia"/>
                <a:cs typeface="Georgia"/>
              </a:rPr>
              <a:t> </a:t>
            </a:r>
            <a:r>
              <a:rPr sz="2400" spc="80" dirty="0">
                <a:latin typeface="Georgia"/>
                <a:cs typeface="Georgia"/>
              </a:rPr>
              <a:t>inhibitor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4" name="~PP2720.WAV">
            <a:hlinkClick r:id="" action="ppaction://media"/>
          </p:cNvPr>
          <p:cNvPicPr>
            <a:picLocks noRot="1" noChangeAspect="1"/>
          </p:cNvPicPr>
          <p:nvPr>
            <a:wavAudioFile r:embed="rId1" name="~PP2720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78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851489"/>
            <a:ext cx="7689850" cy="112395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545"/>
              </a:spcBef>
              <a:buFont typeface="Wingdings"/>
              <a:buChar char=""/>
              <a:tabLst>
                <a:tab pos="396875" algn="l"/>
                <a:tab pos="397510" algn="l"/>
                <a:tab pos="1033780" algn="l"/>
                <a:tab pos="2722880" algn="l"/>
                <a:tab pos="3580765" algn="l"/>
                <a:tab pos="5101590" algn="l"/>
                <a:tab pos="5556250" algn="l"/>
                <a:tab pos="7200900" algn="l"/>
              </a:tabLst>
            </a:pPr>
            <a:r>
              <a:rPr sz="2400" spc="175" dirty="0">
                <a:latin typeface="Georgia"/>
                <a:cs typeface="Georgia"/>
              </a:rPr>
              <a:t>B</a:t>
            </a:r>
            <a:r>
              <a:rPr sz="2400" spc="135" dirty="0">
                <a:latin typeface="Georgia"/>
                <a:cs typeface="Georgia"/>
              </a:rPr>
              <a:t>y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10" dirty="0">
                <a:latin typeface="Georgia"/>
                <a:cs typeface="Georgia"/>
              </a:rPr>
              <a:t>in</a:t>
            </a:r>
            <a:r>
              <a:rPr sz="2400" spc="150" dirty="0">
                <a:latin typeface="Georgia"/>
                <a:cs typeface="Georgia"/>
              </a:rPr>
              <a:t>h</a:t>
            </a:r>
            <a:r>
              <a:rPr sz="2400" spc="65" dirty="0">
                <a:latin typeface="Georgia"/>
                <a:cs typeface="Georgia"/>
              </a:rPr>
              <a:t>ib</a:t>
            </a:r>
            <a:r>
              <a:rPr sz="2400" spc="50" dirty="0">
                <a:latin typeface="Georgia"/>
                <a:cs typeface="Georgia"/>
              </a:rPr>
              <a:t>i</a:t>
            </a:r>
            <a:r>
              <a:rPr sz="2400" spc="85" dirty="0">
                <a:latin typeface="Georgia"/>
                <a:cs typeface="Georgia"/>
              </a:rPr>
              <a:t>ting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00" dirty="0">
                <a:latin typeface="Georgia"/>
                <a:cs typeface="Georgia"/>
              </a:rPr>
              <a:t>CY</a:t>
            </a:r>
            <a:r>
              <a:rPr sz="2400" spc="105" dirty="0">
                <a:latin typeface="Georgia"/>
                <a:cs typeface="Georgia"/>
              </a:rPr>
              <a:t>P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05" dirty="0">
                <a:latin typeface="Georgia"/>
                <a:cs typeface="Georgia"/>
              </a:rPr>
              <a:t>enzy</a:t>
            </a:r>
            <a:r>
              <a:rPr sz="2400" spc="170" dirty="0">
                <a:latin typeface="Georgia"/>
                <a:cs typeface="Georgia"/>
              </a:rPr>
              <a:t>m</a:t>
            </a:r>
            <a:r>
              <a:rPr sz="2400" spc="150" dirty="0">
                <a:latin typeface="Georgia"/>
                <a:cs typeface="Georgia"/>
              </a:rPr>
              <a:t>es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40" dirty="0">
                <a:latin typeface="Georgia"/>
                <a:cs typeface="Georgia"/>
              </a:rPr>
              <a:t>i</a:t>
            </a:r>
            <a:r>
              <a:rPr sz="2400" spc="50" dirty="0">
                <a:latin typeface="Georgia"/>
                <a:cs typeface="Georgia"/>
              </a:rPr>
              <a:t>t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30" dirty="0">
                <a:latin typeface="Georgia"/>
                <a:cs typeface="Georgia"/>
              </a:rPr>
              <a:t>increases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14" dirty="0">
                <a:latin typeface="Georgia"/>
                <a:cs typeface="Georgia"/>
              </a:rPr>
              <a:t>the</a:t>
            </a:r>
            <a:endParaRPr sz="2400">
              <a:latin typeface="Georgia"/>
              <a:cs typeface="Georgia"/>
            </a:endParaRPr>
          </a:p>
          <a:p>
            <a:pPr marL="396875">
              <a:lnSpc>
                <a:spcPct val="100000"/>
              </a:lnSpc>
              <a:spcBef>
                <a:spcPts val="1445"/>
              </a:spcBef>
            </a:pPr>
            <a:r>
              <a:rPr sz="2400" spc="110" dirty="0">
                <a:latin typeface="Georgia"/>
                <a:cs typeface="Georgia"/>
              </a:rPr>
              <a:t>concentration </a:t>
            </a:r>
            <a:r>
              <a:rPr sz="2400" spc="15" dirty="0">
                <a:latin typeface="Georgia"/>
                <a:cs typeface="Georgia"/>
              </a:rPr>
              <a:t>of </a:t>
            </a:r>
            <a:r>
              <a:rPr sz="2400" spc="135" dirty="0">
                <a:latin typeface="Georgia"/>
                <a:cs typeface="Georgia"/>
              </a:rPr>
              <a:t>drugs </a:t>
            </a:r>
            <a:r>
              <a:rPr sz="2400" spc="200" dirty="0">
                <a:latin typeface="Georgia"/>
                <a:cs typeface="Georgia"/>
              </a:rPr>
              <a:t>such</a:t>
            </a:r>
            <a:r>
              <a:rPr sz="2400" spc="505" dirty="0">
                <a:latin typeface="Georgia"/>
                <a:cs typeface="Georgia"/>
              </a:rPr>
              <a:t> </a:t>
            </a:r>
            <a:r>
              <a:rPr sz="2400" spc="190" dirty="0">
                <a:latin typeface="Georgia"/>
                <a:cs typeface="Georgia"/>
              </a:rPr>
              <a:t>as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9570" y="2285238"/>
            <a:ext cx="1852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930" indent="-44386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55930" algn="l"/>
                <a:tab pos="456565" algn="l"/>
              </a:tabLst>
            </a:pPr>
            <a:r>
              <a:rPr sz="2400" spc="20" dirty="0">
                <a:latin typeface="Georgia"/>
                <a:cs typeface="Georgia"/>
              </a:rPr>
              <a:t>DIGOXIN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9570" y="2986532"/>
            <a:ext cx="2139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930" indent="-44386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55930" algn="l"/>
                <a:tab pos="456565" algn="l"/>
              </a:tabLst>
            </a:pPr>
            <a:r>
              <a:rPr sz="2400" dirty="0">
                <a:latin typeface="Georgia"/>
                <a:cs typeface="Georgia"/>
              </a:rPr>
              <a:t>WARFARIN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39570" y="3687571"/>
            <a:ext cx="3010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930" indent="-44386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55930" algn="l"/>
                <a:tab pos="456565" algn="l"/>
              </a:tabLst>
            </a:pPr>
            <a:r>
              <a:rPr sz="2400" spc="65" dirty="0">
                <a:latin typeface="Georgia"/>
                <a:cs typeface="Georgia"/>
              </a:rPr>
              <a:t>SULFONAMIDES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9570" y="5089905"/>
            <a:ext cx="2468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930" indent="-44386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55930" algn="l"/>
                <a:tab pos="456565" algn="l"/>
              </a:tabLst>
            </a:pPr>
            <a:r>
              <a:rPr sz="2400" spc="5" dirty="0">
                <a:latin typeface="Georgia"/>
                <a:cs typeface="Georgia"/>
              </a:rPr>
              <a:t>AMLODIPINE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39570" y="5790691"/>
            <a:ext cx="178371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930" indent="-44386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55930" algn="l"/>
                <a:tab pos="456565" algn="l"/>
              </a:tabLst>
            </a:pPr>
            <a:r>
              <a:rPr sz="2400" spc="110" dirty="0">
                <a:latin typeface="Georgia"/>
                <a:cs typeface="Georgia"/>
              </a:rPr>
              <a:t>ST</a:t>
            </a:r>
            <a:r>
              <a:rPr sz="2400" spc="10" dirty="0">
                <a:latin typeface="Georgia"/>
                <a:cs typeface="Georgia"/>
              </a:rPr>
              <a:t>A</a:t>
            </a:r>
            <a:r>
              <a:rPr sz="2400" spc="-5" dirty="0">
                <a:latin typeface="Georgia"/>
                <a:cs typeface="Georgia"/>
              </a:rPr>
              <a:t>T</a:t>
            </a:r>
            <a:r>
              <a:rPr sz="2400" spc="15" dirty="0">
                <a:latin typeface="Georgia"/>
                <a:cs typeface="Georgia"/>
              </a:rPr>
              <a:t>INS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79750" y="328371"/>
            <a:ext cx="35896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20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sz="2800" spc="-30" dirty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sz="2800" spc="-15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sz="2800" spc="-90" dirty="0">
                <a:solidFill>
                  <a:schemeClr val="accent5">
                    <a:lumMod val="50000"/>
                  </a:schemeClr>
                </a:solidFill>
              </a:rPr>
              <a:t>RM</a:t>
            </a:r>
            <a:r>
              <a:rPr sz="2800" spc="-85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sz="2800" spc="-95" dirty="0">
                <a:solidFill>
                  <a:schemeClr val="accent5">
                    <a:lumMod val="50000"/>
                  </a:schemeClr>
                </a:solidFill>
              </a:rPr>
              <a:t>COKIN</a:t>
            </a:r>
            <a:r>
              <a:rPr sz="2800" spc="-90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sz="2800" spc="55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sz="2800" spc="35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sz="2800" spc="-225" dirty="0">
                <a:solidFill>
                  <a:schemeClr val="accent5">
                    <a:lumMod val="50000"/>
                  </a:schemeClr>
                </a:solidFill>
              </a:rPr>
              <a:t>CS</a:t>
            </a:r>
            <a:endParaRPr sz="2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8828" y="2062840"/>
            <a:ext cx="3388995" cy="2219960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1535"/>
              </a:spcBef>
              <a:buFont typeface="Wingdings"/>
              <a:buChar char=""/>
              <a:tabLst>
                <a:tab pos="396240" algn="l"/>
                <a:tab pos="396875" algn="l"/>
              </a:tabLst>
            </a:pPr>
            <a:r>
              <a:rPr sz="2400" spc="5" dirty="0">
                <a:latin typeface="Georgia"/>
                <a:cs typeface="Georgia"/>
              </a:rPr>
              <a:t>PHENYTOIN</a:t>
            </a:r>
            <a:endParaRPr sz="2400">
              <a:latin typeface="Georgia"/>
              <a:cs typeface="Georgia"/>
            </a:endParaRPr>
          </a:p>
          <a:p>
            <a:pPr marL="396240" indent="-384175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396240" algn="l"/>
                <a:tab pos="396875" algn="l"/>
              </a:tabLst>
            </a:pPr>
            <a:r>
              <a:rPr sz="2400" dirty="0">
                <a:latin typeface="Georgia"/>
                <a:cs typeface="Georgia"/>
              </a:rPr>
              <a:t>NIFEDIPINE</a:t>
            </a:r>
            <a:endParaRPr sz="2400">
              <a:latin typeface="Georgia"/>
              <a:cs typeface="Georgia"/>
            </a:endParaRPr>
          </a:p>
          <a:p>
            <a:pPr marL="396240" indent="-384175">
              <a:lnSpc>
                <a:spcPct val="100000"/>
              </a:lnSpc>
              <a:spcBef>
                <a:spcPts val="1445"/>
              </a:spcBef>
              <a:buFont typeface="Wingdings"/>
              <a:buChar char=""/>
              <a:tabLst>
                <a:tab pos="396240" algn="l"/>
                <a:tab pos="396875" algn="l"/>
              </a:tabLst>
            </a:pPr>
            <a:r>
              <a:rPr sz="2400" spc="20" dirty="0">
                <a:latin typeface="Georgia"/>
                <a:cs typeface="Georgia"/>
              </a:rPr>
              <a:t>CIMETIDINE</a:t>
            </a:r>
            <a:endParaRPr sz="2400">
              <a:latin typeface="Georgia"/>
              <a:cs typeface="Georgia"/>
            </a:endParaRPr>
          </a:p>
          <a:p>
            <a:pPr marL="396240" indent="-384175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396240" algn="l"/>
                <a:tab pos="396875" algn="l"/>
              </a:tabLst>
            </a:pPr>
            <a:r>
              <a:rPr sz="2400" spc="50" dirty="0">
                <a:latin typeface="Georgia"/>
                <a:cs typeface="Georgia"/>
              </a:rPr>
              <a:t>PHENOBARBITONE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14169" y="4388866"/>
            <a:ext cx="6656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330" indent="-44386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81330" algn="l"/>
                <a:tab pos="481965" algn="l"/>
                <a:tab pos="3891279" algn="l"/>
              </a:tabLst>
            </a:pPr>
            <a:r>
              <a:rPr sz="2400" spc="60" dirty="0">
                <a:latin typeface="Georgia"/>
                <a:cs typeface="Georgia"/>
              </a:rPr>
              <a:t>DHF</a:t>
            </a:r>
            <a:r>
              <a:rPr sz="2400" spc="204" dirty="0">
                <a:latin typeface="Georgia"/>
                <a:cs typeface="Georgia"/>
              </a:rPr>
              <a:t> </a:t>
            </a:r>
            <a:r>
              <a:rPr sz="2400" spc="55" dirty="0">
                <a:latin typeface="Georgia"/>
                <a:cs typeface="Georgia"/>
              </a:rPr>
              <a:t>DERIVATIVES</a:t>
            </a:r>
            <a:r>
              <a:rPr sz="2400" spc="330" dirty="0">
                <a:latin typeface="Georgia"/>
                <a:cs typeface="Georgia"/>
              </a:rPr>
              <a:t> </a:t>
            </a:r>
            <a:r>
              <a:rPr sz="3600" baseline="-9259" dirty="0">
                <a:latin typeface="Wingdings"/>
                <a:cs typeface="Wingdings"/>
              </a:rPr>
              <a:t></a:t>
            </a:r>
            <a:r>
              <a:rPr sz="3600" baseline="-9259" dirty="0">
                <a:latin typeface="Times New Roman"/>
                <a:cs typeface="Times New Roman"/>
              </a:rPr>
              <a:t>	</a:t>
            </a:r>
            <a:r>
              <a:rPr sz="3600" spc="89" baseline="-9259" dirty="0">
                <a:latin typeface="Georgia"/>
                <a:cs typeface="Georgia"/>
              </a:rPr>
              <a:t>CARBAMAZEPINE</a:t>
            </a:r>
            <a:endParaRPr sz="3600" baseline="-9259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08828" y="4806188"/>
            <a:ext cx="3805554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396875" algn="l"/>
              </a:tabLst>
            </a:pPr>
            <a:r>
              <a:rPr dirty="0"/>
              <a:t>	</a:t>
            </a:r>
            <a:r>
              <a:rPr sz="2400" spc="15" dirty="0">
                <a:latin typeface="Georgia"/>
                <a:cs typeface="Georgia"/>
              </a:rPr>
              <a:t>TERFINADINE </a:t>
            </a:r>
            <a:r>
              <a:rPr sz="2400" spc="315" dirty="0">
                <a:latin typeface="Trebuchet MS"/>
                <a:cs typeface="Trebuchet MS"/>
              </a:rPr>
              <a:t>– </a:t>
            </a:r>
            <a:r>
              <a:rPr sz="2400" spc="65" dirty="0">
                <a:latin typeface="Georgia"/>
                <a:cs typeface="Georgia"/>
              </a:rPr>
              <a:t>QT  </a:t>
            </a:r>
            <a:r>
              <a:rPr sz="2400" spc="85" dirty="0">
                <a:latin typeface="Georgia"/>
                <a:cs typeface="Georgia"/>
              </a:rPr>
              <a:t>interval prolongation  </a:t>
            </a:r>
            <a:r>
              <a:rPr sz="2400" spc="145" dirty="0">
                <a:latin typeface="Georgia"/>
                <a:cs typeface="Georgia"/>
              </a:rPr>
              <a:t>and</a:t>
            </a:r>
            <a:r>
              <a:rPr sz="2400" spc="150" dirty="0">
                <a:latin typeface="Georgia"/>
                <a:cs typeface="Georgia"/>
              </a:rPr>
              <a:t> </a:t>
            </a:r>
            <a:r>
              <a:rPr sz="2400" spc="135" dirty="0">
                <a:latin typeface="Georgia"/>
                <a:cs typeface="Georgia"/>
              </a:rPr>
              <a:t>tachyarrhythmias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12" name="~PP3673.WAV">
            <a:hlinkClick r:id="" action="ppaction://media"/>
          </p:cNvPr>
          <p:cNvPicPr>
            <a:picLocks noRot="1" noChangeAspect="1"/>
          </p:cNvPicPr>
          <p:nvPr>
            <a:wavAudioFile r:embed="rId1" name="~PP3673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38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9032" y="0"/>
            <a:ext cx="9563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5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sz="2800" spc="80" dirty="0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sz="2800" spc="-254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sz="2800" spc="-365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endParaRPr sz="2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8209" y="589229"/>
            <a:ext cx="9467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30" dirty="0">
                <a:latin typeface="Georgia"/>
                <a:cs typeface="Georgia"/>
              </a:rPr>
              <a:t>useful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80713" y="2754248"/>
            <a:ext cx="7270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 marR="5080" indent="-134620">
              <a:lnSpc>
                <a:spcPct val="150000"/>
              </a:lnSpc>
              <a:spcBef>
                <a:spcPts val="100"/>
              </a:spcBef>
            </a:pPr>
            <a:r>
              <a:rPr sz="2400" spc="95" dirty="0">
                <a:latin typeface="Georgia"/>
                <a:cs typeface="Georgia"/>
              </a:rPr>
              <a:t>hair,  </a:t>
            </a:r>
            <a:r>
              <a:rPr sz="2400" spc="145" dirty="0">
                <a:latin typeface="Georgia"/>
                <a:cs typeface="Georgia"/>
              </a:rPr>
              <a:t>and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972" y="405846"/>
            <a:ext cx="4260215" cy="612394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1545"/>
              </a:spcBef>
              <a:buFont typeface="Arial"/>
              <a:buChar char="■"/>
              <a:tabLst>
                <a:tab pos="396240" algn="l"/>
                <a:tab pos="396875" algn="l"/>
                <a:tab pos="1800225" algn="l"/>
              </a:tabLst>
            </a:pPr>
            <a:r>
              <a:rPr sz="2400" spc="80" dirty="0">
                <a:latin typeface="Georgia"/>
                <a:cs typeface="Georgia"/>
              </a:rPr>
              <a:t>Inhibits	</a:t>
            </a:r>
            <a:r>
              <a:rPr sz="2400" spc="125" dirty="0">
                <a:latin typeface="Georgia"/>
                <a:cs typeface="Georgia"/>
              </a:rPr>
              <a:t>enzymes</a:t>
            </a:r>
            <a:endParaRPr sz="2400">
              <a:latin typeface="Georgia"/>
              <a:cs typeface="Georgia"/>
            </a:endParaRPr>
          </a:p>
          <a:p>
            <a:pPr marL="396240">
              <a:lnSpc>
                <a:spcPct val="100000"/>
              </a:lnSpc>
              <a:spcBef>
                <a:spcPts val="1445"/>
              </a:spcBef>
            </a:pPr>
            <a:r>
              <a:rPr sz="2400" spc="35" dirty="0">
                <a:latin typeface="Georgia"/>
                <a:cs typeface="Georgia"/>
              </a:rPr>
              <a:t>for </a:t>
            </a:r>
            <a:r>
              <a:rPr sz="2400" spc="85" dirty="0">
                <a:latin typeface="Georgia"/>
                <a:cs typeface="Georgia"/>
              </a:rPr>
              <a:t>sterol</a:t>
            </a:r>
            <a:r>
              <a:rPr sz="2400" spc="320" dirty="0">
                <a:latin typeface="Georgia"/>
                <a:cs typeface="Georgia"/>
              </a:rPr>
              <a:t> </a:t>
            </a:r>
            <a:r>
              <a:rPr sz="2400" spc="140" dirty="0">
                <a:latin typeface="Georgia"/>
                <a:cs typeface="Georgia"/>
              </a:rPr>
              <a:t>synthesis</a:t>
            </a:r>
            <a:endParaRPr sz="2400">
              <a:latin typeface="Georgia"/>
              <a:cs typeface="Georgia"/>
            </a:endParaRPr>
          </a:p>
          <a:p>
            <a:pPr marL="396240" marR="5080" indent="-384175">
              <a:lnSpc>
                <a:spcPct val="150000"/>
              </a:lnSpc>
              <a:spcBef>
                <a:spcPts val="1200"/>
              </a:spcBef>
              <a:buFont typeface="Arial"/>
              <a:buChar char="■"/>
              <a:tabLst>
                <a:tab pos="396240" algn="l"/>
                <a:tab pos="396875" algn="l"/>
                <a:tab pos="2141855" algn="l"/>
                <a:tab pos="2254250" algn="l"/>
                <a:tab pos="2550160" algn="l"/>
                <a:tab pos="3056255" algn="l"/>
                <a:tab pos="3959860" algn="l"/>
              </a:tabLst>
            </a:pPr>
            <a:r>
              <a:rPr sz="2400" spc="120" dirty="0">
                <a:latin typeface="Georgia"/>
                <a:cs typeface="Georgia"/>
              </a:rPr>
              <a:t>Decreased	</a:t>
            </a:r>
            <a:r>
              <a:rPr sz="2400" spc="100" dirty="0">
                <a:latin typeface="Georgia"/>
                <a:cs typeface="Georgia"/>
              </a:rPr>
              <a:t>productio</a:t>
            </a:r>
            <a:r>
              <a:rPr sz="2400" spc="130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-434" dirty="0">
                <a:latin typeface="Georgia"/>
                <a:cs typeface="Georgia"/>
              </a:rPr>
              <a:t> </a:t>
            </a:r>
            <a:r>
              <a:rPr sz="2400" spc="5" dirty="0">
                <a:latin typeface="Georgia"/>
                <a:cs typeface="Georgia"/>
              </a:rPr>
              <a:t>of  </a:t>
            </a:r>
            <a:r>
              <a:rPr sz="2400" spc="95" dirty="0">
                <a:latin typeface="Georgia"/>
                <a:cs typeface="Georgia"/>
              </a:rPr>
              <a:t>testoster</a:t>
            </a:r>
            <a:r>
              <a:rPr sz="2400" spc="130" dirty="0">
                <a:latin typeface="Georgia"/>
                <a:cs typeface="Georgia"/>
              </a:rPr>
              <a:t>o</a:t>
            </a:r>
            <a:r>
              <a:rPr sz="2400" spc="210" dirty="0">
                <a:latin typeface="Georgia"/>
                <a:cs typeface="Georgia"/>
              </a:rPr>
              <a:t>n</a:t>
            </a:r>
            <a:r>
              <a:rPr sz="2400" spc="15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		</a:t>
            </a:r>
            <a:r>
              <a:rPr sz="2400" spc="95" dirty="0">
                <a:latin typeface="Georgia"/>
                <a:cs typeface="Georgia"/>
              </a:rPr>
              <a:t>lea</a:t>
            </a:r>
            <a:r>
              <a:rPr sz="2400" spc="130" dirty="0">
                <a:latin typeface="Georgia"/>
                <a:cs typeface="Georgia"/>
              </a:rPr>
              <a:t>d</a:t>
            </a:r>
            <a:r>
              <a:rPr sz="2400" spc="25" dirty="0">
                <a:latin typeface="Georgia"/>
                <a:cs typeface="Georgia"/>
              </a:rPr>
              <a:t>i</a:t>
            </a:r>
            <a:r>
              <a:rPr sz="2400" spc="120" dirty="0">
                <a:latin typeface="Georgia"/>
                <a:cs typeface="Georgia"/>
              </a:rPr>
              <a:t>n</a:t>
            </a:r>
            <a:r>
              <a:rPr sz="2400" spc="110" dirty="0">
                <a:latin typeface="Georgia"/>
                <a:cs typeface="Georgia"/>
              </a:rPr>
              <a:t>g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50" dirty="0">
                <a:latin typeface="Georgia"/>
                <a:cs typeface="Georgia"/>
              </a:rPr>
              <a:t>to  </a:t>
            </a:r>
            <a:r>
              <a:rPr sz="2400" spc="105" dirty="0">
                <a:latin typeface="Georgia"/>
                <a:cs typeface="Georgia"/>
              </a:rPr>
              <a:t>impotency,		</a:t>
            </a:r>
            <a:r>
              <a:rPr sz="2400" spc="125" dirty="0">
                <a:latin typeface="Georgia"/>
                <a:cs typeface="Georgia"/>
              </a:rPr>
              <a:t>loss	</a:t>
            </a:r>
            <a:r>
              <a:rPr sz="2400" spc="10" dirty="0">
                <a:latin typeface="Georgia"/>
                <a:cs typeface="Georgia"/>
              </a:rPr>
              <a:t>of  </a:t>
            </a:r>
            <a:r>
              <a:rPr sz="2400" spc="80" dirty="0">
                <a:latin typeface="Georgia"/>
                <a:cs typeface="Georgia"/>
              </a:rPr>
              <a:t>oligozoospermia  </a:t>
            </a:r>
            <a:r>
              <a:rPr sz="2400" spc="135" dirty="0">
                <a:latin typeface="Georgia"/>
                <a:cs typeface="Georgia"/>
              </a:rPr>
              <a:t>Gynaecomastia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240" indent="-384175">
              <a:lnSpc>
                <a:spcPct val="100000"/>
              </a:lnSpc>
              <a:buFont typeface="Arial"/>
              <a:buChar char="■"/>
              <a:tabLst>
                <a:tab pos="396240" algn="l"/>
                <a:tab pos="396875" algn="l"/>
              </a:tabLst>
            </a:pPr>
            <a:r>
              <a:rPr sz="2400" spc="114" dirty="0">
                <a:latin typeface="Georgia"/>
                <a:cs typeface="Georgia"/>
              </a:rPr>
              <a:t>Menstrual</a:t>
            </a:r>
            <a:r>
              <a:rPr sz="2400" spc="185" dirty="0">
                <a:latin typeface="Georgia"/>
                <a:cs typeface="Georgia"/>
              </a:rPr>
              <a:t> </a:t>
            </a:r>
            <a:r>
              <a:rPr sz="2400" spc="90" dirty="0">
                <a:latin typeface="Georgia"/>
                <a:cs typeface="Georgia"/>
              </a:rPr>
              <a:t>irregularities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240" indent="-384175">
              <a:lnSpc>
                <a:spcPct val="100000"/>
              </a:lnSpc>
              <a:spcBef>
                <a:spcPts val="5"/>
              </a:spcBef>
              <a:buFont typeface="Arial"/>
              <a:buChar char="■"/>
              <a:tabLst>
                <a:tab pos="396240" algn="l"/>
                <a:tab pos="396875" algn="l"/>
              </a:tabLst>
            </a:pPr>
            <a:r>
              <a:rPr sz="2400" spc="35" dirty="0">
                <a:latin typeface="Georgia"/>
                <a:cs typeface="Georgia"/>
              </a:rPr>
              <a:t>Mild</a:t>
            </a:r>
            <a:r>
              <a:rPr sz="2400" spc="190" dirty="0">
                <a:latin typeface="Georgia"/>
                <a:cs typeface="Georgia"/>
              </a:rPr>
              <a:t> </a:t>
            </a:r>
            <a:r>
              <a:rPr sz="2400" spc="90" dirty="0">
                <a:latin typeface="Georgia"/>
                <a:cs typeface="Georgia"/>
              </a:rPr>
              <a:t>hepatotoxicity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240" indent="-384175">
              <a:lnSpc>
                <a:spcPct val="100000"/>
              </a:lnSpc>
              <a:buFont typeface="Arial"/>
              <a:buChar char="■"/>
              <a:tabLst>
                <a:tab pos="396240" algn="l"/>
                <a:tab pos="396875" algn="l"/>
              </a:tabLst>
            </a:pPr>
            <a:r>
              <a:rPr sz="2400" spc="105" dirty="0">
                <a:latin typeface="Georgia"/>
                <a:cs typeface="Georgia"/>
              </a:rPr>
              <a:t>Increased</a:t>
            </a:r>
            <a:r>
              <a:rPr sz="2400" spc="150" dirty="0">
                <a:latin typeface="Georgia"/>
                <a:cs typeface="Georgia"/>
              </a:rPr>
              <a:t> </a:t>
            </a:r>
            <a:r>
              <a:rPr sz="2400" spc="145" dirty="0">
                <a:latin typeface="Georgia"/>
                <a:cs typeface="Georgia"/>
              </a:rPr>
              <a:t>transaminases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8828" y="0"/>
            <a:ext cx="3630295" cy="1248410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316865">
              <a:lnSpc>
                <a:spcPct val="100000"/>
              </a:lnSpc>
              <a:spcBef>
                <a:spcPts val="1920"/>
              </a:spcBef>
            </a:pPr>
            <a:r>
              <a:rPr sz="2800" b="1" spc="-12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THERAPEUTIC</a:t>
            </a:r>
            <a:r>
              <a:rPr sz="2800" b="1" spc="15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800" b="1" spc="-29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USES</a:t>
            </a:r>
            <a:endParaRPr sz="280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396240" indent="-384175">
              <a:lnSpc>
                <a:spcPct val="100000"/>
              </a:lnSpc>
              <a:spcBef>
                <a:spcPts val="1565"/>
              </a:spcBef>
              <a:buFont typeface="Arial"/>
              <a:buChar char="■"/>
              <a:tabLst>
                <a:tab pos="396240" algn="l"/>
                <a:tab pos="396875" algn="l"/>
              </a:tabLst>
            </a:pPr>
            <a:r>
              <a:rPr sz="2400" spc="125" dirty="0">
                <a:latin typeface="Georgia"/>
                <a:cs typeface="Georgia"/>
              </a:rPr>
              <a:t>Systemic</a:t>
            </a:r>
            <a:r>
              <a:rPr sz="2400" spc="175" dirty="0">
                <a:latin typeface="Georgia"/>
                <a:cs typeface="Georgia"/>
              </a:rPr>
              <a:t> </a:t>
            </a:r>
            <a:r>
              <a:rPr sz="2400" spc="120" dirty="0">
                <a:latin typeface="Georgia"/>
                <a:cs typeface="Georgia"/>
              </a:rPr>
              <a:t>candidiasis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8828" y="1290954"/>
            <a:ext cx="3948429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396240" algn="l"/>
                <a:tab pos="396875" algn="l"/>
              </a:tabLst>
            </a:pPr>
            <a:r>
              <a:rPr sz="2400" spc="100" dirty="0">
                <a:latin typeface="Georgia"/>
                <a:cs typeface="Georgia"/>
              </a:rPr>
              <a:t>Vaginal</a:t>
            </a:r>
            <a:r>
              <a:rPr sz="2400" spc="180" dirty="0">
                <a:latin typeface="Georgia"/>
                <a:cs typeface="Georgia"/>
              </a:rPr>
              <a:t> </a:t>
            </a:r>
            <a:r>
              <a:rPr sz="2400" spc="100" dirty="0">
                <a:latin typeface="Georgia"/>
                <a:cs typeface="Georgia"/>
              </a:rPr>
              <a:t>moniliasis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240" indent="-384175">
              <a:lnSpc>
                <a:spcPct val="100000"/>
              </a:lnSpc>
              <a:buFont typeface="Arial"/>
              <a:buChar char="■"/>
              <a:tabLst>
                <a:tab pos="396240" algn="l"/>
                <a:tab pos="396875" algn="l"/>
              </a:tabLst>
            </a:pPr>
            <a:r>
              <a:rPr sz="2400" spc="100" dirty="0">
                <a:latin typeface="Georgia"/>
                <a:cs typeface="Georgia"/>
              </a:rPr>
              <a:t>Deep mycotic</a:t>
            </a:r>
            <a:r>
              <a:rPr sz="2400" spc="215" dirty="0">
                <a:latin typeface="Georgia"/>
                <a:cs typeface="Georgia"/>
              </a:rPr>
              <a:t> </a:t>
            </a:r>
            <a:r>
              <a:rPr sz="2400" spc="90" dirty="0">
                <a:latin typeface="Georgia"/>
                <a:cs typeface="Georgia"/>
              </a:rPr>
              <a:t>infections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240" indent="-384175">
              <a:lnSpc>
                <a:spcPct val="100000"/>
              </a:lnSpc>
              <a:buFont typeface="Arial"/>
              <a:buChar char="■"/>
              <a:tabLst>
                <a:tab pos="396240" algn="l"/>
                <a:tab pos="396875" algn="l"/>
              </a:tabLst>
            </a:pPr>
            <a:r>
              <a:rPr sz="2400" spc="114" dirty="0">
                <a:latin typeface="Georgia"/>
                <a:cs typeface="Georgia"/>
              </a:rPr>
              <a:t>Cryptococcal</a:t>
            </a:r>
            <a:r>
              <a:rPr sz="2400" spc="170" dirty="0">
                <a:latin typeface="Georgia"/>
                <a:cs typeface="Georgia"/>
              </a:rPr>
              <a:t> </a:t>
            </a:r>
            <a:r>
              <a:rPr sz="2400" spc="90" dirty="0">
                <a:latin typeface="Georgia"/>
                <a:cs typeface="Georgia"/>
              </a:rPr>
              <a:t>infections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240" indent="-384175">
              <a:lnSpc>
                <a:spcPct val="100000"/>
              </a:lnSpc>
              <a:buFont typeface="Arial"/>
              <a:buChar char="■"/>
              <a:tabLst>
                <a:tab pos="396240" algn="l"/>
                <a:tab pos="396875" algn="l"/>
              </a:tabLst>
            </a:pPr>
            <a:r>
              <a:rPr sz="2400" spc="85" dirty="0">
                <a:latin typeface="Georgia"/>
                <a:cs typeface="Georgia"/>
              </a:rPr>
              <a:t>Coccidioiodo</a:t>
            </a:r>
            <a:r>
              <a:rPr sz="2400" spc="165" dirty="0">
                <a:latin typeface="Georgia"/>
                <a:cs typeface="Georgia"/>
              </a:rPr>
              <a:t> </a:t>
            </a:r>
            <a:r>
              <a:rPr sz="2400" spc="90" dirty="0">
                <a:latin typeface="Georgia"/>
                <a:cs typeface="Georgia"/>
              </a:rPr>
              <a:t>infections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8" name="~PP1275.WAV">
            <a:hlinkClick r:id="" action="ppaction://media"/>
          </p:cNvPr>
          <p:cNvPicPr>
            <a:picLocks noRot="1" noChangeAspect="1"/>
          </p:cNvPicPr>
          <p:nvPr>
            <a:wavAudioFile r:embed="rId1" name="~PP1275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38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5950" y="86055"/>
            <a:ext cx="31369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970534"/>
            <a:ext cx="7261225" cy="1671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95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200" spc="100" dirty="0">
                <a:latin typeface="Georgia"/>
                <a:cs typeface="Georgia"/>
              </a:rPr>
              <a:t>Fungi </a:t>
            </a:r>
            <a:r>
              <a:rPr sz="2200" spc="95" dirty="0">
                <a:latin typeface="Georgia"/>
                <a:cs typeface="Georgia"/>
              </a:rPr>
              <a:t>are </a:t>
            </a:r>
            <a:r>
              <a:rPr sz="2200" spc="100" dirty="0">
                <a:latin typeface="Georgia"/>
                <a:cs typeface="Georgia"/>
              </a:rPr>
              <a:t>also </a:t>
            </a:r>
            <a:r>
              <a:rPr sz="2200" spc="90" dirty="0">
                <a:latin typeface="Georgia"/>
                <a:cs typeface="Georgia"/>
              </a:rPr>
              <a:t>called</a:t>
            </a:r>
            <a:r>
              <a:rPr sz="2200" spc="455" dirty="0">
                <a:latin typeface="Georgia"/>
                <a:cs typeface="Georgia"/>
              </a:rPr>
              <a:t> </a:t>
            </a:r>
            <a:r>
              <a:rPr sz="2200" spc="120" dirty="0">
                <a:latin typeface="Georgia"/>
                <a:cs typeface="Georgia"/>
              </a:rPr>
              <a:t>mycoses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■"/>
            </a:pPr>
            <a:endParaRPr sz="22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200" spc="80" dirty="0">
                <a:latin typeface="Georgia"/>
                <a:cs typeface="Georgia"/>
              </a:rPr>
              <a:t>They </a:t>
            </a:r>
            <a:r>
              <a:rPr sz="2200" spc="95" dirty="0">
                <a:latin typeface="Georgia"/>
                <a:cs typeface="Georgia"/>
              </a:rPr>
              <a:t>are </a:t>
            </a:r>
            <a:r>
              <a:rPr sz="2200" spc="105" dirty="0">
                <a:latin typeface="Georgia"/>
                <a:cs typeface="Georgia"/>
              </a:rPr>
              <a:t>eukaryotic organisms </a:t>
            </a:r>
            <a:r>
              <a:rPr sz="2200" spc="190" dirty="0">
                <a:latin typeface="Georgia"/>
                <a:cs typeface="Georgia"/>
              </a:rPr>
              <a:t>&amp; </a:t>
            </a:r>
            <a:r>
              <a:rPr sz="2200" spc="135" dirty="0">
                <a:latin typeface="Georgia"/>
                <a:cs typeface="Georgia"/>
              </a:rPr>
              <a:t>possess </a:t>
            </a:r>
            <a:r>
              <a:rPr sz="2200" spc="65" dirty="0">
                <a:latin typeface="Georgia"/>
                <a:cs typeface="Georgia"/>
              </a:rPr>
              <a:t>cell</a:t>
            </a:r>
            <a:r>
              <a:rPr sz="2200" spc="75" dirty="0">
                <a:latin typeface="Georgia"/>
                <a:cs typeface="Georgia"/>
              </a:rPr>
              <a:t> wall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■"/>
            </a:pPr>
            <a:endParaRPr sz="22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spcBef>
                <a:spcPts val="5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200" spc="114" dirty="0">
                <a:latin typeface="Georgia"/>
                <a:cs typeface="Georgia"/>
              </a:rPr>
              <a:t>Fungal </a:t>
            </a:r>
            <a:r>
              <a:rPr sz="2200" spc="65" dirty="0">
                <a:latin typeface="Georgia"/>
                <a:cs typeface="Georgia"/>
              </a:rPr>
              <a:t>cell </a:t>
            </a:r>
            <a:r>
              <a:rPr sz="2200" spc="75" dirty="0">
                <a:latin typeface="Georgia"/>
                <a:cs typeface="Georgia"/>
              </a:rPr>
              <a:t>wall </a:t>
            </a:r>
            <a:r>
              <a:rPr sz="2200" spc="100" dirty="0">
                <a:latin typeface="Georgia"/>
                <a:cs typeface="Georgia"/>
              </a:rPr>
              <a:t>is </a:t>
            </a:r>
            <a:r>
              <a:rPr sz="2200" spc="110" dirty="0">
                <a:latin typeface="Georgia"/>
                <a:cs typeface="Georgia"/>
              </a:rPr>
              <a:t>made </a:t>
            </a:r>
            <a:r>
              <a:rPr sz="2200" spc="160" dirty="0">
                <a:latin typeface="Georgia"/>
                <a:cs typeface="Georgia"/>
              </a:rPr>
              <a:t>up </a:t>
            </a:r>
            <a:r>
              <a:rPr sz="2200" spc="10" dirty="0">
                <a:latin typeface="Georgia"/>
                <a:cs typeface="Georgia"/>
              </a:rPr>
              <a:t>of </a:t>
            </a:r>
            <a:r>
              <a:rPr sz="2200" b="1" i="1" spc="-5" dirty="0">
                <a:latin typeface="TeX Gyre Bonum"/>
                <a:cs typeface="TeX Gyre Bonum"/>
              </a:rPr>
              <a:t>chitin</a:t>
            </a:r>
            <a:r>
              <a:rPr sz="2200" b="1" i="1" spc="615" dirty="0">
                <a:latin typeface="TeX Gyre Bonum"/>
                <a:cs typeface="TeX Gyre Bonum"/>
              </a:rPr>
              <a:t> </a:t>
            </a:r>
            <a:r>
              <a:rPr sz="2200" spc="-50" dirty="0">
                <a:latin typeface="Georgia"/>
                <a:cs typeface="Georgia"/>
              </a:rPr>
              <a:t>(NAG)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49945" y="3592448"/>
            <a:ext cx="6565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75" dirty="0">
                <a:latin typeface="Georgia"/>
                <a:cs typeface="Georgia"/>
              </a:rPr>
              <a:t>were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739" y="2936874"/>
            <a:ext cx="6926580" cy="1518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95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200" spc="80" dirty="0">
                <a:latin typeface="Georgia"/>
                <a:cs typeface="Georgia"/>
              </a:rPr>
              <a:t>Cell </a:t>
            </a:r>
            <a:r>
              <a:rPr sz="2200" spc="110" dirty="0">
                <a:latin typeface="Georgia"/>
                <a:cs typeface="Georgia"/>
              </a:rPr>
              <a:t>membrane </a:t>
            </a:r>
            <a:r>
              <a:rPr sz="2200" spc="100" dirty="0">
                <a:latin typeface="Georgia"/>
                <a:cs typeface="Georgia"/>
              </a:rPr>
              <a:t>is </a:t>
            </a:r>
            <a:r>
              <a:rPr sz="2200" spc="110" dirty="0">
                <a:latin typeface="Georgia"/>
                <a:cs typeface="Georgia"/>
              </a:rPr>
              <a:t>made </a:t>
            </a:r>
            <a:r>
              <a:rPr sz="2200" spc="160" dirty="0">
                <a:latin typeface="Georgia"/>
                <a:cs typeface="Georgia"/>
              </a:rPr>
              <a:t>up </a:t>
            </a:r>
            <a:r>
              <a:rPr sz="2200" spc="10" dirty="0">
                <a:latin typeface="Georgia"/>
                <a:cs typeface="Georgia"/>
              </a:rPr>
              <a:t>of</a:t>
            </a:r>
            <a:r>
              <a:rPr sz="2200" spc="525" dirty="0">
                <a:latin typeface="Georgia"/>
                <a:cs typeface="Georgia"/>
              </a:rPr>
              <a:t> </a:t>
            </a:r>
            <a:r>
              <a:rPr sz="2200" b="1" i="1" spc="5" dirty="0">
                <a:latin typeface="TeX Gyre Bonum"/>
                <a:cs typeface="TeX Gyre Bonum"/>
              </a:rPr>
              <a:t>Ergosterol</a:t>
            </a:r>
            <a:r>
              <a:rPr sz="2200" spc="5" dirty="0">
                <a:latin typeface="Georgia"/>
                <a:cs typeface="Georgia"/>
              </a:rPr>
              <a:t>.</a:t>
            </a:r>
            <a:endParaRPr sz="2200">
              <a:latin typeface="Georgia"/>
              <a:cs typeface="Georgia"/>
            </a:endParaRPr>
          </a:p>
          <a:p>
            <a:pPr marL="396875" marR="5080" indent="-384810">
              <a:lnSpc>
                <a:spcPct val="150000"/>
              </a:lnSpc>
              <a:spcBef>
                <a:spcPts val="1200"/>
              </a:spcBef>
              <a:buFont typeface="Arial"/>
              <a:buChar char="■"/>
              <a:tabLst>
                <a:tab pos="396875" algn="l"/>
                <a:tab pos="397510" algn="l"/>
                <a:tab pos="884555" algn="l"/>
                <a:tab pos="1926589" algn="l"/>
                <a:tab pos="2570480" algn="l"/>
                <a:tab pos="4069715" algn="l"/>
                <a:tab pos="4522470" algn="l"/>
                <a:tab pos="5589270" algn="l"/>
              </a:tabLst>
            </a:pPr>
            <a:r>
              <a:rPr sz="2200" spc="20" dirty="0">
                <a:latin typeface="Georgia"/>
                <a:cs typeface="Georgia"/>
              </a:rPr>
              <a:t>In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165" dirty="0">
                <a:latin typeface="Georgia"/>
                <a:cs typeface="Georgia"/>
              </a:rPr>
              <a:t>195</a:t>
            </a:r>
            <a:r>
              <a:rPr sz="2200" spc="215" dirty="0">
                <a:latin typeface="Georgia"/>
                <a:cs typeface="Georgia"/>
              </a:rPr>
              <a:t>0</a:t>
            </a:r>
            <a:r>
              <a:rPr sz="2200" spc="190" dirty="0">
                <a:latin typeface="Georgia"/>
                <a:cs typeface="Georgia"/>
              </a:rPr>
              <a:t>s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90" dirty="0">
                <a:latin typeface="Georgia"/>
                <a:cs typeface="Georgia"/>
              </a:rPr>
              <a:t>t</a:t>
            </a:r>
            <a:r>
              <a:rPr sz="2200" spc="155" dirty="0">
                <a:latin typeface="Georgia"/>
                <a:cs typeface="Georgia"/>
              </a:rPr>
              <a:t>h</a:t>
            </a:r>
            <a:r>
              <a:rPr sz="2200" spc="75" dirty="0">
                <a:latin typeface="Georgia"/>
                <a:cs typeface="Georgia"/>
              </a:rPr>
              <a:t>e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75" dirty="0">
                <a:latin typeface="Georgia"/>
                <a:cs typeface="Georgia"/>
              </a:rPr>
              <a:t>inci</a:t>
            </a:r>
            <a:r>
              <a:rPr sz="2200" spc="110" dirty="0">
                <a:latin typeface="Georgia"/>
                <a:cs typeface="Georgia"/>
              </a:rPr>
              <a:t>d</a:t>
            </a:r>
            <a:r>
              <a:rPr sz="2200" spc="80" dirty="0">
                <a:latin typeface="Georgia"/>
                <a:cs typeface="Georgia"/>
              </a:rPr>
              <a:t>e</a:t>
            </a:r>
            <a:r>
              <a:rPr sz="2200" spc="120" dirty="0">
                <a:latin typeface="Georgia"/>
                <a:cs typeface="Georgia"/>
              </a:rPr>
              <a:t>nc</a:t>
            </a:r>
            <a:r>
              <a:rPr sz="2200" spc="114" dirty="0">
                <a:latin typeface="Georgia"/>
                <a:cs typeface="Georgia"/>
              </a:rPr>
              <a:t>e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5" dirty="0">
                <a:latin typeface="Georgia"/>
                <a:cs typeface="Georgia"/>
              </a:rPr>
              <a:t>o</a:t>
            </a:r>
            <a:r>
              <a:rPr sz="2200" spc="10" dirty="0">
                <a:latin typeface="Georgia"/>
                <a:cs typeface="Georgia"/>
              </a:rPr>
              <a:t>f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100" dirty="0">
                <a:latin typeface="Georgia"/>
                <a:cs typeface="Georgia"/>
              </a:rPr>
              <a:t>fungal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55" dirty="0">
                <a:latin typeface="Georgia"/>
                <a:cs typeface="Georgia"/>
              </a:rPr>
              <a:t>in</a:t>
            </a:r>
            <a:r>
              <a:rPr sz="2200" spc="45" dirty="0">
                <a:latin typeface="Georgia"/>
                <a:cs typeface="Georgia"/>
              </a:rPr>
              <a:t>f</a:t>
            </a:r>
            <a:r>
              <a:rPr sz="2200" spc="75" dirty="0">
                <a:latin typeface="Georgia"/>
                <a:cs typeface="Georgia"/>
              </a:rPr>
              <a:t>ectio</a:t>
            </a:r>
            <a:r>
              <a:rPr sz="2200" spc="114" dirty="0">
                <a:latin typeface="Georgia"/>
                <a:cs typeface="Georgia"/>
              </a:rPr>
              <a:t>n</a:t>
            </a:r>
            <a:r>
              <a:rPr sz="2200" spc="130" dirty="0">
                <a:latin typeface="Georgia"/>
                <a:cs typeface="Georgia"/>
              </a:rPr>
              <a:t>s  </a:t>
            </a:r>
            <a:r>
              <a:rPr sz="2200" spc="90" dirty="0">
                <a:latin typeface="Georgia"/>
                <a:cs typeface="Georgia"/>
              </a:rPr>
              <a:t>predominant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4750689"/>
            <a:ext cx="7765415" cy="1518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95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200" spc="114" dirty="0">
                <a:latin typeface="Georgia"/>
                <a:cs typeface="Georgia"/>
              </a:rPr>
              <a:t>Fungal </a:t>
            </a:r>
            <a:r>
              <a:rPr sz="2200" spc="85" dirty="0">
                <a:latin typeface="Georgia"/>
                <a:cs typeface="Georgia"/>
              </a:rPr>
              <a:t>infections </a:t>
            </a:r>
            <a:r>
              <a:rPr sz="2200" spc="95" dirty="0">
                <a:latin typeface="Georgia"/>
                <a:cs typeface="Georgia"/>
              </a:rPr>
              <a:t>are iatrogenic/ </a:t>
            </a:r>
            <a:r>
              <a:rPr sz="2200" spc="110" dirty="0">
                <a:latin typeface="Georgia"/>
                <a:cs typeface="Georgia"/>
              </a:rPr>
              <a:t>drug</a:t>
            </a:r>
            <a:r>
              <a:rPr sz="2200" spc="535" dirty="0">
                <a:latin typeface="Georgia"/>
                <a:cs typeface="Georgia"/>
              </a:rPr>
              <a:t> </a:t>
            </a:r>
            <a:r>
              <a:rPr sz="2200" spc="110" dirty="0">
                <a:latin typeface="Georgia"/>
                <a:cs typeface="Georgia"/>
              </a:rPr>
              <a:t>induced</a:t>
            </a:r>
            <a:endParaRPr sz="2200">
              <a:latin typeface="Georgia"/>
              <a:cs typeface="Georgia"/>
            </a:endParaRPr>
          </a:p>
          <a:p>
            <a:pPr marL="396875" marR="5080" indent="-384810">
              <a:lnSpc>
                <a:spcPct val="150000"/>
              </a:lnSpc>
              <a:spcBef>
                <a:spcPts val="1200"/>
              </a:spcBef>
              <a:buFont typeface="Arial"/>
              <a:buChar char="■"/>
              <a:tabLst>
                <a:tab pos="396875" algn="l"/>
                <a:tab pos="397510" algn="l"/>
                <a:tab pos="1983105" algn="l"/>
                <a:tab pos="3253104" algn="l"/>
                <a:tab pos="4263390" algn="l"/>
                <a:tab pos="4780280" algn="l"/>
              </a:tabLst>
            </a:pPr>
            <a:r>
              <a:rPr sz="2200" spc="-110" dirty="0">
                <a:latin typeface="Georgia"/>
                <a:cs typeface="Georgia"/>
              </a:rPr>
              <a:t>I</a:t>
            </a:r>
            <a:r>
              <a:rPr sz="2200" spc="80" dirty="0">
                <a:latin typeface="Georgia"/>
                <a:cs typeface="Georgia"/>
              </a:rPr>
              <a:t>n</a:t>
            </a:r>
            <a:r>
              <a:rPr sz="2200" spc="50" dirty="0">
                <a:latin typeface="Georgia"/>
                <a:cs typeface="Georgia"/>
              </a:rPr>
              <a:t>f</a:t>
            </a:r>
            <a:r>
              <a:rPr sz="2200" spc="75" dirty="0">
                <a:latin typeface="Georgia"/>
                <a:cs typeface="Georgia"/>
              </a:rPr>
              <a:t>ectio</a:t>
            </a:r>
            <a:r>
              <a:rPr sz="2200" spc="114" dirty="0">
                <a:latin typeface="Georgia"/>
                <a:cs typeface="Georgia"/>
              </a:rPr>
              <a:t>n</a:t>
            </a:r>
            <a:r>
              <a:rPr sz="2200" spc="190" dirty="0">
                <a:latin typeface="Georgia"/>
                <a:cs typeface="Georgia"/>
              </a:rPr>
              <a:t>s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75" dirty="0">
                <a:latin typeface="Georgia"/>
                <a:cs typeface="Georgia"/>
              </a:rPr>
              <a:t>majorly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95" dirty="0">
                <a:latin typeface="Georgia"/>
                <a:cs typeface="Georgia"/>
              </a:rPr>
              <a:t>oc</a:t>
            </a:r>
            <a:r>
              <a:rPr sz="2200" spc="145" dirty="0">
                <a:latin typeface="Georgia"/>
                <a:cs typeface="Georgia"/>
              </a:rPr>
              <a:t>c</a:t>
            </a:r>
            <a:r>
              <a:rPr sz="2200" spc="165" dirty="0">
                <a:latin typeface="Georgia"/>
                <a:cs typeface="Georgia"/>
              </a:rPr>
              <a:t>u</a:t>
            </a:r>
            <a:r>
              <a:rPr sz="2200" spc="120" dirty="0">
                <a:latin typeface="Georgia"/>
                <a:cs typeface="Georgia"/>
              </a:rPr>
              <a:t>r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80" dirty="0">
                <a:latin typeface="Georgia"/>
                <a:cs typeface="Georgia"/>
              </a:rPr>
              <a:t>in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130" dirty="0">
                <a:latin typeface="Georgia"/>
                <a:cs typeface="Georgia"/>
              </a:rPr>
              <a:t>immu</a:t>
            </a:r>
            <a:r>
              <a:rPr sz="2200" spc="120" dirty="0">
                <a:latin typeface="Georgia"/>
                <a:cs typeface="Georgia"/>
              </a:rPr>
              <a:t>n</a:t>
            </a:r>
            <a:r>
              <a:rPr sz="2200" spc="95" dirty="0">
                <a:latin typeface="Georgia"/>
                <a:cs typeface="Georgia"/>
              </a:rPr>
              <a:t>oc</a:t>
            </a:r>
            <a:r>
              <a:rPr sz="2200" spc="100" dirty="0">
                <a:latin typeface="Georgia"/>
                <a:cs typeface="Georgia"/>
              </a:rPr>
              <a:t>omprami</a:t>
            </a:r>
            <a:r>
              <a:rPr sz="2200" spc="90" dirty="0">
                <a:latin typeface="Georgia"/>
                <a:cs typeface="Georgia"/>
              </a:rPr>
              <a:t>s</a:t>
            </a:r>
            <a:r>
              <a:rPr sz="2200" spc="60" dirty="0">
                <a:latin typeface="Georgia"/>
                <a:cs typeface="Georgia"/>
              </a:rPr>
              <a:t>ed  </a:t>
            </a:r>
            <a:r>
              <a:rPr sz="2200" spc="65" dirty="0">
                <a:latin typeface="Georgia"/>
                <a:cs typeface="Georgia"/>
              </a:rPr>
              <a:t>people </a:t>
            </a:r>
            <a:r>
              <a:rPr sz="2200" spc="70" dirty="0">
                <a:latin typeface="Georgia"/>
                <a:cs typeface="Georgia"/>
              </a:rPr>
              <a:t>receiving</a:t>
            </a:r>
            <a:r>
              <a:rPr sz="2200" spc="365" dirty="0">
                <a:latin typeface="Georgia"/>
                <a:cs typeface="Georgia"/>
              </a:rPr>
              <a:t> </a:t>
            </a:r>
            <a:r>
              <a:rPr sz="2200" spc="130" dirty="0">
                <a:latin typeface="Georgia"/>
                <a:cs typeface="Georgia"/>
              </a:rPr>
              <a:t>immunosuppressants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8" name="~PP1559.WAV">
            <a:hlinkClick r:id="" action="ppaction://media"/>
          </p:cNvPr>
          <p:cNvPicPr>
            <a:picLocks noRot="1" noChangeAspect="1"/>
          </p:cNvPicPr>
          <p:nvPr>
            <a:wavAudioFile r:embed="rId1" name="~PP1559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21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5738" y="86055"/>
            <a:ext cx="21640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TRIAZOLES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520953"/>
            <a:ext cx="7529830" cy="41171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750" algn="ctr">
              <a:lnSpc>
                <a:spcPct val="100000"/>
              </a:lnSpc>
              <a:spcBef>
                <a:spcPts val="105"/>
              </a:spcBef>
            </a:pPr>
            <a:r>
              <a:rPr sz="3200" b="1" spc="-125" dirty="0">
                <a:solidFill>
                  <a:srgbClr val="1F487C"/>
                </a:solidFill>
                <a:latin typeface="Arial"/>
                <a:cs typeface="Arial"/>
              </a:rPr>
              <a:t>FLUCONAZOLE</a:t>
            </a:r>
            <a:endParaRPr sz="3200">
              <a:latin typeface="Arial"/>
              <a:cs typeface="Arial"/>
            </a:endParaRPr>
          </a:p>
          <a:p>
            <a:pPr marL="157480" algn="ctr">
              <a:lnSpc>
                <a:spcPct val="100000"/>
              </a:lnSpc>
              <a:spcBef>
                <a:spcPts val="2245"/>
              </a:spcBef>
            </a:pPr>
            <a:r>
              <a:rPr sz="2800" b="1" spc="-95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PHARMACOKINETICS</a:t>
            </a:r>
            <a:endParaRPr sz="280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2790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90" dirty="0">
                <a:latin typeface="Georgia"/>
                <a:cs typeface="Georgia"/>
              </a:rPr>
              <a:t>Orally </a:t>
            </a:r>
            <a:r>
              <a:rPr sz="2400" spc="60" dirty="0">
                <a:latin typeface="Georgia"/>
                <a:cs typeface="Georgia"/>
              </a:rPr>
              <a:t>well</a:t>
            </a:r>
            <a:r>
              <a:rPr sz="2400" spc="290" dirty="0">
                <a:latin typeface="Georgia"/>
                <a:cs typeface="Georgia"/>
              </a:rPr>
              <a:t> </a:t>
            </a:r>
            <a:r>
              <a:rPr sz="2400" spc="125" dirty="0">
                <a:latin typeface="Georgia"/>
                <a:cs typeface="Georgia"/>
              </a:rPr>
              <a:t>absorbed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spcBef>
                <a:spcPts val="5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105" dirty="0">
                <a:latin typeface="Georgia"/>
                <a:cs typeface="Georgia"/>
              </a:rPr>
              <a:t>Excreted </a:t>
            </a:r>
            <a:r>
              <a:rPr sz="2400" spc="145" dirty="0">
                <a:latin typeface="Georgia"/>
                <a:cs typeface="Georgia"/>
              </a:rPr>
              <a:t>unchanged </a:t>
            </a:r>
            <a:r>
              <a:rPr sz="2400" spc="90" dirty="0">
                <a:latin typeface="Georgia"/>
                <a:cs typeface="Georgia"/>
              </a:rPr>
              <a:t>in </a:t>
            </a:r>
            <a:r>
              <a:rPr sz="2400" spc="114" dirty="0">
                <a:latin typeface="Georgia"/>
                <a:cs typeface="Georgia"/>
              </a:rPr>
              <a:t>urine </a:t>
            </a:r>
            <a:r>
              <a:rPr sz="2400" spc="120" dirty="0">
                <a:latin typeface="Georgia"/>
                <a:cs typeface="Georgia"/>
              </a:rPr>
              <a:t>upto</a:t>
            </a:r>
            <a:r>
              <a:rPr sz="2400" spc="500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90%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150" dirty="0">
                <a:latin typeface="Georgia"/>
                <a:cs typeface="Georgia"/>
              </a:rPr>
              <a:t>Crosses</a:t>
            </a:r>
            <a:r>
              <a:rPr sz="2400" spc="180" dirty="0">
                <a:latin typeface="Georgia"/>
                <a:cs typeface="Georgia"/>
              </a:rPr>
              <a:t> </a:t>
            </a:r>
            <a:r>
              <a:rPr sz="2400" spc="200" dirty="0">
                <a:latin typeface="Georgia"/>
                <a:cs typeface="Georgia"/>
              </a:rPr>
              <a:t>BBB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114" dirty="0">
                <a:latin typeface="Georgia"/>
                <a:cs typeface="Georgia"/>
              </a:rPr>
              <a:t>Has </a:t>
            </a:r>
            <a:r>
              <a:rPr sz="2400" spc="120" dirty="0">
                <a:latin typeface="Georgia"/>
                <a:cs typeface="Georgia"/>
              </a:rPr>
              <a:t>increased </a:t>
            </a:r>
            <a:r>
              <a:rPr sz="2400" spc="60" dirty="0">
                <a:latin typeface="Georgia"/>
                <a:cs typeface="Georgia"/>
              </a:rPr>
              <a:t>affinity </a:t>
            </a:r>
            <a:r>
              <a:rPr sz="2400" spc="114" dirty="0">
                <a:latin typeface="Georgia"/>
                <a:cs typeface="Georgia"/>
              </a:rPr>
              <a:t>towards fungal</a:t>
            </a:r>
            <a:r>
              <a:rPr sz="2400" spc="505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lanostreol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4" name="~PP3454.WAV">
            <a:hlinkClick r:id="" action="ppaction://media"/>
          </p:cNvPr>
          <p:cNvPicPr>
            <a:picLocks noRot="1" noChangeAspect="1"/>
          </p:cNvPicPr>
          <p:nvPr>
            <a:wavAudioFile r:embed="rId1" name="~PP3454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32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052954"/>
            <a:ext cx="30841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95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200" spc="65" dirty="0">
                <a:latin typeface="Georgia"/>
                <a:cs typeface="Georgia"/>
              </a:rPr>
              <a:t>Febrile</a:t>
            </a:r>
            <a:r>
              <a:rPr sz="2200" spc="130" dirty="0">
                <a:latin typeface="Georgia"/>
                <a:cs typeface="Georgia"/>
              </a:rPr>
              <a:t> </a:t>
            </a:r>
            <a:r>
              <a:rPr sz="2200" spc="100" dirty="0">
                <a:latin typeface="Georgia"/>
                <a:cs typeface="Georgia"/>
              </a:rPr>
              <a:t>neutropenia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708274"/>
            <a:ext cx="4339590" cy="3484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95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200" spc="95" dirty="0">
                <a:latin typeface="Georgia"/>
                <a:cs typeface="Georgia"/>
              </a:rPr>
              <a:t>Oro-pharyngeal</a:t>
            </a:r>
            <a:r>
              <a:rPr sz="2200" spc="165" dirty="0">
                <a:latin typeface="Georgia"/>
                <a:cs typeface="Georgia"/>
              </a:rPr>
              <a:t> </a:t>
            </a:r>
            <a:r>
              <a:rPr sz="2200" spc="110" dirty="0">
                <a:latin typeface="Georgia"/>
                <a:cs typeface="Georgia"/>
              </a:rPr>
              <a:t>candidiasis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■"/>
            </a:pPr>
            <a:endParaRPr sz="22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200" spc="65" dirty="0">
                <a:latin typeface="Georgia"/>
                <a:cs typeface="Georgia"/>
              </a:rPr>
              <a:t>Topical</a:t>
            </a:r>
            <a:r>
              <a:rPr sz="2200" spc="210" dirty="0">
                <a:latin typeface="Georgia"/>
                <a:cs typeface="Georgia"/>
              </a:rPr>
              <a:t> </a:t>
            </a:r>
            <a:r>
              <a:rPr sz="2200" spc="110" dirty="0">
                <a:latin typeface="Georgia"/>
                <a:cs typeface="Georgia"/>
              </a:rPr>
              <a:t>candidiasis</a:t>
            </a:r>
            <a:endParaRPr sz="2200">
              <a:latin typeface="Georgia"/>
              <a:cs typeface="Georgia"/>
            </a:endParaRPr>
          </a:p>
          <a:p>
            <a:pPr marL="396875" marR="5080" indent="-384810">
              <a:lnSpc>
                <a:spcPct val="150000"/>
              </a:lnSpc>
              <a:spcBef>
                <a:spcPts val="1200"/>
              </a:spcBef>
              <a:buFont typeface="Arial"/>
              <a:buChar char="■"/>
              <a:tabLst>
                <a:tab pos="396875" algn="l"/>
                <a:tab pos="397510" algn="l"/>
                <a:tab pos="1661795" algn="l"/>
                <a:tab pos="3304540" algn="l"/>
                <a:tab pos="3890010" algn="l"/>
              </a:tabLst>
            </a:pPr>
            <a:r>
              <a:rPr sz="2200" spc="90" dirty="0">
                <a:latin typeface="Georgia"/>
                <a:cs typeface="Georgia"/>
              </a:rPr>
              <a:t>F</a:t>
            </a:r>
            <a:r>
              <a:rPr sz="2200" spc="135" dirty="0">
                <a:latin typeface="Georgia"/>
                <a:cs typeface="Georgia"/>
              </a:rPr>
              <a:t>unga</a:t>
            </a:r>
            <a:r>
              <a:rPr sz="2200" spc="70" dirty="0">
                <a:latin typeface="Georgia"/>
                <a:cs typeface="Georgia"/>
              </a:rPr>
              <a:t>l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50" dirty="0">
                <a:latin typeface="Georgia"/>
                <a:cs typeface="Georgia"/>
              </a:rPr>
              <a:t>i</a:t>
            </a:r>
            <a:r>
              <a:rPr sz="2200" spc="114" dirty="0">
                <a:latin typeface="Georgia"/>
                <a:cs typeface="Georgia"/>
              </a:rPr>
              <a:t>n</a:t>
            </a:r>
            <a:r>
              <a:rPr sz="2200" spc="70" dirty="0">
                <a:latin typeface="Georgia"/>
                <a:cs typeface="Georgia"/>
              </a:rPr>
              <a:t>fect</a:t>
            </a:r>
            <a:r>
              <a:rPr sz="2200" spc="20" dirty="0">
                <a:latin typeface="Georgia"/>
                <a:cs typeface="Georgia"/>
              </a:rPr>
              <a:t>i</a:t>
            </a:r>
            <a:r>
              <a:rPr sz="2200" spc="85" dirty="0">
                <a:latin typeface="Georgia"/>
                <a:cs typeface="Georgia"/>
              </a:rPr>
              <a:t>o</a:t>
            </a:r>
            <a:r>
              <a:rPr sz="2200" spc="105" dirty="0">
                <a:latin typeface="Georgia"/>
                <a:cs typeface="Georgia"/>
              </a:rPr>
              <a:t>n</a:t>
            </a:r>
            <a:r>
              <a:rPr sz="2200" spc="190" dirty="0">
                <a:latin typeface="Georgia"/>
                <a:cs typeface="Georgia"/>
              </a:rPr>
              <a:t>s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60" dirty="0">
                <a:latin typeface="Georgia"/>
                <a:cs typeface="Georgia"/>
              </a:rPr>
              <a:t>i</a:t>
            </a:r>
            <a:r>
              <a:rPr sz="2200" spc="105" dirty="0">
                <a:latin typeface="Georgia"/>
                <a:cs typeface="Georgia"/>
              </a:rPr>
              <a:t>n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90" dirty="0">
                <a:latin typeface="Georgia"/>
                <a:cs typeface="Georgia"/>
              </a:rPr>
              <a:t>t</a:t>
            </a:r>
            <a:r>
              <a:rPr sz="2200" spc="155" dirty="0">
                <a:latin typeface="Georgia"/>
                <a:cs typeface="Georgia"/>
              </a:rPr>
              <a:t>h</a:t>
            </a:r>
            <a:r>
              <a:rPr sz="2200" spc="50" dirty="0">
                <a:latin typeface="Georgia"/>
                <a:cs typeface="Georgia"/>
              </a:rPr>
              <a:t>e  </a:t>
            </a:r>
            <a:r>
              <a:rPr sz="2200" spc="105" dirty="0">
                <a:latin typeface="Georgia"/>
                <a:cs typeface="Georgia"/>
              </a:rPr>
              <a:t>immunocompramised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■"/>
            </a:pPr>
            <a:endParaRPr sz="22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200" spc="80" dirty="0">
                <a:latin typeface="Georgia"/>
                <a:cs typeface="Georgia"/>
              </a:rPr>
              <a:t>Pityriasis</a:t>
            </a:r>
            <a:r>
              <a:rPr sz="2200" spc="180" dirty="0">
                <a:latin typeface="Georgia"/>
                <a:cs typeface="Georgia"/>
              </a:rPr>
              <a:t> </a:t>
            </a:r>
            <a:r>
              <a:rPr sz="2200" spc="70" dirty="0">
                <a:latin typeface="Georgia"/>
                <a:cs typeface="Georgia"/>
              </a:rPr>
              <a:t>versicolor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■"/>
            </a:pPr>
            <a:endParaRPr sz="22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200" spc="105" dirty="0">
                <a:latin typeface="Georgia"/>
                <a:cs typeface="Georgia"/>
              </a:rPr>
              <a:t>Disseminated</a:t>
            </a:r>
            <a:r>
              <a:rPr sz="2200" spc="204" dirty="0">
                <a:latin typeface="Georgia"/>
                <a:cs typeface="Georgia"/>
              </a:rPr>
              <a:t> </a:t>
            </a:r>
            <a:r>
              <a:rPr sz="2200" spc="110" dirty="0">
                <a:latin typeface="Georgia"/>
                <a:cs typeface="Georgia"/>
              </a:rPr>
              <a:t>candidiasis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02482" y="233680"/>
            <a:ext cx="2316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chemeClr val="accent5">
                    <a:lumMod val="50000"/>
                  </a:schemeClr>
                </a:solidFill>
              </a:rPr>
              <a:t>INDICATIONS</a:t>
            </a:r>
            <a:endParaRPr sz="2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726084"/>
            <a:ext cx="730440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marR="5080" indent="-384810">
              <a:lnSpc>
                <a:spcPct val="150000"/>
              </a:lnSpc>
              <a:spcBef>
                <a:spcPts val="100"/>
              </a:spcBef>
              <a:buFont typeface="Arial"/>
              <a:buChar char="■"/>
              <a:tabLst>
                <a:tab pos="396875" algn="l"/>
                <a:tab pos="397510" algn="l"/>
                <a:tab pos="4832985" algn="l"/>
              </a:tabLst>
            </a:pPr>
            <a:r>
              <a:rPr sz="2200" spc="105" dirty="0">
                <a:latin typeface="Georgia"/>
                <a:cs typeface="Georgia"/>
              </a:rPr>
              <a:t>Cryptococcal</a:t>
            </a:r>
            <a:r>
              <a:rPr sz="2200" spc="360" dirty="0">
                <a:latin typeface="Georgia"/>
                <a:cs typeface="Georgia"/>
              </a:rPr>
              <a:t> </a:t>
            </a:r>
            <a:r>
              <a:rPr sz="2200" spc="190" dirty="0">
                <a:latin typeface="Georgia"/>
                <a:cs typeface="Georgia"/>
              </a:rPr>
              <a:t>&amp;</a:t>
            </a:r>
            <a:r>
              <a:rPr sz="2200" spc="355" dirty="0">
                <a:latin typeface="Georgia"/>
                <a:cs typeface="Georgia"/>
              </a:rPr>
              <a:t> </a:t>
            </a:r>
            <a:r>
              <a:rPr sz="2200" spc="75" dirty="0">
                <a:latin typeface="Georgia"/>
                <a:cs typeface="Georgia"/>
              </a:rPr>
              <a:t>Coccidioiodo	</a:t>
            </a:r>
            <a:r>
              <a:rPr sz="2200" spc="45" dirty="0">
                <a:latin typeface="Georgia"/>
                <a:cs typeface="Georgia"/>
              </a:rPr>
              <a:t>Ineffective </a:t>
            </a:r>
            <a:r>
              <a:rPr sz="2200" spc="110" dirty="0">
                <a:latin typeface="Georgia"/>
                <a:cs typeface="Georgia"/>
              </a:rPr>
              <a:t>against  </a:t>
            </a:r>
            <a:r>
              <a:rPr sz="2200" spc="100" dirty="0">
                <a:latin typeface="Georgia"/>
                <a:cs typeface="Georgia"/>
              </a:rPr>
              <a:t>fungal</a:t>
            </a:r>
            <a:r>
              <a:rPr sz="2200" spc="170" dirty="0">
                <a:latin typeface="Georgia"/>
                <a:cs typeface="Georgia"/>
              </a:rPr>
              <a:t> </a:t>
            </a:r>
            <a:r>
              <a:rPr sz="2200" spc="85" dirty="0">
                <a:latin typeface="Georgia"/>
                <a:cs typeface="Georgia"/>
              </a:rPr>
              <a:t>meningitis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37352" y="1229492"/>
            <a:ext cx="2442210" cy="1534160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75" dirty="0">
                <a:latin typeface="Georgia"/>
                <a:cs typeface="Georgia"/>
              </a:rPr>
              <a:t>Aspergillosis</a:t>
            </a:r>
            <a:endParaRPr sz="22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95" dirty="0">
                <a:latin typeface="Georgia"/>
                <a:cs typeface="Georgia"/>
              </a:rPr>
              <a:t>Histoplasmosis</a:t>
            </a:r>
            <a:endParaRPr sz="22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132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120" dirty="0">
                <a:latin typeface="Georgia"/>
                <a:cs typeface="Georgia"/>
              </a:rPr>
              <a:t>Blastomycoses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7" name="~PP1639.WAV">
            <a:hlinkClick r:id="" action="ppaction://media"/>
          </p:cNvPr>
          <p:cNvPicPr>
            <a:picLocks noRot="1" noChangeAspect="1"/>
          </p:cNvPicPr>
          <p:nvPr>
            <a:wavAudioFile r:embed="rId1" name="~PP1639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69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6119" y="86055"/>
            <a:ext cx="21621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TRIAZOLES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9200" y="685800"/>
            <a:ext cx="6092825" cy="34067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96390" algn="ctr">
              <a:lnSpc>
                <a:spcPct val="100000"/>
              </a:lnSpc>
              <a:spcBef>
                <a:spcPts val="105"/>
              </a:spcBef>
            </a:pPr>
            <a:r>
              <a:rPr sz="3200" b="1" spc="-90" dirty="0">
                <a:solidFill>
                  <a:srgbClr val="1F487C"/>
                </a:solidFill>
                <a:latin typeface="Arial"/>
                <a:cs typeface="Arial"/>
              </a:rPr>
              <a:t>ITRACONAZOLE</a:t>
            </a:r>
            <a:endParaRPr sz="3200">
              <a:latin typeface="Arial"/>
              <a:cs typeface="Arial"/>
            </a:endParaRPr>
          </a:p>
          <a:p>
            <a:pPr marL="1595120" algn="ctr">
              <a:lnSpc>
                <a:spcPct val="100000"/>
              </a:lnSpc>
              <a:spcBef>
                <a:spcPts val="2175"/>
              </a:spcBef>
            </a:pPr>
            <a:r>
              <a:rPr sz="2800" b="1" spc="-95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PHARMACOKINETICS</a:t>
            </a:r>
            <a:endParaRPr sz="280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2860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90" dirty="0">
                <a:latin typeface="Georgia"/>
                <a:cs typeface="Georgia"/>
              </a:rPr>
              <a:t>Orally </a:t>
            </a:r>
            <a:r>
              <a:rPr sz="2400" spc="60" dirty="0">
                <a:latin typeface="Georgia"/>
                <a:cs typeface="Georgia"/>
              </a:rPr>
              <a:t>well</a:t>
            </a:r>
            <a:r>
              <a:rPr sz="2400" spc="290" dirty="0">
                <a:latin typeface="Georgia"/>
                <a:cs typeface="Georgia"/>
              </a:rPr>
              <a:t> </a:t>
            </a:r>
            <a:r>
              <a:rPr sz="2400" spc="125" dirty="0">
                <a:latin typeface="Georgia"/>
                <a:cs typeface="Georgia"/>
              </a:rPr>
              <a:t>absorbed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spcBef>
                <a:spcPts val="5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-20" dirty="0">
                <a:latin typeface="Georgia"/>
                <a:cs typeface="Georgia"/>
              </a:rPr>
              <a:t>IV </a:t>
            </a:r>
            <a:r>
              <a:rPr sz="2400" spc="165" dirty="0">
                <a:latin typeface="Georgia"/>
                <a:cs typeface="Georgia"/>
              </a:rPr>
              <a:t>can </a:t>
            </a:r>
            <a:r>
              <a:rPr sz="2400" spc="110" dirty="0">
                <a:latin typeface="Georgia"/>
                <a:cs typeface="Georgia"/>
              </a:rPr>
              <a:t>be </a:t>
            </a:r>
            <a:r>
              <a:rPr sz="2400" spc="75" dirty="0">
                <a:latin typeface="Georgia"/>
                <a:cs typeface="Georgia"/>
              </a:rPr>
              <a:t>given </a:t>
            </a:r>
            <a:r>
              <a:rPr sz="2400" spc="90" dirty="0">
                <a:latin typeface="Georgia"/>
                <a:cs typeface="Georgia"/>
              </a:rPr>
              <a:t>in </a:t>
            </a:r>
            <a:r>
              <a:rPr sz="2400" spc="125" dirty="0">
                <a:latin typeface="Georgia"/>
                <a:cs typeface="Georgia"/>
              </a:rPr>
              <a:t>serious</a:t>
            </a:r>
            <a:r>
              <a:rPr sz="2400" spc="140" dirty="0">
                <a:latin typeface="Georgia"/>
                <a:cs typeface="Georgia"/>
              </a:rPr>
              <a:t> </a:t>
            </a:r>
            <a:r>
              <a:rPr sz="2400" spc="90" dirty="0">
                <a:latin typeface="Georgia"/>
                <a:cs typeface="Georgia"/>
              </a:rPr>
              <a:t>infections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20" dirty="0">
                <a:latin typeface="Georgia"/>
                <a:cs typeface="Georgia"/>
              </a:rPr>
              <a:t>Not </a:t>
            </a:r>
            <a:r>
              <a:rPr sz="2400" spc="55" dirty="0">
                <a:latin typeface="Georgia"/>
                <a:cs typeface="Georgia"/>
              </a:rPr>
              <a:t>effective </a:t>
            </a:r>
            <a:r>
              <a:rPr sz="2400" spc="125" dirty="0">
                <a:latin typeface="Georgia"/>
                <a:cs typeface="Georgia"/>
              </a:rPr>
              <a:t>against </a:t>
            </a:r>
            <a:r>
              <a:rPr sz="2400" spc="110" dirty="0">
                <a:latin typeface="Georgia"/>
                <a:cs typeface="Georgia"/>
              </a:rPr>
              <a:t>fungal</a:t>
            </a:r>
            <a:r>
              <a:rPr sz="2400" spc="515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meningitis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4" name="~PP2833.WAV">
            <a:hlinkClick r:id="" action="ppaction://media"/>
          </p:cNvPr>
          <p:cNvPicPr>
            <a:picLocks noRot="1" noChangeAspect="1"/>
          </p:cNvPicPr>
          <p:nvPr>
            <a:wavAudioFile r:embed="rId1" name="~PP2833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34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839" y="941323"/>
            <a:ext cx="6873875" cy="1793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70" dirty="0">
                <a:latin typeface="Georgia"/>
                <a:cs typeface="Georgia"/>
              </a:rPr>
              <a:t>FLUCONAZOLE </a:t>
            </a:r>
            <a:r>
              <a:rPr sz="2400" spc="120" dirty="0">
                <a:latin typeface="Georgia"/>
                <a:cs typeface="Georgia"/>
              </a:rPr>
              <a:t>resistant </a:t>
            </a:r>
            <a:r>
              <a:rPr sz="2400" spc="114" dirty="0">
                <a:latin typeface="Georgia"/>
                <a:cs typeface="Georgia"/>
              </a:rPr>
              <a:t>fungal</a:t>
            </a:r>
            <a:r>
              <a:rPr sz="2400" spc="380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meningitis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105" dirty="0">
                <a:latin typeface="Georgia"/>
                <a:cs typeface="Georgia"/>
              </a:rPr>
              <a:t>Histoplasmosis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130" dirty="0">
                <a:latin typeface="Georgia"/>
                <a:cs typeface="Georgia"/>
              </a:rPr>
              <a:t>Blastomycoses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39" y="3044697"/>
            <a:ext cx="2555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100" dirty="0">
                <a:latin typeface="Georgia"/>
                <a:cs typeface="Georgia"/>
              </a:rPr>
              <a:t>Sporotrichosis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3746119"/>
            <a:ext cx="2550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114" dirty="0">
                <a:latin typeface="Georgia"/>
                <a:cs typeface="Georgia"/>
              </a:rPr>
              <a:t>Mucormycosis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39" y="4447158"/>
            <a:ext cx="391414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100" dirty="0">
                <a:latin typeface="Georgia"/>
                <a:cs typeface="Georgia"/>
              </a:rPr>
              <a:t>Coccidioiodomycosis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95" dirty="0">
                <a:latin typeface="Georgia"/>
                <a:cs typeface="Georgia"/>
              </a:rPr>
              <a:t>Paracoccidioidomycosis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02482" y="175971"/>
            <a:ext cx="2316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chemeClr val="accent5">
                    <a:lumMod val="50000"/>
                  </a:schemeClr>
                </a:solidFill>
              </a:rPr>
              <a:t>INDICATIONS</a:t>
            </a:r>
            <a:endParaRPr sz="2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34053" y="3201161"/>
            <a:ext cx="153035" cy="838200"/>
          </a:xfrm>
          <a:custGeom>
            <a:avLst/>
            <a:gdLst/>
            <a:ahLst/>
            <a:cxnLst/>
            <a:rect l="l" t="t" r="r" b="b"/>
            <a:pathLst>
              <a:path w="153035" h="838200">
                <a:moveTo>
                  <a:pt x="47751" y="806219"/>
                </a:moveTo>
                <a:lnTo>
                  <a:pt x="39243" y="807338"/>
                </a:lnTo>
                <a:lnTo>
                  <a:pt x="27432" y="808482"/>
                </a:lnTo>
                <a:lnTo>
                  <a:pt x="14478" y="808989"/>
                </a:lnTo>
                <a:lnTo>
                  <a:pt x="0" y="809244"/>
                </a:lnTo>
                <a:lnTo>
                  <a:pt x="508" y="838200"/>
                </a:lnTo>
                <a:lnTo>
                  <a:pt x="43053" y="836040"/>
                </a:lnTo>
                <a:lnTo>
                  <a:pt x="76708" y="825500"/>
                </a:lnTo>
                <a:lnTo>
                  <a:pt x="47751" y="825500"/>
                </a:lnTo>
                <a:lnTo>
                  <a:pt x="47751" y="806219"/>
                </a:lnTo>
                <a:close/>
              </a:path>
              <a:path w="153035" h="838200">
                <a:moveTo>
                  <a:pt x="59318" y="803861"/>
                </a:moveTo>
                <a:lnTo>
                  <a:pt x="58928" y="804037"/>
                </a:lnTo>
                <a:lnTo>
                  <a:pt x="57785" y="804290"/>
                </a:lnTo>
                <a:lnTo>
                  <a:pt x="56007" y="804799"/>
                </a:lnTo>
                <a:lnTo>
                  <a:pt x="48895" y="806069"/>
                </a:lnTo>
                <a:lnTo>
                  <a:pt x="47751" y="806219"/>
                </a:lnTo>
                <a:lnTo>
                  <a:pt x="47751" y="825500"/>
                </a:lnTo>
                <a:lnTo>
                  <a:pt x="48710" y="818895"/>
                </a:lnTo>
                <a:lnTo>
                  <a:pt x="48513" y="818895"/>
                </a:lnTo>
                <a:lnTo>
                  <a:pt x="48895" y="817626"/>
                </a:lnTo>
                <a:lnTo>
                  <a:pt x="49218" y="817626"/>
                </a:lnTo>
                <a:lnTo>
                  <a:pt x="54286" y="808482"/>
                </a:lnTo>
                <a:lnTo>
                  <a:pt x="53848" y="808482"/>
                </a:lnTo>
                <a:lnTo>
                  <a:pt x="54991" y="807212"/>
                </a:lnTo>
                <a:lnTo>
                  <a:pt x="55358" y="807212"/>
                </a:lnTo>
                <a:lnTo>
                  <a:pt x="57925" y="805052"/>
                </a:lnTo>
                <a:lnTo>
                  <a:pt x="57531" y="805052"/>
                </a:lnTo>
                <a:lnTo>
                  <a:pt x="59318" y="803861"/>
                </a:lnTo>
                <a:close/>
              </a:path>
              <a:path w="153035" h="838200">
                <a:moveTo>
                  <a:pt x="76708" y="802894"/>
                </a:moveTo>
                <a:lnTo>
                  <a:pt x="61468" y="802894"/>
                </a:lnTo>
                <a:lnTo>
                  <a:pt x="58665" y="804430"/>
                </a:lnTo>
                <a:lnTo>
                  <a:pt x="54670" y="807790"/>
                </a:lnTo>
                <a:lnTo>
                  <a:pt x="48780" y="818415"/>
                </a:lnTo>
                <a:lnTo>
                  <a:pt x="47751" y="825500"/>
                </a:lnTo>
                <a:lnTo>
                  <a:pt x="76708" y="825500"/>
                </a:lnTo>
                <a:lnTo>
                  <a:pt x="76708" y="802894"/>
                </a:lnTo>
                <a:close/>
              </a:path>
              <a:path w="153035" h="838200">
                <a:moveTo>
                  <a:pt x="48895" y="817626"/>
                </a:moveTo>
                <a:lnTo>
                  <a:pt x="48513" y="818895"/>
                </a:lnTo>
                <a:lnTo>
                  <a:pt x="48780" y="818415"/>
                </a:lnTo>
                <a:lnTo>
                  <a:pt x="48895" y="817626"/>
                </a:lnTo>
                <a:close/>
              </a:path>
              <a:path w="153035" h="838200">
                <a:moveTo>
                  <a:pt x="48780" y="818415"/>
                </a:moveTo>
                <a:lnTo>
                  <a:pt x="48513" y="818895"/>
                </a:lnTo>
                <a:lnTo>
                  <a:pt x="48710" y="818895"/>
                </a:lnTo>
                <a:lnTo>
                  <a:pt x="48780" y="818415"/>
                </a:lnTo>
                <a:close/>
              </a:path>
              <a:path w="153035" h="838200">
                <a:moveTo>
                  <a:pt x="49218" y="817626"/>
                </a:moveTo>
                <a:lnTo>
                  <a:pt x="48895" y="817626"/>
                </a:lnTo>
                <a:lnTo>
                  <a:pt x="48780" y="818415"/>
                </a:lnTo>
                <a:lnTo>
                  <a:pt x="49218" y="817626"/>
                </a:lnTo>
                <a:close/>
              </a:path>
              <a:path w="153035" h="838200">
                <a:moveTo>
                  <a:pt x="54991" y="807212"/>
                </a:moveTo>
                <a:lnTo>
                  <a:pt x="53848" y="808482"/>
                </a:lnTo>
                <a:lnTo>
                  <a:pt x="54670" y="807790"/>
                </a:lnTo>
                <a:lnTo>
                  <a:pt x="54991" y="807212"/>
                </a:lnTo>
                <a:close/>
              </a:path>
              <a:path w="153035" h="838200">
                <a:moveTo>
                  <a:pt x="54670" y="807790"/>
                </a:moveTo>
                <a:lnTo>
                  <a:pt x="53848" y="808482"/>
                </a:lnTo>
                <a:lnTo>
                  <a:pt x="54286" y="808482"/>
                </a:lnTo>
                <a:lnTo>
                  <a:pt x="54670" y="807790"/>
                </a:lnTo>
                <a:close/>
              </a:path>
              <a:path w="153035" h="838200">
                <a:moveTo>
                  <a:pt x="55358" y="807212"/>
                </a:moveTo>
                <a:lnTo>
                  <a:pt x="54991" y="807212"/>
                </a:lnTo>
                <a:lnTo>
                  <a:pt x="54670" y="807790"/>
                </a:lnTo>
                <a:lnTo>
                  <a:pt x="55358" y="807212"/>
                </a:lnTo>
                <a:close/>
              </a:path>
              <a:path w="153035" h="838200">
                <a:moveTo>
                  <a:pt x="50269" y="419149"/>
                </a:moveTo>
                <a:lnTo>
                  <a:pt x="49206" y="422782"/>
                </a:lnTo>
                <a:lnTo>
                  <a:pt x="48856" y="424052"/>
                </a:lnTo>
                <a:lnTo>
                  <a:pt x="48133" y="426465"/>
                </a:lnTo>
                <a:lnTo>
                  <a:pt x="47824" y="428625"/>
                </a:lnTo>
                <a:lnTo>
                  <a:pt x="47751" y="806219"/>
                </a:lnTo>
                <a:lnTo>
                  <a:pt x="48895" y="806069"/>
                </a:lnTo>
                <a:lnTo>
                  <a:pt x="56007" y="804799"/>
                </a:lnTo>
                <a:lnTo>
                  <a:pt x="57785" y="804290"/>
                </a:lnTo>
                <a:lnTo>
                  <a:pt x="58928" y="804037"/>
                </a:lnTo>
                <a:lnTo>
                  <a:pt x="59318" y="803861"/>
                </a:lnTo>
                <a:lnTo>
                  <a:pt x="59492" y="803782"/>
                </a:lnTo>
                <a:lnTo>
                  <a:pt x="61468" y="802894"/>
                </a:lnTo>
                <a:lnTo>
                  <a:pt x="76708" y="802894"/>
                </a:lnTo>
                <a:lnTo>
                  <a:pt x="76708" y="439911"/>
                </a:lnTo>
                <a:lnTo>
                  <a:pt x="64388" y="434467"/>
                </a:lnTo>
                <a:lnTo>
                  <a:pt x="62484" y="433324"/>
                </a:lnTo>
                <a:lnTo>
                  <a:pt x="60451" y="431926"/>
                </a:lnTo>
                <a:lnTo>
                  <a:pt x="58547" y="430402"/>
                </a:lnTo>
                <a:lnTo>
                  <a:pt x="56896" y="428625"/>
                </a:lnTo>
                <a:lnTo>
                  <a:pt x="55753" y="427355"/>
                </a:lnTo>
                <a:lnTo>
                  <a:pt x="52705" y="424052"/>
                </a:lnTo>
                <a:lnTo>
                  <a:pt x="50546" y="420115"/>
                </a:lnTo>
                <a:lnTo>
                  <a:pt x="50269" y="419149"/>
                </a:lnTo>
                <a:close/>
              </a:path>
              <a:path w="153035" h="838200">
                <a:moveTo>
                  <a:pt x="59371" y="803837"/>
                </a:moveTo>
                <a:lnTo>
                  <a:pt x="57531" y="805052"/>
                </a:lnTo>
                <a:lnTo>
                  <a:pt x="58665" y="804430"/>
                </a:lnTo>
                <a:lnTo>
                  <a:pt x="59371" y="803837"/>
                </a:lnTo>
                <a:close/>
              </a:path>
              <a:path w="153035" h="838200">
                <a:moveTo>
                  <a:pt x="58665" y="804430"/>
                </a:moveTo>
                <a:lnTo>
                  <a:pt x="57531" y="805052"/>
                </a:lnTo>
                <a:lnTo>
                  <a:pt x="57925" y="805052"/>
                </a:lnTo>
                <a:lnTo>
                  <a:pt x="58665" y="804430"/>
                </a:lnTo>
                <a:close/>
              </a:path>
              <a:path w="153035" h="838200">
                <a:moveTo>
                  <a:pt x="61468" y="802894"/>
                </a:moveTo>
                <a:lnTo>
                  <a:pt x="59343" y="803861"/>
                </a:lnTo>
                <a:lnTo>
                  <a:pt x="58665" y="804430"/>
                </a:lnTo>
                <a:lnTo>
                  <a:pt x="61468" y="802894"/>
                </a:lnTo>
                <a:close/>
              </a:path>
              <a:path w="153035" h="838200">
                <a:moveTo>
                  <a:pt x="59492" y="803782"/>
                </a:moveTo>
                <a:close/>
              </a:path>
              <a:path w="153035" h="838200">
                <a:moveTo>
                  <a:pt x="152400" y="419108"/>
                </a:moveTo>
                <a:lnTo>
                  <a:pt x="110362" y="421258"/>
                </a:lnTo>
                <a:lnTo>
                  <a:pt x="76708" y="431800"/>
                </a:lnTo>
                <a:lnTo>
                  <a:pt x="76708" y="439911"/>
                </a:lnTo>
                <a:lnTo>
                  <a:pt x="120523" y="446913"/>
                </a:lnTo>
                <a:lnTo>
                  <a:pt x="152400" y="448056"/>
                </a:lnTo>
                <a:lnTo>
                  <a:pt x="152400" y="419108"/>
                </a:lnTo>
                <a:close/>
              </a:path>
              <a:path w="153035" h="838200">
                <a:moveTo>
                  <a:pt x="76708" y="398374"/>
                </a:moveTo>
                <a:lnTo>
                  <a:pt x="62484" y="405002"/>
                </a:lnTo>
                <a:lnTo>
                  <a:pt x="60451" y="406273"/>
                </a:lnTo>
                <a:lnTo>
                  <a:pt x="58547" y="407924"/>
                </a:lnTo>
                <a:lnTo>
                  <a:pt x="56896" y="409701"/>
                </a:lnTo>
                <a:lnTo>
                  <a:pt x="55753" y="410844"/>
                </a:lnTo>
                <a:lnTo>
                  <a:pt x="52705" y="414274"/>
                </a:lnTo>
                <a:lnTo>
                  <a:pt x="50546" y="418211"/>
                </a:lnTo>
                <a:lnTo>
                  <a:pt x="50359" y="418845"/>
                </a:lnTo>
                <a:lnTo>
                  <a:pt x="50328" y="419354"/>
                </a:lnTo>
                <a:lnTo>
                  <a:pt x="50546" y="420115"/>
                </a:lnTo>
                <a:lnTo>
                  <a:pt x="64388" y="434467"/>
                </a:lnTo>
                <a:lnTo>
                  <a:pt x="65659" y="435356"/>
                </a:lnTo>
                <a:lnTo>
                  <a:pt x="76708" y="439911"/>
                </a:lnTo>
                <a:lnTo>
                  <a:pt x="76708" y="431800"/>
                </a:lnTo>
                <a:lnTo>
                  <a:pt x="77088" y="430530"/>
                </a:lnTo>
                <a:lnTo>
                  <a:pt x="123317" y="420115"/>
                </a:lnTo>
                <a:lnTo>
                  <a:pt x="152399" y="419108"/>
                </a:lnTo>
                <a:lnTo>
                  <a:pt x="110362" y="416940"/>
                </a:lnTo>
                <a:lnTo>
                  <a:pt x="76708" y="406400"/>
                </a:lnTo>
                <a:lnTo>
                  <a:pt x="76708" y="398374"/>
                </a:lnTo>
                <a:close/>
              </a:path>
              <a:path w="153035" h="838200">
                <a:moveTo>
                  <a:pt x="47751" y="31995"/>
                </a:moveTo>
                <a:lnTo>
                  <a:pt x="47838" y="409701"/>
                </a:lnTo>
                <a:lnTo>
                  <a:pt x="48133" y="411861"/>
                </a:lnTo>
                <a:lnTo>
                  <a:pt x="49275" y="415670"/>
                </a:lnTo>
                <a:lnTo>
                  <a:pt x="50269" y="419149"/>
                </a:lnTo>
                <a:lnTo>
                  <a:pt x="50546" y="418211"/>
                </a:lnTo>
                <a:lnTo>
                  <a:pt x="52705" y="414274"/>
                </a:lnTo>
                <a:lnTo>
                  <a:pt x="55753" y="410844"/>
                </a:lnTo>
                <a:lnTo>
                  <a:pt x="56896" y="409701"/>
                </a:lnTo>
                <a:lnTo>
                  <a:pt x="58547" y="407924"/>
                </a:lnTo>
                <a:lnTo>
                  <a:pt x="60451" y="406273"/>
                </a:lnTo>
                <a:lnTo>
                  <a:pt x="62484" y="405002"/>
                </a:lnTo>
                <a:lnTo>
                  <a:pt x="64388" y="403733"/>
                </a:lnTo>
                <a:lnTo>
                  <a:pt x="66929" y="402209"/>
                </a:lnTo>
                <a:lnTo>
                  <a:pt x="68325" y="401574"/>
                </a:lnTo>
                <a:lnTo>
                  <a:pt x="73025" y="399541"/>
                </a:lnTo>
                <a:lnTo>
                  <a:pt x="76708" y="398374"/>
                </a:lnTo>
                <a:lnTo>
                  <a:pt x="76708" y="35433"/>
                </a:lnTo>
                <a:lnTo>
                  <a:pt x="61468" y="35433"/>
                </a:lnTo>
                <a:lnTo>
                  <a:pt x="59817" y="34543"/>
                </a:lnTo>
                <a:lnTo>
                  <a:pt x="57785" y="34036"/>
                </a:lnTo>
                <a:lnTo>
                  <a:pt x="50546" y="32385"/>
                </a:lnTo>
                <a:lnTo>
                  <a:pt x="47751" y="31995"/>
                </a:lnTo>
                <a:close/>
              </a:path>
              <a:path w="153035" h="838200">
                <a:moveTo>
                  <a:pt x="152400" y="419091"/>
                </a:moveTo>
                <a:lnTo>
                  <a:pt x="152908" y="419100"/>
                </a:lnTo>
                <a:lnTo>
                  <a:pt x="152400" y="419091"/>
                </a:lnTo>
                <a:close/>
              </a:path>
              <a:path w="153035" h="838200">
                <a:moveTo>
                  <a:pt x="152400" y="390143"/>
                </a:moveTo>
                <a:lnTo>
                  <a:pt x="107823" y="392429"/>
                </a:lnTo>
                <a:lnTo>
                  <a:pt x="76708" y="398374"/>
                </a:lnTo>
                <a:lnTo>
                  <a:pt x="76708" y="406400"/>
                </a:lnTo>
                <a:lnTo>
                  <a:pt x="123317" y="418083"/>
                </a:lnTo>
                <a:lnTo>
                  <a:pt x="152400" y="419091"/>
                </a:lnTo>
                <a:lnTo>
                  <a:pt x="152400" y="390143"/>
                </a:lnTo>
                <a:close/>
              </a:path>
              <a:path w="153035" h="838200">
                <a:moveTo>
                  <a:pt x="76708" y="12700"/>
                </a:moveTo>
                <a:lnTo>
                  <a:pt x="47751" y="12700"/>
                </a:lnTo>
                <a:lnTo>
                  <a:pt x="48782" y="19915"/>
                </a:lnTo>
                <a:lnTo>
                  <a:pt x="54651" y="30502"/>
                </a:lnTo>
                <a:lnTo>
                  <a:pt x="59071" y="34118"/>
                </a:lnTo>
                <a:lnTo>
                  <a:pt x="60155" y="34713"/>
                </a:lnTo>
                <a:lnTo>
                  <a:pt x="61087" y="35178"/>
                </a:lnTo>
                <a:lnTo>
                  <a:pt x="61468" y="35433"/>
                </a:lnTo>
                <a:lnTo>
                  <a:pt x="76708" y="35433"/>
                </a:lnTo>
                <a:lnTo>
                  <a:pt x="76708" y="12700"/>
                </a:lnTo>
                <a:close/>
              </a:path>
              <a:path w="153035" h="838200">
                <a:moveTo>
                  <a:pt x="59071" y="34118"/>
                </a:moveTo>
                <a:lnTo>
                  <a:pt x="59436" y="34416"/>
                </a:lnTo>
                <a:lnTo>
                  <a:pt x="59817" y="34543"/>
                </a:lnTo>
                <a:lnTo>
                  <a:pt x="60155" y="34713"/>
                </a:lnTo>
                <a:lnTo>
                  <a:pt x="59071" y="34118"/>
                </a:lnTo>
                <a:close/>
              </a:path>
              <a:path w="153035" h="838200">
                <a:moveTo>
                  <a:pt x="47751" y="12700"/>
                </a:moveTo>
                <a:lnTo>
                  <a:pt x="47751" y="31995"/>
                </a:lnTo>
                <a:lnTo>
                  <a:pt x="50546" y="32385"/>
                </a:lnTo>
                <a:lnTo>
                  <a:pt x="57785" y="34036"/>
                </a:lnTo>
                <a:lnTo>
                  <a:pt x="59309" y="34416"/>
                </a:lnTo>
                <a:lnTo>
                  <a:pt x="57531" y="33274"/>
                </a:lnTo>
                <a:lnTo>
                  <a:pt x="58039" y="33274"/>
                </a:lnTo>
                <a:lnTo>
                  <a:pt x="55400" y="31114"/>
                </a:lnTo>
                <a:lnTo>
                  <a:pt x="54991" y="31114"/>
                </a:lnTo>
                <a:lnTo>
                  <a:pt x="53848" y="29845"/>
                </a:lnTo>
                <a:lnTo>
                  <a:pt x="54286" y="29845"/>
                </a:lnTo>
                <a:lnTo>
                  <a:pt x="49218" y="20700"/>
                </a:lnTo>
                <a:lnTo>
                  <a:pt x="48895" y="20700"/>
                </a:lnTo>
                <a:lnTo>
                  <a:pt x="48513" y="19430"/>
                </a:lnTo>
                <a:lnTo>
                  <a:pt x="48713" y="19430"/>
                </a:lnTo>
                <a:lnTo>
                  <a:pt x="47751" y="12700"/>
                </a:lnTo>
                <a:close/>
              </a:path>
              <a:path w="153035" h="838200">
                <a:moveTo>
                  <a:pt x="57531" y="33274"/>
                </a:moveTo>
                <a:lnTo>
                  <a:pt x="59436" y="34416"/>
                </a:lnTo>
                <a:lnTo>
                  <a:pt x="59071" y="34118"/>
                </a:lnTo>
                <a:lnTo>
                  <a:pt x="57531" y="33274"/>
                </a:lnTo>
                <a:close/>
              </a:path>
              <a:path w="153035" h="838200">
                <a:moveTo>
                  <a:pt x="58039" y="33274"/>
                </a:moveTo>
                <a:lnTo>
                  <a:pt x="57531" y="33274"/>
                </a:lnTo>
                <a:lnTo>
                  <a:pt x="59071" y="34118"/>
                </a:lnTo>
                <a:lnTo>
                  <a:pt x="58039" y="33274"/>
                </a:lnTo>
                <a:close/>
              </a:path>
              <a:path w="153035" h="838200">
                <a:moveTo>
                  <a:pt x="508" y="0"/>
                </a:moveTo>
                <a:lnTo>
                  <a:pt x="0" y="28955"/>
                </a:lnTo>
                <a:lnTo>
                  <a:pt x="15367" y="29210"/>
                </a:lnTo>
                <a:lnTo>
                  <a:pt x="28575" y="29972"/>
                </a:lnTo>
                <a:lnTo>
                  <a:pt x="40512" y="30987"/>
                </a:lnTo>
                <a:lnTo>
                  <a:pt x="47751" y="31995"/>
                </a:lnTo>
                <a:lnTo>
                  <a:pt x="47751" y="12700"/>
                </a:lnTo>
                <a:lnTo>
                  <a:pt x="76708" y="12700"/>
                </a:lnTo>
                <a:lnTo>
                  <a:pt x="76326" y="11429"/>
                </a:lnTo>
                <a:lnTo>
                  <a:pt x="30099" y="1015"/>
                </a:lnTo>
                <a:lnTo>
                  <a:pt x="15875" y="253"/>
                </a:lnTo>
                <a:lnTo>
                  <a:pt x="508" y="0"/>
                </a:lnTo>
                <a:close/>
              </a:path>
              <a:path w="153035" h="838200">
                <a:moveTo>
                  <a:pt x="53848" y="29845"/>
                </a:moveTo>
                <a:lnTo>
                  <a:pt x="54991" y="31114"/>
                </a:lnTo>
                <a:lnTo>
                  <a:pt x="54651" y="30502"/>
                </a:lnTo>
                <a:lnTo>
                  <a:pt x="53848" y="29845"/>
                </a:lnTo>
                <a:close/>
              </a:path>
              <a:path w="153035" h="838200">
                <a:moveTo>
                  <a:pt x="54651" y="30502"/>
                </a:moveTo>
                <a:lnTo>
                  <a:pt x="54991" y="31114"/>
                </a:lnTo>
                <a:lnTo>
                  <a:pt x="55400" y="31114"/>
                </a:lnTo>
                <a:lnTo>
                  <a:pt x="54651" y="30502"/>
                </a:lnTo>
                <a:close/>
              </a:path>
              <a:path w="153035" h="838200">
                <a:moveTo>
                  <a:pt x="54286" y="29845"/>
                </a:moveTo>
                <a:lnTo>
                  <a:pt x="53848" y="29845"/>
                </a:lnTo>
                <a:lnTo>
                  <a:pt x="54651" y="30502"/>
                </a:lnTo>
                <a:lnTo>
                  <a:pt x="54286" y="29845"/>
                </a:lnTo>
                <a:close/>
              </a:path>
              <a:path w="153035" h="838200">
                <a:moveTo>
                  <a:pt x="48513" y="19430"/>
                </a:moveTo>
                <a:lnTo>
                  <a:pt x="48895" y="20700"/>
                </a:lnTo>
                <a:lnTo>
                  <a:pt x="48782" y="19915"/>
                </a:lnTo>
                <a:lnTo>
                  <a:pt x="48513" y="19430"/>
                </a:lnTo>
                <a:close/>
              </a:path>
              <a:path w="153035" h="838200">
                <a:moveTo>
                  <a:pt x="48782" y="19915"/>
                </a:moveTo>
                <a:lnTo>
                  <a:pt x="48895" y="20700"/>
                </a:lnTo>
                <a:lnTo>
                  <a:pt x="49218" y="20700"/>
                </a:lnTo>
                <a:lnTo>
                  <a:pt x="48782" y="19915"/>
                </a:lnTo>
                <a:close/>
              </a:path>
              <a:path w="153035" h="838200">
                <a:moveTo>
                  <a:pt x="48713" y="19430"/>
                </a:moveTo>
                <a:lnTo>
                  <a:pt x="48513" y="19430"/>
                </a:lnTo>
                <a:lnTo>
                  <a:pt x="48782" y="19915"/>
                </a:lnTo>
                <a:lnTo>
                  <a:pt x="48713" y="1943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73422" y="3287013"/>
            <a:ext cx="411035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220595" algn="l"/>
                <a:tab pos="2585085" algn="l"/>
                <a:tab pos="3138805" algn="l"/>
                <a:tab pos="3874770" algn="l"/>
              </a:tabLst>
            </a:pPr>
            <a:r>
              <a:rPr sz="2000" spc="-90" dirty="0">
                <a:latin typeface="Georgia"/>
                <a:cs typeface="Georgia"/>
              </a:rPr>
              <a:t>I</a:t>
            </a:r>
            <a:r>
              <a:rPr sz="2000" spc="-15" dirty="0">
                <a:latin typeface="Georgia"/>
                <a:cs typeface="Georgia"/>
              </a:rPr>
              <a:t>T</a:t>
            </a:r>
            <a:r>
              <a:rPr sz="2000" spc="25" dirty="0">
                <a:latin typeface="Georgia"/>
                <a:cs typeface="Georgia"/>
              </a:rPr>
              <a:t>R</a:t>
            </a:r>
            <a:r>
              <a:rPr sz="2000" spc="10" dirty="0">
                <a:latin typeface="Georgia"/>
                <a:cs typeface="Georgia"/>
              </a:rPr>
              <a:t>A</a:t>
            </a:r>
            <a:r>
              <a:rPr sz="2000" spc="185" dirty="0">
                <a:latin typeface="Georgia"/>
                <a:cs typeface="Georgia"/>
              </a:rPr>
              <a:t>C</a:t>
            </a:r>
            <a:r>
              <a:rPr sz="2000" spc="100" dirty="0">
                <a:latin typeface="Georgia"/>
                <a:cs typeface="Georgia"/>
              </a:rPr>
              <a:t>O</a:t>
            </a:r>
            <a:r>
              <a:rPr sz="2000" spc="-65" dirty="0">
                <a:latin typeface="Georgia"/>
                <a:cs typeface="Georgia"/>
              </a:rPr>
              <a:t>N</a:t>
            </a:r>
            <a:r>
              <a:rPr sz="2000" spc="60" dirty="0">
                <a:latin typeface="Georgia"/>
                <a:cs typeface="Georgia"/>
              </a:rPr>
              <a:t>AZOL</a:t>
            </a:r>
            <a:r>
              <a:rPr sz="2000" spc="65" dirty="0">
                <a:latin typeface="Georgia"/>
                <a:cs typeface="Georgia"/>
              </a:rPr>
              <a:t>E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60" dirty="0">
                <a:latin typeface="Georgia"/>
                <a:cs typeface="Georgia"/>
              </a:rPr>
              <a:t>i</a:t>
            </a:r>
            <a:r>
              <a:rPr sz="2000" spc="110" dirty="0">
                <a:latin typeface="Georgia"/>
                <a:cs typeface="Georgia"/>
              </a:rPr>
              <a:t>s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100" dirty="0">
                <a:latin typeface="Georgia"/>
                <a:cs typeface="Georgia"/>
              </a:rPr>
              <a:t>the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85" dirty="0">
                <a:latin typeface="Georgia"/>
                <a:cs typeface="Georgia"/>
              </a:rPr>
              <a:t>d</a:t>
            </a:r>
            <a:r>
              <a:rPr sz="2000" spc="50" dirty="0">
                <a:latin typeface="Georgia"/>
                <a:cs typeface="Georgia"/>
              </a:rPr>
              <a:t>r</a:t>
            </a:r>
            <a:r>
              <a:rPr sz="2000" spc="140" dirty="0">
                <a:latin typeface="Georgia"/>
                <a:cs typeface="Georgia"/>
              </a:rPr>
              <a:t>u</a:t>
            </a:r>
            <a:r>
              <a:rPr sz="2000" spc="125" dirty="0">
                <a:latin typeface="Georgia"/>
                <a:cs typeface="Georgia"/>
              </a:rPr>
              <a:t>g</a:t>
            </a:r>
            <a:r>
              <a:rPr sz="2000" dirty="0">
                <a:latin typeface="Georgia"/>
                <a:cs typeface="Georgia"/>
              </a:rPr>
              <a:t>	of  </a:t>
            </a:r>
            <a:r>
              <a:rPr sz="2000" spc="90" dirty="0">
                <a:latin typeface="Georgia"/>
                <a:cs typeface="Georgia"/>
              </a:rPr>
              <a:t>choice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9" name="~PP2630.WAV">
            <a:hlinkClick r:id="" action="ppaction://media"/>
          </p:cNvPr>
          <p:cNvPicPr>
            <a:picLocks noRot="1" noChangeAspect="1"/>
          </p:cNvPicPr>
          <p:nvPr>
            <a:wavAudioFile r:embed="rId1" name="~PP2630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88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0942" y="318973"/>
            <a:ext cx="27736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0" dirty="0"/>
              <a:t>VORICONAZOLE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840739" y="948160"/>
            <a:ext cx="2245360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6875" marR="5080" indent="-384810">
              <a:lnSpc>
                <a:spcPct val="150000"/>
              </a:lnSpc>
              <a:spcBef>
                <a:spcPts val="95"/>
              </a:spcBef>
              <a:buFont typeface="Arial"/>
              <a:buChar char="■"/>
              <a:tabLst>
                <a:tab pos="396875" algn="l"/>
                <a:tab pos="397510" algn="l"/>
                <a:tab pos="1858010" algn="l"/>
              </a:tabLst>
            </a:pPr>
            <a:r>
              <a:rPr sz="2400" spc="114" dirty="0">
                <a:latin typeface="Georgia"/>
                <a:cs typeface="Georgia"/>
              </a:rPr>
              <a:t>Used	</a:t>
            </a:r>
            <a:r>
              <a:rPr sz="2400" spc="65" dirty="0">
                <a:latin typeface="Georgia"/>
                <a:cs typeface="Georgia"/>
              </a:rPr>
              <a:t>to  </a:t>
            </a:r>
            <a:r>
              <a:rPr sz="2400" spc="80" dirty="0">
                <a:latin typeface="Georgia"/>
                <a:cs typeface="Georgia"/>
              </a:rPr>
              <a:t>aspergill</a:t>
            </a:r>
            <a:r>
              <a:rPr sz="2400" spc="120" dirty="0">
                <a:latin typeface="Georgia"/>
                <a:cs typeface="Georgia"/>
              </a:rPr>
              <a:t>o</a:t>
            </a:r>
            <a:r>
              <a:rPr sz="2400" spc="140" dirty="0">
                <a:latin typeface="Georgia"/>
                <a:cs typeface="Georgia"/>
              </a:rPr>
              <a:t>sis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0171" y="948160"/>
            <a:ext cx="1017905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0830">
              <a:lnSpc>
                <a:spcPct val="150000"/>
              </a:lnSpc>
              <a:spcBef>
                <a:spcPts val="95"/>
              </a:spcBef>
            </a:pPr>
            <a:r>
              <a:rPr sz="2400" spc="85" dirty="0">
                <a:latin typeface="Georgia"/>
                <a:cs typeface="Georgia"/>
              </a:rPr>
              <a:t>treat  </a:t>
            </a:r>
            <a:r>
              <a:rPr sz="2400" spc="110" dirty="0">
                <a:latin typeface="Georgia"/>
                <a:cs typeface="Georgia"/>
              </a:rPr>
              <a:t>during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5092" y="2228215"/>
            <a:ext cx="2238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latin typeface="Georgia"/>
                <a:cs typeface="Georgia"/>
              </a:rPr>
              <a:t>catheterization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0858" y="318973"/>
            <a:ext cx="2846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25" dirty="0">
                <a:solidFill>
                  <a:srgbClr val="1F487C"/>
                </a:solidFill>
                <a:latin typeface="Arial"/>
                <a:cs typeface="Arial"/>
              </a:rPr>
              <a:t>POSACONAZOLE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54190" y="948160"/>
            <a:ext cx="1906905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 marR="5080" indent="-76200">
              <a:lnSpc>
                <a:spcPct val="150000"/>
              </a:lnSpc>
              <a:spcBef>
                <a:spcPts val="95"/>
              </a:spcBef>
              <a:tabLst>
                <a:tab pos="707390" algn="l"/>
                <a:tab pos="1163320" algn="l"/>
                <a:tab pos="1417955" algn="l"/>
              </a:tabLst>
            </a:pPr>
            <a:r>
              <a:rPr sz="2400" spc="145" dirty="0">
                <a:latin typeface="Georgia"/>
                <a:cs typeface="Georgia"/>
              </a:rPr>
              <a:t>an</a:t>
            </a:r>
            <a:r>
              <a:rPr sz="2400" spc="155" dirty="0">
                <a:latin typeface="Georgia"/>
                <a:cs typeface="Georgia"/>
              </a:rPr>
              <a:t>d</a:t>
            </a:r>
            <a:r>
              <a:rPr sz="2400" dirty="0">
                <a:latin typeface="Georgia"/>
                <a:cs typeface="Georgia"/>
              </a:rPr>
              <a:t>		</a:t>
            </a:r>
            <a:r>
              <a:rPr sz="2400" spc="125" dirty="0">
                <a:latin typeface="Georgia"/>
                <a:cs typeface="Georgia"/>
              </a:rPr>
              <a:t>m</a:t>
            </a:r>
            <a:r>
              <a:rPr sz="2400" spc="85" dirty="0">
                <a:latin typeface="Georgia"/>
                <a:cs typeface="Georgia"/>
              </a:rPr>
              <a:t>ost  </a:t>
            </a:r>
            <a:r>
              <a:rPr sz="2400" spc="15" dirty="0">
                <a:latin typeface="Georgia"/>
                <a:cs typeface="Georgia"/>
              </a:rPr>
              <a:t>o</a:t>
            </a:r>
            <a:r>
              <a:rPr sz="2400" spc="10" dirty="0">
                <a:latin typeface="Georgia"/>
                <a:cs typeface="Georgia"/>
              </a:rPr>
              <a:t>f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85" dirty="0">
                <a:latin typeface="Georgia"/>
                <a:cs typeface="Georgia"/>
              </a:rPr>
              <a:t>al</a:t>
            </a:r>
            <a:r>
              <a:rPr sz="2400" spc="65" dirty="0">
                <a:latin typeface="Georgia"/>
                <a:cs typeface="Georgia"/>
              </a:rPr>
              <a:t>l</a:t>
            </a:r>
            <a:r>
              <a:rPr sz="2400" dirty="0">
                <a:latin typeface="Georgia"/>
                <a:cs typeface="Georgia"/>
              </a:rPr>
              <a:t>		</a:t>
            </a:r>
            <a:r>
              <a:rPr sz="2400" spc="114" dirty="0">
                <a:latin typeface="Georgia"/>
                <a:cs typeface="Georgia"/>
              </a:rPr>
              <a:t>the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73192" y="948160"/>
            <a:ext cx="1630045" cy="16713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96240" marR="5080" indent="-384175">
              <a:lnSpc>
                <a:spcPct val="150100"/>
              </a:lnSpc>
              <a:spcBef>
                <a:spcPts val="90"/>
              </a:spcBef>
              <a:buFont typeface="Arial"/>
              <a:buChar char="■"/>
              <a:tabLst>
                <a:tab pos="396240" algn="l"/>
                <a:tab pos="396875" algn="l"/>
              </a:tabLst>
            </a:pPr>
            <a:r>
              <a:rPr sz="2400" spc="55" dirty="0">
                <a:latin typeface="Georgia"/>
                <a:cs typeface="Georgia"/>
              </a:rPr>
              <a:t>Newer  </a:t>
            </a:r>
            <a:r>
              <a:rPr sz="2400" spc="95" dirty="0">
                <a:latin typeface="Georgia"/>
                <a:cs typeface="Georgia"/>
              </a:rPr>
              <a:t>costliest  </a:t>
            </a:r>
            <a:r>
              <a:rPr sz="2400" spc="100" dirty="0">
                <a:latin typeface="Georgia"/>
                <a:cs typeface="Georgia"/>
              </a:rPr>
              <a:t>azoles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94854" y="2929254"/>
            <a:ext cx="1167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7410" algn="l"/>
              </a:tabLst>
            </a:pPr>
            <a:r>
              <a:rPr sz="2400" spc="150" dirty="0">
                <a:latin typeface="Georgia"/>
                <a:cs typeface="Georgia"/>
              </a:rPr>
              <a:t>du</a:t>
            </a:r>
            <a:r>
              <a:rPr sz="2400" spc="130" dirty="0">
                <a:latin typeface="Georgia"/>
                <a:cs typeface="Georgia"/>
              </a:rPr>
              <a:t>e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65" dirty="0">
                <a:latin typeface="Georgia"/>
                <a:cs typeface="Georgia"/>
              </a:rPr>
              <a:t>to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73192" y="2746861"/>
            <a:ext cx="2537460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6240" marR="5080" indent="-384175">
              <a:lnSpc>
                <a:spcPct val="150000"/>
              </a:lnSpc>
              <a:spcBef>
                <a:spcPts val="95"/>
              </a:spcBef>
              <a:buFont typeface="Arial"/>
              <a:buChar char="■"/>
              <a:tabLst>
                <a:tab pos="396240" algn="l"/>
                <a:tab pos="396875" algn="l"/>
                <a:tab pos="1811020" algn="l"/>
              </a:tabLst>
            </a:pPr>
            <a:r>
              <a:rPr sz="2400" spc="55" dirty="0">
                <a:latin typeface="Georgia"/>
                <a:cs typeface="Georgia"/>
              </a:rPr>
              <a:t>Limited	</a:t>
            </a:r>
            <a:r>
              <a:rPr sz="2400" spc="175" dirty="0">
                <a:latin typeface="Georgia"/>
                <a:cs typeface="Georgia"/>
              </a:rPr>
              <a:t>use  </a:t>
            </a:r>
            <a:r>
              <a:rPr sz="2400" spc="114" dirty="0">
                <a:latin typeface="Georgia"/>
                <a:cs typeface="Georgia"/>
              </a:rPr>
              <a:t>increased</a:t>
            </a:r>
            <a:r>
              <a:rPr sz="2400" spc="120" dirty="0">
                <a:latin typeface="Georgia"/>
                <a:cs typeface="Georgia"/>
              </a:rPr>
              <a:t> cost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0739" y="4681351"/>
            <a:ext cx="7530465" cy="112395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2400" spc="25" dirty="0">
                <a:latin typeface="Georgia"/>
                <a:cs typeface="Georgia"/>
              </a:rPr>
              <a:t>All </a:t>
            </a:r>
            <a:r>
              <a:rPr sz="2400" spc="105" dirty="0">
                <a:latin typeface="Georgia"/>
                <a:cs typeface="Georgia"/>
              </a:rPr>
              <a:t>azoles </a:t>
            </a:r>
            <a:r>
              <a:rPr sz="2400" spc="110" dirty="0">
                <a:latin typeface="Georgia"/>
                <a:cs typeface="Georgia"/>
              </a:rPr>
              <a:t>are </a:t>
            </a:r>
            <a:r>
              <a:rPr sz="2400" spc="95" dirty="0">
                <a:latin typeface="Georgia"/>
                <a:cs typeface="Georgia"/>
              </a:rPr>
              <a:t>teratogenic </a:t>
            </a:r>
            <a:r>
              <a:rPr sz="2400" spc="135" dirty="0">
                <a:latin typeface="Georgia"/>
                <a:cs typeface="Georgia"/>
              </a:rPr>
              <a:t>hence </a:t>
            </a:r>
            <a:r>
              <a:rPr sz="2400" spc="110" dirty="0">
                <a:latin typeface="Georgia"/>
                <a:cs typeface="Georgia"/>
              </a:rPr>
              <a:t>contraindicated</a:t>
            </a:r>
            <a:r>
              <a:rPr sz="2400" spc="640" dirty="0">
                <a:latin typeface="Georgia"/>
                <a:cs typeface="Georgia"/>
              </a:rPr>
              <a:t> </a:t>
            </a:r>
            <a:r>
              <a:rPr sz="2400" spc="90" dirty="0">
                <a:latin typeface="Georgia"/>
                <a:cs typeface="Georgia"/>
              </a:rPr>
              <a:t>in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114" dirty="0">
                <a:latin typeface="Georgia"/>
                <a:cs typeface="Georgia"/>
              </a:rPr>
              <a:t>pregnant </a:t>
            </a:r>
            <a:r>
              <a:rPr sz="2400" spc="150" dirty="0">
                <a:latin typeface="Georgia"/>
                <a:cs typeface="Georgia"/>
              </a:rPr>
              <a:t>and </a:t>
            </a:r>
            <a:r>
              <a:rPr sz="2400" spc="105" dirty="0">
                <a:latin typeface="Georgia"/>
                <a:cs typeface="Georgia"/>
              </a:rPr>
              <a:t>lactating</a:t>
            </a:r>
            <a:r>
              <a:rPr sz="2400" spc="290" dirty="0">
                <a:latin typeface="Georgia"/>
                <a:cs typeface="Georgia"/>
              </a:rPr>
              <a:t> </a:t>
            </a:r>
            <a:r>
              <a:rPr sz="2400" spc="105" dirty="0">
                <a:latin typeface="Georgia"/>
                <a:cs typeface="Georgia"/>
              </a:rPr>
              <a:t>women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12" name="~PP1600.WAV">
            <a:hlinkClick r:id="" action="ppaction://media"/>
          </p:cNvPr>
          <p:cNvPicPr>
            <a:picLocks noRot="1" noChangeAspect="1"/>
          </p:cNvPicPr>
          <p:nvPr>
            <a:wavAudioFile r:embed="rId1" name="~PP1600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32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1" y="86055"/>
            <a:ext cx="27063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5" dirty="0"/>
              <a:t>ALLYLAMINES</a:t>
            </a:r>
          </a:p>
        </p:txBody>
      </p:sp>
      <p:sp>
        <p:nvSpPr>
          <p:cNvPr id="3" name="object 3"/>
          <p:cNvSpPr/>
          <p:nvPr/>
        </p:nvSpPr>
        <p:spPr>
          <a:xfrm>
            <a:off x="4562094" y="3224021"/>
            <a:ext cx="1050290" cy="1501140"/>
          </a:xfrm>
          <a:custGeom>
            <a:avLst/>
            <a:gdLst/>
            <a:ahLst/>
            <a:cxnLst/>
            <a:rect l="l" t="t" r="r" b="b"/>
            <a:pathLst>
              <a:path w="1050289" h="1501139">
                <a:moveTo>
                  <a:pt x="1050036" y="1091184"/>
                </a:moveTo>
                <a:lnTo>
                  <a:pt x="887857" y="984250"/>
                </a:lnTo>
                <a:lnTo>
                  <a:pt x="877608" y="1069619"/>
                </a:lnTo>
                <a:lnTo>
                  <a:pt x="868172" y="1068197"/>
                </a:lnTo>
                <a:lnTo>
                  <a:pt x="825373" y="1056259"/>
                </a:lnTo>
                <a:lnTo>
                  <a:pt x="784479" y="1041908"/>
                </a:lnTo>
                <a:lnTo>
                  <a:pt x="745744" y="1025779"/>
                </a:lnTo>
                <a:lnTo>
                  <a:pt x="709549" y="1007872"/>
                </a:lnTo>
                <a:lnTo>
                  <a:pt x="676148" y="988314"/>
                </a:lnTo>
                <a:lnTo>
                  <a:pt x="632460" y="956564"/>
                </a:lnTo>
                <a:lnTo>
                  <a:pt x="597281" y="922401"/>
                </a:lnTo>
                <a:lnTo>
                  <a:pt x="572008" y="886460"/>
                </a:lnTo>
                <a:lnTo>
                  <a:pt x="557530" y="849376"/>
                </a:lnTo>
                <a:lnTo>
                  <a:pt x="553974" y="812038"/>
                </a:lnTo>
                <a:lnTo>
                  <a:pt x="551815" y="799465"/>
                </a:lnTo>
                <a:lnTo>
                  <a:pt x="537464" y="762508"/>
                </a:lnTo>
                <a:lnTo>
                  <a:pt x="512191" y="726567"/>
                </a:lnTo>
                <a:lnTo>
                  <a:pt x="477012" y="692404"/>
                </a:lnTo>
                <a:lnTo>
                  <a:pt x="433324" y="660654"/>
                </a:lnTo>
                <a:lnTo>
                  <a:pt x="399923" y="641096"/>
                </a:lnTo>
                <a:lnTo>
                  <a:pt x="363728" y="623189"/>
                </a:lnTo>
                <a:lnTo>
                  <a:pt x="324993" y="607060"/>
                </a:lnTo>
                <a:lnTo>
                  <a:pt x="283972" y="592709"/>
                </a:lnTo>
                <a:lnTo>
                  <a:pt x="241300" y="580771"/>
                </a:lnTo>
                <a:lnTo>
                  <a:pt x="197104" y="570865"/>
                </a:lnTo>
                <a:lnTo>
                  <a:pt x="151765" y="563753"/>
                </a:lnTo>
                <a:lnTo>
                  <a:pt x="105791" y="559308"/>
                </a:lnTo>
                <a:lnTo>
                  <a:pt x="86868" y="558380"/>
                </a:lnTo>
                <a:lnTo>
                  <a:pt x="86868" y="0"/>
                </a:lnTo>
                <a:lnTo>
                  <a:pt x="57912" y="0"/>
                </a:lnTo>
                <a:lnTo>
                  <a:pt x="57912" y="1327150"/>
                </a:lnTo>
                <a:lnTo>
                  <a:pt x="0" y="1327150"/>
                </a:lnTo>
                <a:lnTo>
                  <a:pt x="86868" y="1500886"/>
                </a:lnTo>
                <a:lnTo>
                  <a:pt x="159258" y="1356106"/>
                </a:lnTo>
                <a:lnTo>
                  <a:pt x="173736" y="1327150"/>
                </a:lnTo>
                <a:lnTo>
                  <a:pt x="86868" y="1327150"/>
                </a:lnTo>
                <a:lnTo>
                  <a:pt x="86868" y="587375"/>
                </a:lnTo>
                <a:lnTo>
                  <a:pt x="126492" y="590042"/>
                </a:lnTo>
                <a:lnTo>
                  <a:pt x="170561" y="595630"/>
                </a:lnTo>
                <a:lnTo>
                  <a:pt x="213487" y="603885"/>
                </a:lnTo>
                <a:lnTo>
                  <a:pt x="255524" y="614426"/>
                </a:lnTo>
                <a:lnTo>
                  <a:pt x="315468" y="634365"/>
                </a:lnTo>
                <a:lnTo>
                  <a:pt x="352171" y="649732"/>
                </a:lnTo>
                <a:lnTo>
                  <a:pt x="386715" y="666877"/>
                </a:lnTo>
                <a:lnTo>
                  <a:pt x="432689" y="695071"/>
                </a:lnTo>
                <a:lnTo>
                  <a:pt x="470789" y="725297"/>
                </a:lnTo>
                <a:lnTo>
                  <a:pt x="499364" y="756666"/>
                </a:lnTo>
                <a:lnTo>
                  <a:pt x="521462" y="797687"/>
                </a:lnTo>
                <a:lnTo>
                  <a:pt x="525780" y="826262"/>
                </a:lnTo>
                <a:lnTo>
                  <a:pt x="526542" y="838708"/>
                </a:lnTo>
                <a:lnTo>
                  <a:pt x="538988" y="884809"/>
                </a:lnTo>
                <a:lnTo>
                  <a:pt x="564007" y="927354"/>
                </a:lnTo>
                <a:lnTo>
                  <a:pt x="599440" y="966216"/>
                </a:lnTo>
                <a:lnTo>
                  <a:pt x="643763" y="1001522"/>
                </a:lnTo>
                <a:lnTo>
                  <a:pt x="677291" y="1022985"/>
                </a:lnTo>
                <a:lnTo>
                  <a:pt x="714121" y="1042797"/>
                </a:lnTo>
                <a:lnTo>
                  <a:pt x="753237" y="1060704"/>
                </a:lnTo>
                <a:lnTo>
                  <a:pt x="815848" y="1083564"/>
                </a:lnTo>
                <a:lnTo>
                  <a:pt x="860806" y="1096264"/>
                </a:lnTo>
                <a:lnTo>
                  <a:pt x="874153" y="1098334"/>
                </a:lnTo>
                <a:lnTo>
                  <a:pt x="867156" y="1156716"/>
                </a:lnTo>
                <a:lnTo>
                  <a:pt x="1018133" y="1102614"/>
                </a:lnTo>
                <a:lnTo>
                  <a:pt x="1050036" y="109118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82918" y="3591305"/>
            <a:ext cx="173990" cy="685800"/>
          </a:xfrm>
          <a:custGeom>
            <a:avLst/>
            <a:gdLst/>
            <a:ahLst/>
            <a:cxnLst/>
            <a:rect l="l" t="t" r="r" b="b"/>
            <a:pathLst>
              <a:path w="173990" h="685800">
                <a:moveTo>
                  <a:pt x="57911" y="512064"/>
                </a:moveTo>
                <a:lnTo>
                  <a:pt x="0" y="512064"/>
                </a:lnTo>
                <a:lnTo>
                  <a:pt x="86867" y="685800"/>
                </a:lnTo>
                <a:lnTo>
                  <a:pt x="159257" y="541020"/>
                </a:lnTo>
                <a:lnTo>
                  <a:pt x="57911" y="541020"/>
                </a:lnTo>
                <a:lnTo>
                  <a:pt x="57911" y="512064"/>
                </a:lnTo>
                <a:close/>
              </a:path>
              <a:path w="173990" h="685800">
                <a:moveTo>
                  <a:pt x="86867" y="0"/>
                </a:moveTo>
                <a:lnTo>
                  <a:pt x="57911" y="0"/>
                </a:lnTo>
                <a:lnTo>
                  <a:pt x="57911" y="541020"/>
                </a:lnTo>
                <a:lnTo>
                  <a:pt x="86867" y="541020"/>
                </a:lnTo>
                <a:lnTo>
                  <a:pt x="86867" y="0"/>
                </a:lnTo>
                <a:close/>
              </a:path>
              <a:path w="173990" h="685800">
                <a:moveTo>
                  <a:pt x="173735" y="512064"/>
                </a:moveTo>
                <a:lnTo>
                  <a:pt x="86867" y="512064"/>
                </a:lnTo>
                <a:lnTo>
                  <a:pt x="86867" y="541020"/>
                </a:lnTo>
                <a:lnTo>
                  <a:pt x="159257" y="541020"/>
                </a:lnTo>
                <a:lnTo>
                  <a:pt x="173735" y="51206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939" y="264808"/>
            <a:ext cx="7689850" cy="5963684"/>
          </a:xfrm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120"/>
              </a:spcBef>
            </a:pPr>
            <a:r>
              <a:rPr sz="3200" b="1" spc="-155" dirty="0">
                <a:solidFill>
                  <a:srgbClr val="1F487C"/>
                </a:solidFill>
                <a:latin typeface="Arial"/>
                <a:cs typeface="Arial"/>
              </a:rPr>
              <a:t>TERBINAFINE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45"/>
              </a:spcBef>
            </a:pPr>
            <a:r>
              <a:rPr sz="2600" b="1" spc="-6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MECHANISM </a:t>
            </a:r>
            <a:r>
              <a:rPr sz="2600" b="1" spc="-9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OF</a:t>
            </a:r>
            <a:r>
              <a:rPr sz="2600" b="1" spc="21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ACTION</a:t>
            </a:r>
            <a:endParaRPr sz="260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2185"/>
              </a:spcBef>
              <a:buFont typeface="Arial"/>
              <a:buChar char="■"/>
              <a:tabLst>
                <a:tab pos="396875" algn="l"/>
                <a:tab pos="397510" algn="l"/>
                <a:tab pos="1442085" algn="l"/>
                <a:tab pos="2588260" algn="l"/>
                <a:tab pos="3269615" algn="l"/>
                <a:tab pos="4045585" algn="l"/>
                <a:tab pos="5854700" algn="l"/>
                <a:tab pos="7430770" algn="l"/>
              </a:tabLst>
            </a:pPr>
            <a:r>
              <a:rPr sz="2200" spc="-20" dirty="0">
                <a:latin typeface="Georgia"/>
                <a:cs typeface="Georgia"/>
              </a:rPr>
              <a:t>T</a:t>
            </a:r>
            <a:r>
              <a:rPr sz="2200" spc="180" dirty="0">
                <a:latin typeface="Georgia"/>
                <a:cs typeface="Georgia"/>
              </a:rPr>
              <a:t>h</a:t>
            </a:r>
            <a:r>
              <a:rPr sz="2200" spc="80" dirty="0">
                <a:latin typeface="Georgia"/>
                <a:cs typeface="Georgia"/>
              </a:rPr>
              <a:t>e</a:t>
            </a:r>
            <a:r>
              <a:rPr sz="2200" spc="195" dirty="0">
                <a:latin typeface="Georgia"/>
                <a:cs typeface="Georgia"/>
              </a:rPr>
              <a:t>s</a:t>
            </a:r>
            <a:r>
              <a:rPr sz="2200" spc="75" dirty="0">
                <a:latin typeface="Georgia"/>
                <a:cs typeface="Georgia"/>
              </a:rPr>
              <a:t>e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100" dirty="0">
                <a:latin typeface="Georgia"/>
                <a:cs typeface="Georgia"/>
              </a:rPr>
              <a:t>age</a:t>
            </a:r>
            <a:r>
              <a:rPr sz="2200" spc="135" dirty="0">
                <a:latin typeface="Georgia"/>
                <a:cs typeface="Georgia"/>
              </a:rPr>
              <a:t>nt</a:t>
            </a:r>
            <a:r>
              <a:rPr sz="2200" spc="130" dirty="0">
                <a:latin typeface="Georgia"/>
                <a:cs typeface="Georgia"/>
              </a:rPr>
              <a:t>s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95" dirty="0">
                <a:latin typeface="Georgia"/>
                <a:cs typeface="Georgia"/>
              </a:rPr>
              <a:t>ar</a:t>
            </a:r>
            <a:r>
              <a:rPr sz="2200" spc="105" dirty="0">
                <a:latin typeface="Georgia"/>
                <a:cs typeface="Georgia"/>
              </a:rPr>
              <a:t>e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105" dirty="0">
                <a:latin typeface="Georgia"/>
                <a:cs typeface="Georgia"/>
              </a:rPr>
              <a:t>no</a:t>
            </a:r>
            <a:r>
              <a:rPr sz="2200" spc="114" dirty="0">
                <a:latin typeface="Georgia"/>
                <a:cs typeface="Georgia"/>
              </a:rPr>
              <a:t>n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145" dirty="0">
                <a:latin typeface="Georgia"/>
                <a:cs typeface="Georgia"/>
              </a:rPr>
              <a:t>c</a:t>
            </a:r>
            <a:r>
              <a:rPr sz="2200" spc="60" dirty="0">
                <a:latin typeface="Georgia"/>
                <a:cs typeface="Georgia"/>
              </a:rPr>
              <a:t>o</a:t>
            </a:r>
            <a:r>
              <a:rPr sz="2200" spc="105" dirty="0">
                <a:latin typeface="Georgia"/>
                <a:cs typeface="Georgia"/>
              </a:rPr>
              <a:t>mp</a:t>
            </a:r>
            <a:r>
              <a:rPr sz="2200" spc="80" dirty="0">
                <a:latin typeface="Georgia"/>
                <a:cs typeface="Georgia"/>
              </a:rPr>
              <a:t>e</a:t>
            </a:r>
            <a:r>
              <a:rPr sz="2200" spc="50" dirty="0">
                <a:latin typeface="Georgia"/>
                <a:cs typeface="Georgia"/>
              </a:rPr>
              <a:t>ti</a:t>
            </a:r>
            <a:r>
              <a:rPr sz="2200" spc="60" dirty="0">
                <a:latin typeface="Georgia"/>
                <a:cs typeface="Georgia"/>
              </a:rPr>
              <a:t>t</a:t>
            </a:r>
            <a:r>
              <a:rPr sz="2200" spc="20" dirty="0">
                <a:latin typeface="Georgia"/>
                <a:cs typeface="Georgia"/>
              </a:rPr>
              <a:t>i</a:t>
            </a:r>
            <a:r>
              <a:rPr sz="2200" spc="45" dirty="0">
                <a:latin typeface="Georgia"/>
                <a:cs typeface="Georgia"/>
              </a:rPr>
              <a:t>v</a:t>
            </a:r>
            <a:r>
              <a:rPr sz="2200" spc="75" dirty="0">
                <a:latin typeface="Georgia"/>
                <a:cs typeface="Georgia"/>
              </a:rPr>
              <a:t>e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80" dirty="0">
                <a:latin typeface="Georgia"/>
                <a:cs typeface="Georgia"/>
              </a:rPr>
              <a:t>inhibi</a:t>
            </a:r>
            <a:r>
              <a:rPr sz="2200" spc="75" dirty="0">
                <a:latin typeface="Georgia"/>
                <a:cs typeface="Georgia"/>
              </a:rPr>
              <a:t>t</a:t>
            </a:r>
            <a:r>
              <a:rPr sz="2200" spc="35" dirty="0">
                <a:latin typeface="Georgia"/>
                <a:cs typeface="Georgia"/>
              </a:rPr>
              <a:t>o</a:t>
            </a:r>
            <a:r>
              <a:rPr sz="2200" spc="125" dirty="0">
                <a:latin typeface="Georgia"/>
                <a:cs typeface="Georgia"/>
              </a:rPr>
              <a:t>rs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5" dirty="0">
                <a:latin typeface="Georgia"/>
                <a:cs typeface="Georgia"/>
              </a:rPr>
              <a:t>of</a:t>
            </a:r>
            <a:endParaRPr sz="2200">
              <a:latin typeface="Georgia"/>
              <a:cs typeface="Georgia"/>
            </a:endParaRPr>
          </a:p>
          <a:p>
            <a:pPr marL="396875">
              <a:lnSpc>
                <a:spcPct val="100000"/>
              </a:lnSpc>
              <a:spcBef>
                <a:spcPts val="795"/>
              </a:spcBef>
            </a:pPr>
            <a:r>
              <a:rPr sz="2200" spc="114" dirty="0">
                <a:latin typeface="Georgia"/>
                <a:cs typeface="Georgia"/>
              </a:rPr>
              <a:t>squalene</a:t>
            </a:r>
            <a:r>
              <a:rPr sz="2200" spc="204" dirty="0">
                <a:latin typeface="Georgia"/>
                <a:cs typeface="Georgia"/>
              </a:rPr>
              <a:t> </a:t>
            </a:r>
            <a:r>
              <a:rPr sz="2200" spc="95" dirty="0">
                <a:latin typeface="Georgia"/>
                <a:cs typeface="Georgia"/>
              </a:rPr>
              <a:t>epoxidase</a:t>
            </a:r>
            <a:endParaRPr sz="2200">
              <a:latin typeface="Georgia"/>
              <a:cs typeface="Georgia"/>
            </a:endParaRPr>
          </a:p>
          <a:p>
            <a:pPr marL="3218180">
              <a:lnSpc>
                <a:spcPts val="2485"/>
              </a:lnSpc>
              <a:spcBef>
                <a:spcPts val="1995"/>
              </a:spcBef>
            </a:pPr>
            <a:r>
              <a:rPr sz="2200" spc="114" dirty="0">
                <a:latin typeface="Georgia"/>
                <a:cs typeface="Georgia"/>
              </a:rPr>
              <a:t>Squalene</a:t>
            </a:r>
            <a:endParaRPr sz="2200">
              <a:latin typeface="Georgia"/>
              <a:cs typeface="Georgia"/>
            </a:endParaRPr>
          </a:p>
          <a:p>
            <a:pPr marL="4848225">
              <a:lnSpc>
                <a:spcPts val="2245"/>
              </a:lnSpc>
            </a:pPr>
            <a:r>
              <a:rPr sz="2000" spc="15" dirty="0">
                <a:latin typeface="Georgia"/>
                <a:cs typeface="Georgia"/>
              </a:rPr>
              <a:t>ALLYLAMINES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3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Georgia"/>
              <a:cs typeface="Georgia"/>
            </a:endParaRPr>
          </a:p>
          <a:p>
            <a:pPr marL="4779645">
              <a:lnSpc>
                <a:spcPct val="100000"/>
              </a:lnSpc>
              <a:spcBef>
                <a:spcPts val="5"/>
              </a:spcBef>
            </a:pPr>
            <a:r>
              <a:rPr sz="2000" spc="110" dirty="0">
                <a:latin typeface="Georgia"/>
                <a:cs typeface="Georgia"/>
              </a:rPr>
              <a:t>Squalene</a:t>
            </a:r>
            <a:r>
              <a:rPr sz="2000" spc="114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epoxidase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Georgia"/>
              <a:cs typeface="Georgia"/>
            </a:endParaRPr>
          </a:p>
          <a:p>
            <a:pPr marL="3124835">
              <a:lnSpc>
                <a:spcPct val="100000"/>
              </a:lnSpc>
            </a:pPr>
            <a:r>
              <a:rPr sz="2200" spc="75" dirty="0">
                <a:latin typeface="Georgia"/>
                <a:cs typeface="Georgia"/>
              </a:rPr>
              <a:t>Ergosterol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0000"/>
              </a:lnSpc>
              <a:spcBef>
                <a:spcPts val="1200"/>
              </a:spcBef>
            </a:pPr>
            <a:r>
              <a:rPr sz="2200" spc="120" dirty="0">
                <a:latin typeface="Georgia"/>
                <a:cs typeface="Georgia"/>
              </a:rPr>
              <a:t>Squalene </a:t>
            </a:r>
            <a:r>
              <a:rPr sz="2200" spc="100" dirty="0">
                <a:latin typeface="Georgia"/>
                <a:cs typeface="Georgia"/>
              </a:rPr>
              <a:t>is </a:t>
            </a:r>
            <a:r>
              <a:rPr sz="2200" spc="95" dirty="0">
                <a:latin typeface="Georgia"/>
                <a:cs typeface="Georgia"/>
              </a:rPr>
              <a:t>increasingly </a:t>
            </a:r>
            <a:r>
              <a:rPr sz="2200" spc="75" dirty="0">
                <a:latin typeface="Georgia"/>
                <a:cs typeface="Georgia"/>
              </a:rPr>
              <a:t>toxic </a:t>
            </a:r>
            <a:r>
              <a:rPr sz="2200" spc="60" dirty="0">
                <a:latin typeface="Georgia"/>
                <a:cs typeface="Georgia"/>
              </a:rPr>
              <a:t>to </a:t>
            </a:r>
            <a:r>
              <a:rPr sz="2200" spc="100" dirty="0">
                <a:latin typeface="Georgia"/>
                <a:cs typeface="Georgia"/>
              </a:rPr>
              <a:t>fungal </a:t>
            </a:r>
            <a:r>
              <a:rPr sz="2200" spc="95" dirty="0">
                <a:latin typeface="Georgia"/>
                <a:cs typeface="Georgia"/>
              </a:rPr>
              <a:t>cells </a:t>
            </a:r>
            <a:r>
              <a:rPr sz="2200" spc="80" dirty="0">
                <a:latin typeface="Georgia"/>
                <a:cs typeface="Georgia"/>
              </a:rPr>
              <a:t>leading </a:t>
            </a:r>
            <a:r>
              <a:rPr sz="2200" spc="45" dirty="0">
                <a:latin typeface="Georgia"/>
                <a:cs typeface="Georgia"/>
              </a:rPr>
              <a:t>to  </a:t>
            </a:r>
            <a:r>
              <a:rPr sz="2200" spc="85" dirty="0">
                <a:latin typeface="Georgia"/>
                <a:cs typeface="Georgia"/>
              </a:rPr>
              <a:t>fungicidal</a:t>
            </a:r>
            <a:r>
              <a:rPr sz="2200" spc="185" dirty="0">
                <a:latin typeface="Georgia"/>
                <a:cs typeface="Georgia"/>
              </a:rPr>
              <a:t> </a:t>
            </a:r>
            <a:r>
              <a:rPr sz="2200" spc="90" dirty="0">
                <a:latin typeface="Georgia"/>
                <a:cs typeface="Georgia"/>
              </a:rPr>
              <a:t>action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6" name="~PP911.WAV">
            <a:hlinkClick r:id="" action="ppaction://media"/>
          </p:cNvPr>
          <p:cNvPicPr>
            <a:picLocks noRot="1" noChangeAspect="1"/>
          </p:cNvPicPr>
          <p:nvPr>
            <a:wavAudioFile r:embed="rId1" name="~PP911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88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9477" y="0"/>
            <a:ext cx="32734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70" dirty="0"/>
              <a:t>MISCELLANOEUS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368553"/>
            <a:ext cx="7919720" cy="6313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29510">
              <a:lnSpc>
                <a:spcPct val="100000"/>
              </a:lnSpc>
              <a:spcBef>
                <a:spcPts val="105"/>
              </a:spcBef>
            </a:pPr>
            <a:r>
              <a:rPr sz="3200" b="1" spc="-150" dirty="0">
                <a:solidFill>
                  <a:srgbClr val="1F487C"/>
                </a:solidFill>
                <a:latin typeface="Arial"/>
                <a:cs typeface="Arial"/>
              </a:rPr>
              <a:t>GRISEOFULVIN</a:t>
            </a:r>
            <a:endParaRPr sz="3200"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1885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200" spc="100" dirty="0">
                <a:latin typeface="Georgia"/>
                <a:cs typeface="Georgia"/>
              </a:rPr>
              <a:t>Obtained </a:t>
            </a:r>
            <a:r>
              <a:rPr sz="2200" spc="55" dirty="0">
                <a:latin typeface="Georgia"/>
                <a:cs typeface="Georgia"/>
              </a:rPr>
              <a:t>from </a:t>
            </a:r>
            <a:r>
              <a:rPr sz="2200" b="1" i="1" spc="-10" dirty="0">
                <a:latin typeface="TeX Gyre Bonum"/>
                <a:cs typeface="TeX Gyre Bonum"/>
              </a:rPr>
              <a:t>Streptomyces</a:t>
            </a:r>
            <a:r>
              <a:rPr sz="2200" b="1" i="1" spc="235" dirty="0">
                <a:latin typeface="TeX Gyre Bonum"/>
                <a:cs typeface="TeX Gyre Bonum"/>
              </a:rPr>
              <a:t> </a:t>
            </a:r>
            <a:r>
              <a:rPr sz="2200" b="1" i="1" spc="-10" dirty="0">
                <a:latin typeface="TeX Gyre Bonum"/>
                <a:cs typeface="TeX Gyre Bonum"/>
              </a:rPr>
              <a:t>griseus</a:t>
            </a:r>
            <a:endParaRPr sz="2200">
              <a:latin typeface="TeX Gyre Bonum"/>
              <a:cs typeface="TeX Gyre Bonum"/>
            </a:endParaRPr>
          </a:p>
          <a:p>
            <a:pPr marL="396875" indent="-384810">
              <a:lnSpc>
                <a:spcPct val="100000"/>
              </a:lnSpc>
              <a:spcBef>
                <a:spcPts val="2255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200" spc="60" dirty="0">
                <a:latin typeface="Georgia"/>
                <a:cs typeface="Georgia"/>
              </a:rPr>
              <a:t>Effective </a:t>
            </a:r>
            <a:r>
              <a:rPr sz="2200" spc="110" dirty="0">
                <a:latin typeface="Georgia"/>
                <a:cs typeface="Georgia"/>
              </a:rPr>
              <a:t>against</a:t>
            </a:r>
            <a:r>
              <a:rPr sz="2200" spc="320" dirty="0">
                <a:latin typeface="Georgia"/>
                <a:cs typeface="Georgia"/>
              </a:rPr>
              <a:t> </a:t>
            </a:r>
            <a:r>
              <a:rPr sz="2200" spc="100" dirty="0">
                <a:latin typeface="Georgia"/>
                <a:cs typeface="Georgia"/>
              </a:rPr>
              <a:t>dermatophytes</a:t>
            </a:r>
            <a:endParaRPr sz="2200">
              <a:latin typeface="Georgia"/>
              <a:cs typeface="Georgia"/>
            </a:endParaRPr>
          </a:p>
          <a:p>
            <a:pPr marL="2346325">
              <a:lnSpc>
                <a:spcPct val="100000"/>
              </a:lnSpc>
              <a:spcBef>
                <a:spcPts val="2315"/>
              </a:spcBef>
            </a:pPr>
            <a:r>
              <a:rPr sz="2600" b="1" spc="-9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PHARMACOKINETICS</a:t>
            </a:r>
            <a:endParaRPr sz="260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2395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200" spc="20" dirty="0">
                <a:latin typeface="Georgia"/>
                <a:cs typeface="Georgia"/>
              </a:rPr>
              <a:t>Well </a:t>
            </a:r>
            <a:r>
              <a:rPr sz="2200" spc="105" dirty="0">
                <a:latin typeface="Georgia"/>
                <a:cs typeface="Georgia"/>
              </a:rPr>
              <a:t>absorbed</a:t>
            </a:r>
            <a:r>
              <a:rPr sz="2200" spc="370" dirty="0">
                <a:latin typeface="Georgia"/>
                <a:cs typeface="Georgia"/>
              </a:rPr>
              <a:t> </a:t>
            </a:r>
            <a:r>
              <a:rPr sz="2200" spc="65" dirty="0">
                <a:latin typeface="Georgia"/>
                <a:cs typeface="Georgia"/>
              </a:rPr>
              <a:t>orally</a:t>
            </a:r>
            <a:endParaRPr sz="2200">
              <a:latin typeface="Georgia"/>
              <a:cs typeface="Georgia"/>
            </a:endParaRPr>
          </a:p>
          <a:p>
            <a:pPr marL="396875" marR="5715" indent="-384810">
              <a:lnSpc>
                <a:spcPct val="140000"/>
              </a:lnSpc>
              <a:spcBef>
                <a:spcPts val="1200"/>
              </a:spcBef>
              <a:buFont typeface="Arial"/>
              <a:buChar char="■"/>
              <a:tabLst>
                <a:tab pos="396875" algn="l"/>
                <a:tab pos="397510" algn="l"/>
                <a:tab pos="2040889" algn="l"/>
                <a:tab pos="2420620" algn="l"/>
                <a:tab pos="3893185" algn="l"/>
                <a:tab pos="4312285" algn="l"/>
                <a:tab pos="4897755" algn="l"/>
                <a:tab pos="6257290" algn="l"/>
                <a:tab pos="6653530" algn="l"/>
              </a:tabLst>
            </a:pPr>
            <a:r>
              <a:rPr sz="2200" spc="15" dirty="0">
                <a:latin typeface="Georgia"/>
                <a:cs typeface="Georgia"/>
              </a:rPr>
              <a:t>A</a:t>
            </a:r>
            <a:r>
              <a:rPr sz="2200" spc="85" dirty="0">
                <a:latin typeface="Georgia"/>
                <a:cs typeface="Georgia"/>
              </a:rPr>
              <a:t>bsorpt</a:t>
            </a:r>
            <a:r>
              <a:rPr sz="2200" spc="70" dirty="0">
                <a:latin typeface="Georgia"/>
                <a:cs typeface="Georgia"/>
              </a:rPr>
              <a:t>i</a:t>
            </a:r>
            <a:r>
              <a:rPr sz="2200" spc="85" dirty="0">
                <a:latin typeface="Georgia"/>
                <a:cs typeface="Georgia"/>
              </a:rPr>
              <a:t>o</a:t>
            </a:r>
            <a:r>
              <a:rPr sz="2200" spc="100" dirty="0">
                <a:latin typeface="Georgia"/>
                <a:cs typeface="Georgia"/>
              </a:rPr>
              <a:t>n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100" dirty="0">
                <a:latin typeface="Georgia"/>
                <a:cs typeface="Georgia"/>
              </a:rPr>
              <a:t>is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125" dirty="0">
                <a:latin typeface="Georgia"/>
                <a:cs typeface="Georgia"/>
              </a:rPr>
              <a:t>enhanced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80" dirty="0">
                <a:latin typeface="Georgia"/>
                <a:cs typeface="Georgia"/>
              </a:rPr>
              <a:t>in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90" dirty="0">
                <a:latin typeface="Georgia"/>
                <a:cs typeface="Georgia"/>
              </a:rPr>
              <a:t>t</a:t>
            </a:r>
            <a:r>
              <a:rPr sz="2200" spc="155" dirty="0">
                <a:latin typeface="Georgia"/>
                <a:cs typeface="Georgia"/>
              </a:rPr>
              <a:t>h</a:t>
            </a:r>
            <a:r>
              <a:rPr sz="2200" spc="75" dirty="0">
                <a:latin typeface="Georgia"/>
                <a:cs typeface="Georgia"/>
              </a:rPr>
              <a:t>e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105" dirty="0">
                <a:latin typeface="Georgia"/>
                <a:cs typeface="Georgia"/>
              </a:rPr>
              <a:t>pres</a:t>
            </a:r>
            <a:r>
              <a:rPr sz="2200" spc="100" dirty="0">
                <a:latin typeface="Georgia"/>
                <a:cs typeface="Georgia"/>
              </a:rPr>
              <a:t>e</a:t>
            </a:r>
            <a:r>
              <a:rPr sz="2200" spc="135" dirty="0">
                <a:latin typeface="Georgia"/>
                <a:cs typeface="Georgia"/>
              </a:rPr>
              <a:t>n</a:t>
            </a:r>
            <a:r>
              <a:rPr sz="2200" spc="145" dirty="0">
                <a:latin typeface="Georgia"/>
                <a:cs typeface="Georgia"/>
              </a:rPr>
              <a:t>c</a:t>
            </a:r>
            <a:r>
              <a:rPr sz="2200" spc="75" dirty="0">
                <a:latin typeface="Georgia"/>
                <a:cs typeface="Georgia"/>
              </a:rPr>
              <a:t>e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20" dirty="0">
                <a:latin typeface="Georgia"/>
                <a:cs typeface="Georgia"/>
              </a:rPr>
              <a:t>o</a:t>
            </a:r>
            <a:r>
              <a:rPr sz="2200" spc="10" dirty="0">
                <a:latin typeface="Georgia"/>
                <a:cs typeface="Georgia"/>
              </a:rPr>
              <a:t>f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60" dirty="0">
                <a:latin typeface="Georgia"/>
                <a:cs typeface="Georgia"/>
              </a:rPr>
              <a:t>lipophil</a:t>
            </a:r>
            <a:r>
              <a:rPr sz="2200" spc="50" dirty="0">
                <a:latin typeface="Georgia"/>
                <a:cs typeface="Georgia"/>
              </a:rPr>
              <a:t>i</a:t>
            </a:r>
            <a:r>
              <a:rPr sz="2200" spc="95" dirty="0">
                <a:latin typeface="Georgia"/>
                <a:cs typeface="Georgia"/>
              </a:rPr>
              <a:t>c  </a:t>
            </a:r>
            <a:r>
              <a:rPr sz="2200" spc="150" dirty="0">
                <a:latin typeface="Georgia"/>
                <a:cs typeface="Georgia"/>
              </a:rPr>
              <a:t>substances</a:t>
            </a:r>
            <a:endParaRPr sz="2200">
              <a:latin typeface="Georgia"/>
              <a:cs typeface="Georgia"/>
            </a:endParaRPr>
          </a:p>
          <a:p>
            <a:pPr marL="396875" marR="7620" indent="-384810">
              <a:lnSpc>
                <a:spcPct val="140100"/>
              </a:lnSpc>
              <a:spcBef>
                <a:spcPts val="1200"/>
              </a:spcBef>
              <a:buFont typeface="Arial"/>
              <a:buChar char="■"/>
              <a:tabLst>
                <a:tab pos="396875" algn="l"/>
                <a:tab pos="397510" algn="l"/>
                <a:tab pos="2509520" algn="l"/>
                <a:tab pos="2948305" algn="l"/>
                <a:tab pos="4483100" algn="l"/>
                <a:tab pos="4961890" algn="l"/>
                <a:tab pos="6135370" algn="l"/>
                <a:tab pos="7087870" algn="l"/>
                <a:tab pos="7659370" algn="l"/>
              </a:tabLst>
            </a:pPr>
            <a:r>
              <a:rPr sz="2200" spc="15" dirty="0">
                <a:latin typeface="Georgia"/>
                <a:cs typeface="Georgia"/>
              </a:rPr>
              <a:t>A</a:t>
            </a:r>
            <a:r>
              <a:rPr sz="2200" spc="145" dirty="0">
                <a:latin typeface="Georgia"/>
                <a:cs typeface="Georgia"/>
              </a:rPr>
              <a:t>ccumula</a:t>
            </a:r>
            <a:r>
              <a:rPr sz="2200" spc="105" dirty="0">
                <a:latin typeface="Georgia"/>
                <a:cs typeface="Georgia"/>
              </a:rPr>
              <a:t>t</a:t>
            </a:r>
            <a:r>
              <a:rPr sz="2200" spc="65" dirty="0">
                <a:latin typeface="Georgia"/>
                <a:cs typeface="Georgia"/>
              </a:rPr>
              <a:t>ion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100" dirty="0">
                <a:latin typeface="Georgia"/>
                <a:cs typeface="Georgia"/>
              </a:rPr>
              <a:t>is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100" dirty="0">
                <a:latin typeface="Georgia"/>
                <a:cs typeface="Georgia"/>
              </a:rPr>
              <a:t>e</a:t>
            </a:r>
            <a:r>
              <a:rPr sz="2200" spc="135" dirty="0">
                <a:latin typeface="Georgia"/>
                <a:cs typeface="Georgia"/>
              </a:rPr>
              <a:t>n</a:t>
            </a:r>
            <a:r>
              <a:rPr sz="2200" spc="155" dirty="0">
                <a:latin typeface="Georgia"/>
                <a:cs typeface="Georgia"/>
              </a:rPr>
              <a:t>han</a:t>
            </a:r>
            <a:r>
              <a:rPr sz="2200" spc="140" dirty="0">
                <a:latin typeface="Georgia"/>
                <a:cs typeface="Georgia"/>
              </a:rPr>
              <a:t>c</a:t>
            </a:r>
            <a:r>
              <a:rPr sz="2200" spc="85" dirty="0">
                <a:latin typeface="Georgia"/>
                <a:cs typeface="Georgia"/>
              </a:rPr>
              <a:t>ed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80" dirty="0">
                <a:latin typeface="Georgia"/>
                <a:cs typeface="Georgia"/>
              </a:rPr>
              <a:t>in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40" dirty="0">
                <a:latin typeface="Georgia"/>
                <a:cs typeface="Georgia"/>
              </a:rPr>
              <a:t>ti</a:t>
            </a:r>
            <a:r>
              <a:rPr sz="2200" spc="190" dirty="0">
                <a:latin typeface="Georgia"/>
                <a:cs typeface="Georgia"/>
              </a:rPr>
              <a:t>s</a:t>
            </a:r>
            <a:r>
              <a:rPr sz="2200" spc="195" dirty="0">
                <a:latin typeface="Georgia"/>
                <a:cs typeface="Georgia"/>
              </a:rPr>
              <a:t>s</a:t>
            </a:r>
            <a:r>
              <a:rPr sz="2200" spc="225" dirty="0">
                <a:latin typeface="Georgia"/>
                <a:cs typeface="Georgia"/>
              </a:rPr>
              <a:t>u</a:t>
            </a:r>
            <a:r>
              <a:rPr sz="2200" spc="80" dirty="0">
                <a:latin typeface="Georgia"/>
                <a:cs typeface="Georgia"/>
              </a:rPr>
              <a:t>e</a:t>
            </a:r>
            <a:r>
              <a:rPr sz="2200" spc="190" dirty="0">
                <a:latin typeface="Georgia"/>
                <a:cs typeface="Georgia"/>
              </a:rPr>
              <a:t>s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114" dirty="0">
                <a:latin typeface="Georgia"/>
                <a:cs typeface="Georgia"/>
              </a:rPr>
              <a:t>made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155" dirty="0">
                <a:latin typeface="Georgia"/>
                <a:cs typeface="Georgia"/>
              </a:rPr>
              <a:t>u</a:t>
            </a:r>
            <a:r>
              <a:rPr sz="2200" spc="165" dirty="0">
                <a:latin typeface="Georgia"/>
                <a:cs typeface="Georgia"/>
              </a:rPr>
              <a:t>p</a:t>
            </a:r>
            <a:r>
              <a:rPr sz="2200" dirty="0">
                <a:latin typeface="Georgia"/>
                <a:cs typeface="Georgia"/>
              </a:rPr>
              <a:t>	of  </a:t>
            </a:r>
            <a:r>
              <a:rPr sz="2200" spc="100" dirty="0">
                <a:latin typeface="Georgia"/>
                <a:cs typeface="Georgia"/>
              </a:rPr>
              <a:t>keratin </a:t>
            </a:r>
            <a:r>
              <a:rPr sz="2200" spc="180" dirty="0">
                <a:latin typeface="Georgia"/>
                <a:cs typeface="Georgia"/>
              </a:rPr>
              <a:t>such </a:t>
            </a:r>
            <a:r>
              <a:rPr sz="2200" spc="175" dirty="0">
                <a:latin typeface="Georgia"/>
                <a:cs typeface="Georgia"/>
              </a:rPr>
              <a:t>as </a:t>
            </a:r>
            <a:r>
              <a:rPr sz="2200" spc="125" dirty="0">
                <a:latin typeface="Georgia"/>
                <a:cs typeface="Georgia"/>
              </a:rPr>
              <a:t>skin, </a:t>
            </a:r>
            <a:r>
              <a:rPr sz="2200" spc="105" dirty="0">
                <a:latin typeface="Georgia"/>
                <a:cs typeface="Georgia"/>
              </a:rPr>
              <a:t>nails, </a:t>
            </a:r>
            <a:r>
              <a:rPr sz="2200" spc="130" dirty="0">
                <a:latin typeface="Georgia"/>
                <a:cs typeface="Georgia"/>
              </a:rPr>
              <a:t>and</a:t>
            </a:r>
            <a:r>
              <a:rPr sz="2200" spc="400" dirty="0">
                <a:latin typeface="Georgia"/>
                <a:cs typeface="Georgia"/>
              </a:rPr>
              <a:t> </a:t>
            </a:r>
            <a:r>
              <a:rPr sz="2200" spc="95" dirty="0">
                <a:latin typeface="Georgia"/>
                <a:cs typeface="Georgia"/>
              </a:rPr>
              <a:t>hair</a:t>
            </a:r>
            <a:endParaRPr sz="2200">
              <a:latin typeface="Georgia"/>
              <a:cs typeface="Georgia"/>
            </a:endParaRPr>
          </a:p>
          <a:p>
            <a:pPr marL="396875" marR="5080" indent="-384810">
              <a:lnSpc>
                <a:spcPct val="140000"/>
              </a:lnSpc>
              <a:spcBef>
                <a:spcPts val="1195"/>
              </a:spcBef>
              <a:buFont typeface="Arial"/>
              <a:buChar char="■"/>
              <a:tabLst>
                <a:tab pos="396875" algn="l"/>
                <a:tab pos="397510" algn="l"/>
                <a:tab pos="1091565" algn="l"/>
                <a:tab pos="2258060" algn="l"/>
                <a:tab pos="3361054" algn="l"/>
                <a:tab pos="4425315" algn="l"/>
                <a:tab pos="5039360" algn="l"/>
                <a:tab pos="6120130" algn="l"/>
                <a:tab pos="6906895" algn="l"/>
              </a:tabLst>
            </a:pPr>
            <a:r>
              <a:rPr sz="2200" spc="210" dirty="0">
                <a:latin typeface="Georgia"/>
                <a:cs typeface="Georgia"/>
              </a:rPr>
              <a:t>C</a:t>
            </a:r>
            <a:r>
              <a:rPr sz="2200" spc="155" dirty="0">
                <a:latin typeface="Georgia"/>
                <a:cs typeface="Georgia"/>
              </a:rPr>
              <a:t>a</a:t>
            </a:r>
            <a:r>
              <a:rPr sz="2200" spc="145" dirty="0">
                <a:latin typeface="Georgia"/>
                <a:cs typeface="Georgia"/>
              </a:rPr>
              <a:t>n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65" dirty="0">
                <a:latin typeface="Georgia"/>
                <a:cs typeface="Georgia"/>
              </a:rPr>
              <a:t>pre</a:t>
            </a:r>
            <a:r>
              <a:rPr sz="2200" spc="80" dirty="0">
                <a:latin typeface="Georgia"/>
                <a:cs typeface="Georgia"/>
              </a:rPr>
              <a:t>ve</a:t>
            </a:r>
            <a:r>
              <a:rPr sz="2200" spc="135" dirty="0">
                <a:latin typeface="Georgia"/>
                <a:cs typeface="Georgia"/>
              </a:rPr>
              <a:t>n</a:t>
            </a:r>
            <a:r>
              <a:rPr sz="2200" spc="80" dirty="0">
                <a:latin typeface="Georgia"/>
                <a:cs typeface="Georgia"/>
              </a:rPr>
              <a:t>t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90" dirty="0">
                <a:latin typeface="Georgia"/>
                <a:cs typeface="Georgia"/>
              </a:rPr>
              <a:t>fur</a:t>
            </a:r>
            <a:r>
              <a:rPr sz="2200" spc="75" dirty="0">
                <a:latin typeface="Georgia"/>
                <a:cs typeface="Georgia"/>
              </a:rPr>
              <a:t>t</a:t>
            </a:r>
            <a:r>
              <a:rPr sz="2200" spc="105" dirty="0">
                <a:latin typeface="Georgia"/>
                <a:cs typeface="Georgia"/>
              </a:rPr>
              <a:t>he</a:t>
            </a:r>
            <a:r>
              <a:rPr sz="2200" spc="85" dirty="0">
                <a:latin typeface="Georgia"/>
                <a:cs typeface="Georgia"/>
              </a:rPr>
              <a:t>r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125" dirty="0">
                <a:latin typeface="Georgia"/>
                <a:cs typeface="Georgia"/>
              </a:rPr>
              <a:t>s</a:t>
            </a:r>
            <a:r>
              <a:rPr sz="2200" spc="155" dirty="0">
                <a:latin typeface="Georgia"/>
                <a:cs typeface="Georgia"/>
              </a:rPr>
              <a:t>p</a:t>
            </a:r>
            <a:r>
              <a:rPr sz="2200" spc="65" dirty="0">
                <a:latin typeface="Georgia"/>
                <a:cs typeface="Georgia"/>
              </a:rPr>
              <a:t>r</a:t>
            </a:r>
            <a:r>
              <a:rPr sz="2200" spc="85" dirty="0">
                <a:latin typeface="Georgia"/>
                <a:cs typeface="Georgia"/>
              </a:rPr>
              <a:t>e</a:t>
            </a:r>
            <a:r>
              <a:rPr sz="2200" spc="114" dirty="0">
                <a:latin typeface="Georgia"/>
                <a:cs typeface="Georgia"/>
              </a:rPr>
              <a:t>a</a:t>
            </a:r>
            <a:r>
              <a:rPr sz="2200" spc="140" dirty="0">
                <a:latin typeface="Georgia"/>
                <a:cs typeface="Georgia"/>
              </a:rPr>
              <a:t>d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160" dirty="0">
                <a:latin typeface="Georgia"/>
                <a:cs typeface="Georgia"/>
              </a:rPr>
              <a:t>bu</a:t>
            </a:r>
            <a:r>
              <a:rPr sz="2200" spc="100" dirty="0">
                <a:latin typeface="Georgia"/>
                <a:cs typeface="Georgia"/>
              </a:rPr>
              <a:t>t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120" dirty="0">
                <a:latin typeface="Georgia"/>
                <a:cs typeface="Georgia"/>
              </a:rPr>
              <a:t>cannot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60" dirty="0">
                <a:latin typeface="Georgia"/>
                <a:cs typeface="Georgia"/>
              </a:rPr>
              <a:t>t</a:t>
            </a:r>
            <a:r>
              <a:rPr sz="2200" spc="80" dirty="0">
                <a:latin typeface="Georgia"/>
                <a:cs typeface="Georgia"/>
              </a:rPr>
              <a:t>r</a:t>
            </a:r>
            <a:r>
              <a:rPr sz="2200" spc="105" dirty="0">
                <a:latin typeface="Georgia"/>
                <a:cs typeface="Georgia"/>
              </a:rPr>
              <a:t>eat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spc="90" dirty="0">
                <a:latin typeface="Georgia"/>
                <a:cs typeface="Georgia"/>
              </a:rPr>
              <a:t>alre</a:t>
            </a:r>
            <a:r>
              <a:rPr sz="2200" spc="125" dirty="0">
                <a:latin typeface="Georgia"/>
                <a:cs typeface="Georgia"/>
              </a:rPr>
              <a:t>a</a:t>
            </a:r>
            <a:r>
              <a:rPr sz="2200" spc="65" dirty="0">
                <a:latin typeface="Georgia"/>
                <a:cs typeface="Georgia"/>
              </a:rPr>
              <a:t>dy  </a:t>
            </a:r>
            <a:r>
              <a:rPr sz="2200" spc="75" dirty="0">
                <a:latin typeface="Georgia"/>
                <a:cs typeface="Georgia"/>
              </a:rPr>
              <a:t>infected</a:t>
            </a:r>
            <a:r>
              <a:rPr sz="2200" spc="190" dirty="0">
                <a:latin typeface="Georgia"/>
                <a:cs typeface="Georgia"/>
              </a:rPr>
              <a:t> </a:t>
            </a:r>
            <a:r>
              <a:rPr sz="2200" spc="100" dirty="0">
                <a:latin typeface="Georgia"/>
                <a:cs typeface="Georgia"/>
              </a:rPr>
              <a:t>keratinocytes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4" name="~PP1674.WAV">
            <a:hlinkClick r:id="" action="ppaction://media"/>
          </p:cNvPr>
          <p:cNvPicPr>
            <a:picLocks noRot="1" noChangeAspect="1"/>
          </p:cNvPicPr>
          <p:nvPr>
            <a:wavAudioFile r:embed="rId1" name="~PP1674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32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3926" y="262839"/>
            <a:ext cx="3595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95" dirty="0">
                <a:solidFill>
                  <a:schemeClr val="accent5">
                    <a:lumMod val="50000"/>
                  </a:schemeClr>
                </a:solidFill>
              </a:rPr>
              <a:t>PHARMACOKINETICS</a:t>
            </a:r>
            <a:endParaRPr sz="2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014729"/>
            <a:ext cx="7689850" cy="548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90" dirty="0">
                <a:latin typeface="Georgia"/>
                <a:cs typeface="Georgia"/>
              </a:rPr>
              <a:t>Orally </a:t>
            </a:r>
            <a:r>
              <a:rPr sz="2400" spc="60" dirty="0">
                <a:latin typeface="Georgia"/>
                <a:cs typeface="Georgia"/>
              </a:rPr>
              <a:t>well</a:t>
            </a:r>
            <a:r>
              <a:rPr sz="2400" spc="290" dirty="0">
                <a:latin typeface="Georgia"/>
                <a:cs typeface="Georgia"/>
              </a:rPr>
              <a:t> </a:t>
            </a:r>
            <a:r>
              <a:rPr sz="2400" spc="125" dirty="0">
                <a:latin typeface="Georgia"/>
                <a:cs typeface="Georgia"/>
              </a:rPr>
              <a:t>absorbed</a:t>
            </a:r>
            <a:endParaRPr sz="24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spcBef>
                <a:spcPts val="2350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100" dirty="0">
                <a:latin typeface="Georgia"/>
                <a:cs typeface="Georgia"/>
              </a:rPr>
              <a:t>Oral </a:t>
            </a:r>
            <a:r>
              <a:rPr sz="2400" spc="114" dirty="0">
                <a:latin typeface="Georgia"/>
                <a:cs typeface="Georgia"/>
              </a:rPr>
              <a:t>dosage </a:t>
            </a:r>
            <a:r>
              <a:rPr sz="2400" spc="60" dirty="0">
                <a:latin typeface="Georgia"/>
                <a:cs typeface="Georgia"/>
              </a:rPr>
              <a:t>form </a:t>
            </a:r>
            <a:r>
              <a:rPr sz="2400" spc="125" dirty="0">
                <a:latin typeface="Georgia"/>
                <a:cs typeface="Georgia"/>
              </a:rPr>
              <a:t>have </a:t>
            </a:r>
            <a:r>
              <a:rPr sz="2400" spc="114" dirty="0">
                <a:latin typeface="Georgia"/>
                <a:cs typeface="Georgia"/>
              </a:rPr>
              <a:t>increased</a:t>
            </a:r>
            <a:r>
              <a:rPr sz="2400" spc="480" dirty="0">
                <a:latin typeface="Georgia"/>
                <a:cs typeface="Georgia"/>
              </a:rPr>
              <a:t> </a:t>
            </a:r>
            <a:r>
              <a:rPr sz="2400" spc="80" dirty="0">
                <a:latin typeface="Georgia"/>
                <a:cs typeface="Georgia"/>
              </a:rPr>
              <a:t>bioavailability</a:t>
            </a:r>
            <a:endParaRPr sz="2400">
              <a:latin typeface="Georgia"/>
              <a:cs typeface="Georgia"/>
            </a:endParaRPr>
          </a:p>
          <a:p>
            <a:pPr marL="396875" marR="5080" indent="-384810">
              <a:lnSpc>
                <a:spcPct val="140000"/>
              </a:lnSpc>
              <a:spcBef>
                <a:spcPts val="1205"/>
              </a:spcBef>
              <a:buFont typeface="Arial"/>
              <a:buChar char="■"/>
              <a:tabLst>
                <a:tab pos="396875" algn="l"/>
                <a:tab pos="397510" algn="l"/>
                <a:tab pos="1178560" algn="l"/>
                <a:tab pos="2807970" algn="l"/>
                <a:tab pos="4045585" algn="l"/>
                <a:tab pos="5431155" algn="l"/>
                <a:tab pos="6798309" algn="l"/>
              </a:tabLst>
            </a:pPr>
            <a:r>
              <a:rPr sz="2400" spc="114" dirty="0">
                <a:latin typeface="Georgia"/>
                <a:cs typeface="Georgia"/>
              </a:rPr>
              <a:t>Has	</a:t>
            </a:r>
            <a:r>
              <a:rPr sz="2400" spc="120" dirty="0">
                <a:latin typeface="Georgia"/>
                <a:cs typeface="Georgia"/>
              </a:rPr>
              <a:t>increased	</a:t>
            </a:r>
            <a:r>
              <a:rPr sz="2400" spc="95" dirty="0">
                <a:latin typeface="Georgia"/>
                <a:cs typeface="Georgia"/>
              </a:rPr>
              <a:t>a</a:t>
            </a:r>
            <a:r>
              <a:rPr sz="2400" spc="50" dirty="0">
                <a:latin typeface="Georgia"/>
                <a:cs typeface="Georgia"/>
              </a:rPr>
              <a:t>f</a:t>
            </a:r>
            <a:r>
              <a:rPr sz="2400" spc="60" dirty="0">
                <a:latin typeface="Georgia"/>
                <a:cs typeface="Georgia"/>
              </a:rPr>
              <a:t>finity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05" dirty="0">
                <a:latin typeface="Georgia"/>
                <a:cs typeface="Georgia"/>
              </a:rPr>
              <a:t>tow</a:t>
            </a:r>
            <a:r>
              <a:rPr sz="2400" spc="100" dirty="0">
                <a:latin typeface="Georgia"/>
                <a:cs typeface="Georgia"/>
              </a:rPr>
              <a:t>a</a:t>
            </a:r>
            <a:r>
              <a:rPr sz="2400" spc="130" dirty="0">
                <a:latin typeface="Georgia"/>
                <a:cs typeface="Georgia"/>
              </a:rPr>
              <a:t>rds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14" dirty="0">
                <a:latin typeface="Georgia"/>
                <a:cs typeface="Georgia"/>
              </a:rPr>
              <a:t>keratin</a:t>
            </a:r>
            <a:r>
              <a:rPr sz="2400" spc="70" dirty="0">
                <a:latin typeface="Georgia"/>
                <a:cs typeface="Georgia"/>
              </a:rPr>
              <a:t>,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10" dirty="0">
                <a:latin typeface="Georgia"/>
                <a:cs typeface="Georgia"/>
              </a:rPr>
              <a:t>hence  </a:t>
            </a:r>
            <a:r>
              <a:rPr sz="2400" spc="160" dirty="0">
                <a:latin typeface="Georgia"/>
                <a:cs typeface="Georgia"/>
              </a:rPr>
              <a:t>used </a:t>
            </a:r>
            <a:r>
              <a:rPr sz="2400" spc="90" dirty="0">
                <a:latin typeface="Georgia"/>
                <a:cs typeface="Georgia"/>
              </a:rPr>
              <a:t>in topical </a:t>
            </a:r>
            <a:r>
              <a:rPr sz="2400" spc="114" dirty="0">
                <a:latin typeface="Georgia"/>
                <a:cs typeface="Georgia"/>
              </a:rPr>
              <a:t>fungal</a:t>
            </a:r>
            <a:r>
              <a:rPr sz="2400" spc="415" dirty="0">
                <a:latin typeface="Georgia"/>
                <a:cs typeface="Georgia"/>
              </a:rPr>
              <a:t> </a:t>
            </a:r>
            <a:r>
              <a:rPr sz="2400" spc="90" dirty="0">
                <a:latin typeface="Georgia"/>
                <a:cs typeface="Georgia"/>
              </a:rPr>
              <a:t>infections</a:t>
            </a:r>
            <a:endParaRPr sz="24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2335"/>
              </a:spcBef>
            </a:pPr>
            <a:r>
              <a:rPr sz="2800" b="1" spc="-2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INDICATIONS</a:t>
            </a:r>
            <a:endParaRPr sz="280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2560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130" dirty="0">
                <a:latin typeface="Georgia"/>
                <a:cs typeface="Georgia"/>
              </a:rPr>
              <a:t>Onychomycosis</a:t>
            </a:r>
            <a:endParaRPr sz="2400">
              <a:latin typeface="Georgia"/>
              <a:cs typeface="Georgia"/>
            </a:endParaRPr>
          </a:p>
          <a:p>
            <a:pPr marL="396875" indent="-384810">
              <a:lnSpc>
                <a:spcPct val="100000"/>
              </a:lnSpc>
              <a:spcBef>
                <a:spcPts val="2355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110" dirty="0">
                <a:latin typeface="Georgia"/>
                <a:cs typeface="Georgia"/>
              </a:rPr>
              <a:t>Used </a:t>
            </a:r>
            <a:r>
              <a:rPr sz="2400" spc="195" dirty="0">
                <a:latin typeface="Georgia"/>
                <a:cs typeface="Georgia"/>
              </a:rPr>
              <a:t>as </a:t>
            </a:r>
            <a:r>
              <a:rPr sz="2400" spc="325" dirty="0">
                <a:latin typeface="Georgia"/>
                <a:cs typeface="Georgia"/>
              </a:rPr>
              <a:t>1% </a:t>
            </a:r>
            <a:r>
              <a:rPr sz="2400" spc="125" dirty="0">
                <a:latin typeface="Georgia"/>
                <a:cs typeface="Georgia"/>
              </a:rPr>
              <a:t>cream </a:t>
            </a:r>
            <a:r>
              <a:rPr sz="2400" spc="90" dirty="0">
                <a:latin typeface="Georgia"/>
                <a:cs typeface="Georgia"/>
              </a:rPr>
              <a:t>in </a:t>
            </a:r>
            <a:r>
              <a:rPr sz="2400" spc="85" dirty="0">
                <a:latin typeface="Georgia"/>
                <a:cs typeface="Georgia"/>
              </a:rPr>
              <a:t>topical</a:t>
            </a:r>
            <a:r>
              <a:rPr sz="2400" spc="245" dirty="0">
                <a:latin typeface="Georgia"/>
                <a:cs typeface="Georgia"/>
              </a:rPr>
              <a:t> </a:t>
            </a:r>
            <a:r>
              <a:rPr sz="2400" spc="90" dirty="0">
                <a:latin typeface="Georgia"/>
                <a:cs typeface="Georgia"/>
              </a:rPr>
              <a:t>infections</a:t>
            </a:r>
            <a:endParaRPr sz="2400">
              <a:latin typeface="Georgia"/>
              <a:cs typeface="Georgia"/>
            </a:endParaRPr>
          </a:p>
          <a:p>
            <a:pPr marL="396875" marR="5080" indent="-384810">
              <a:lnSpc>
                <a:spcPct val="140000"/>
              </a:lnSpc>
              <a:spcBef>
                <a:spcPts val="1200"/>
              </a:spcBef>
              <a:buFont typeface="Arial"/>
              <a:buChar char="■"/>
              <a:tabLst>
                <a:tab pos="396875" algn="l"/>
                <a:tab pos="397510" algn="l"/>
                <a:tab pos="2001520" algn="l"/>
                <a:tab pos="3839845" algn="l"/>
                <a:tab pos="5283200" algn="l"/>
                <a:tab pos="7389495" algn="l"/>
              </a:tabLst>
            </a:pPr>
            <a:r>
              <a:rPr sz="2400" spc="55" dirty="0">
                <a:latin typeface="Georgia"/>
                <a:cs typeface="Georgia"/>
              </a:rPr>
              <a:t>Hig</a:t>
            </a:r>
            <a:r>
              <a:rPr sz="2400" spc="70" dirty="0">
                <a:latin typeface="Georgia"/>
                <a:cs typeface="Georgia"/>
              </a:rPr>
              <a:t>hly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60" dirty="0">
                <a:latin typeface="Georgia"/>
                <a:cs typeface="Georgia"/>
              </a:rPr>
              <a:t>effec</a:t>
            </a:r>
            <a:r>
              <a:rPr sz="2400" spc="50" dirty="0">
                <a:latin typeface="Georgia"/>
                <a:cs typeface="Georgia"/>
              </a:rPr>
              <a:t>t</a:t>
            </a:r>
            <a:r>
              <a:rPr sz="2400" spc="30" dirty="0">
                <a:latin typeface="Georgia"/>
                <a:cs typeface="Georgia"/>
              </a:rPr>
              <a:t>i</a:t>
            </a:r>
            <a:r>
              <a:rPr sz="2400" spc="70" dirty="0">
                <a:latin typeface="Georgia"/>
                <a:cs typeface="Georgia"/>
              </a:rPr>
              <a:t>ve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35" dirty="0">
                <a:latin typeface="Georgia"/>
                <a:cs typeface="Georgia"/>
              </a:rPr>
              <a:t>when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14" dirty="0">
                <a:latin typeface="Georgia"/>
                <a:cs typeface="Georgia"/>
              </a:rPr>
              <a:t>compared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50" dirty="0">
                <a:latin typeface="Georgia"/>
                <a:cs typeface="Georgia"/>
              </a:rPr>
              <a:t>to  </a:t>
            </a:r>
            <a:r>
              <a:rPr sz="2400" spc="55" dirty="0">
                <a:latin typeface="Georgia"/>
                <a:cs typeface="Georgia"/>
              </a:rPr>
              <a:t>GRISEOFULVIN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4" name="~PP1098.WAV">
            <a:hlinkClick r:id="" action="ppaction://media"/>
          </p:cNvPr>
          <p:cNvPicPr>
            <a:picLocks noRot="1" noChangeAspect="1"/>
          </p:cNvPicPr>
          <p:nvPr>
            <a:wavAudioFile r:embed="rId1" name="~PP1098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74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2173" y="259791"/>
            <a:ext cx="4196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65" dirty="0">
                <a:solidFill>
                  <a:schemeClr val="accent5">
                    <a:lumMod val="50000"/>
                  </a:schemeClr>
                </a:solidFill>
              </a:rPr>
              <a:t>MECHANISM </a:t>
            </a:r>
            <a:r>
              <a:rPr sz="2800" spc="-105" dirty="0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sz="2800" spc="165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2800" spc="-5" dirty="0">
                <a:solidFill>
                  <a:schemeClr val="accent5">
                    <a:lumMod val="50000"/>
                  </a:schemeClr>
                </a:solidFill>
              </a:rPr>
              <a:t>ACTION</a:t>
            </a:r>
            <a:endParaRPr sz="2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76394" y="1392174"/>
            <a:ext cx="173990" cy="819150"/>
          </a:xfrm>
          <a:custGeom>
            <a:avLst/>
            <a:gdLst/>
            <a:ahLst/>
            <a:cxnLst/>
            <a:rect l="l" t="t" r="r" b="b"/>
            <a:pathLst>
              <a:path w="173989" h="819150">
                <a:moveTo>
                  <a:pt x="57911" y="645413"/>
                </a:moveTo>
                <a:lnTo>
                  <a:pt x="0" y="645413"/>
                </a:lnTo>
                <a:lnTo>
                  <a:pt x="86867" y="819150"/>
                </a:lnTo>
                <a:lnTo>
                  <a:pt x="159257" y="674370"/>
                </a:lnTo>
                <a:lnTo>
                  <a:pt x="57911" y="674370"/>
                </a:lnTo>
                <a:lnTo>
                  <a:pt x="57911" y="645413"/>
                </a:lnTo>
                <a:close/>
              </a:path>
              <a:path w="173989" h="819150">
                <a:moveTo>
                  <a:pt x="86867" y="0"/>
                </a:moveTo>
                <a:lnTo>
                  <a:pt x="57911" y="0"/>
                </a:lnTo>
                <a:lnTo>
                  <a:pt x="57911" y="674370"/>
                </a:lnTo>
                <a:lnTo>
                  <a:pt x="86867" y="674370"/>
                </a:lnTo>
                <a:lnTo>
                  <a:pt x="86867" y="0"/>
                </a:lnTo>
                <a:close/>
              </a:path>
              <a:path w="173989" h="819150">
                <a:moveTo>
                  <a:pt x="173735" y="645413"/>
                </a:moveTo>
                <a:lnTo>
                  <a:pt x="86867" y="645413"/>
                </a:lnTo>
                <a:lnTo>
                  <a:pt x="86867" y="674370"/>
                </a:lnTo>
                <a:lnTo>
                  <a:pt x="159257" y="674370"/>
                </a:lnTo>
                <a:lnTo>
                  <a:pt x="173735" y="64541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76394" y="2650998"/>
            <a:ext cx="173990" cy="779145"/>
          </a:xfrm>
          <a:custGeom>
            <a:avLst/>
            <a:gdLst/>
            <a:ahLst/>
            <a:cxnLst/>
            <a:rect l="l" t="t" r="r" b="b"/>
            <a:pathLst>
              <a:path w="173989" h="779145">
                <a:moveTo>
                  <a:pt x="57911" y="605154"/>
                </a:moveTo>
                <a:lnTo>
                  <a:pt x="0" y="605154"/>
                </a:lnTo>
                <a:lnTo>
                  <a:pt x="86867" y="778890"/>
                </a:lnTo>
                <a:lnTo>
                  <a:pt x="159257" y="634111"/>
                </a:lnTo>
                <a:lnTo>
                  <a:pt x="57911" y="634111"/>
                </a:lnTo>
                <a:lnTo>
                  <a:pt x="57911" y="605154"/>
                </a:lnTo>
                <a:close/>
              </a:path>
              <a:path w="173989" h="779145">
                <a:moveTo>
                  <a:pt x="86867" y="0"/>
                </a:moveTo>
                <a:lnTo>
                  <a:pt x="57911" y="0"/>
                </a:lnTo>
                <a:lnTo>
                  <a:pt x="57911" y="634111"/>
                </a:lnTo>
                <a:lnTo>
                  <a:pt x="86867" y="634111"/>
                </a:lnTo>
                <a:lnTo>
                  <a:pt x="86867" y="0"/>
                </a:lnTo>
                <a:close/>
              </a:path>
              <a:path w="173989" h="779145">
                <a:moveTo>
                  <a:pt x="173735" y="605154"/>
                </a:moveTo>
                <a:lnTo>
                  <a:pt x="86867" y="605154"/>
                </a:lnTo>
                <a:lnTo>
                  <a:pt x="86867" y="634111"/>
                </a:lnTo>
                <a:lnTo>
                  <a:pt x="159257" y="634111"/>
                </a:lnTo>
                <a:lnTo>
                  <a:pt x="173735" y="60515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76394" y="3830573"/>
            <a:ext cx="173990" cy="819150"/>
          </a:xfrm>
          <a:custGeom>
            <a:avLst/>
            <a:gdLst/>
            <a:ahLst/>
            <a:cxnLst/>
            <a:rect l="l" t="t" r="r" b="b"/>
            <a:pathLst>
              <a:path w="173989" h="819150">
                <a:moveTo>
                  <a:pt x="57911" y="645413"/>
                </a:moveTo>
                <a:lnTo>
                  <a:pt x="0" y="645413"/>
                </a:lnTo>
                <a:lnTo>
                  <a:pt x="86867" y="819150"/>
                </a:lnTo>
                <a:lnTo>
                  <a:pt x="159257" y="674369"/>
                </a:lnTo>
                <a:lnTo>
                  <a:pt x="57911" y="674369"/>
                </a:lnTo>
                <a:lnTo>
                  <a:pt x="57911" y="645413"/>
                </a:lnTo>
                <a:close/>
              </a:path>
              <a:path w="173989" h="819150">
                <a:moveTo>
                  <a:pt x="86867" y="0"/>
                </a:moveTo>
                <a:lnTo>
                  <a:pt x="57911" y="0"/>
                </a:lnTo>
                <a:lnTo>
                  <a:pt x="57911" y="674369"/>
                </a:lnTo>
                <a:lnTo>
                  <a:pt x="86867" y="674369"/>
                </a:lnTo>
                <a:lnTo>
                  <a:pt x="86867" y="0"/>
                </a:lnTo>
                <a:close/>
              </a:path>
              <a:path w="173989" h="819150">
                <a:moveTo>
                  <a:pt x="173735" y="645413"/>
                </a:moveTo>
                <a:lnTo>
                  <a:pt x="86867" y="645413"/>
                </a:lnTo>
                <a:lnTo>
                  <a:pt x="86867" y="674369"/>
                </a:lnTo>
                <a:lnTo>
                  <a:pt x="159257" y="674369"/>
                </a:lnTo>
                <a:lnTo>
                  <a:pt x="173735" y="64541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56841" y="859656"/>
            <a:ext cx="5286375" cy="41414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R="67310" algn="ctr">
              <a:lnSpc>
                <a:spcPct val="100000"/>
              </a:lnSpc>
              <a:spcBef>
                <a:spcPts val="1300"/>
              </a:spcBef>
            </a:pPr>
            <a:r>
              <a:rPr sz="2000" spc="45" dirty="0">
                <a:latin typeface="Georgia"/>
                <a:cs typeface="Georgia"/>
              </a:rPr>
              <a:t>GRISEOFULVIN</a:t>
            </a:r>
            <a:endParaRPr sz="2000">
              <a:latin typeface="Georgia"/>
              <a:cs typeface="Georgia"/>
            </a:endParaRPr>
          </a:p>
          <a:p>
            <a:pPr marL="2697480">
              <a:lnSpc>
                <a:spcPct val="100000"/>
              </a:lnSpc>
              <a:spcBef>
                <a:spcPts val="1075"/>
              </a:spcBef>
            </a:pPr>
            <a:r>
              <a:rPr sz="1800" spc="105" dirty="0">
                <a:latin typeface="Georgia"/>
                <a:cs typeface="Georgia"/>
              </a:rPr>
              <a:t>Binds</a:t>
            </a:r>
            <a:r>
              <a:rPr sz="1800" spc="135" dirty="0">
                <a:latin typeface="Georgia"/>
                <a:cs typeface="Georgia"/>
              </a:rPr>
              <a:t> </a:t>
            </a:r>
            <a:r>
              <a:rPr sz="1800" spc="50" dirty="0">
                <a:latin typeface="Georgia"/>
                <a:cs typeface="Georgia"/>
              </a:rPr>
              <a:t>to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Georgia"/>
              <a:cs typeface="Georgia"/>
            </a:endParaRPr>
          </a:p>
          <a:p>
            <a:pPr marR="66675" algn="ctr">
              <a:lnSpc>
                <a:spcPct val="100000"/>
              </a:lnSpc>
            </a:pPr>
            <a:r>
              <a:rPr sz="2000" spc="105" dirty="0">
                <a:latin typeface="Georgia"/>
                <a:cs typeface="Georgia"/>
              </a:rPr>
              <a:t>Tubulins</a:t>
            </a:r>
            <a:endParaRPr sz="2000">
              <a:latin typeface="Georgia"/>
              <a:cs typeface="Georgia"/>
            </a:endParaRPr>
          </a:p>
          <a:p>
            <a:pPr marL="2697480">
              <a:lnSpc>
                <a:spcPct val="100000"/>
              </a:lnSpc>
              <a:spcBef>
                <a:spcPts val="1430"/>
              </a:spcBef>
            </a:pPr>
            <a:r>
              <a:rPr sz="1800" spc="65" dirty="0">
                <a:latin typeface="Georgia"/>
                <a:cs typeface="Georgia"/>
              </a:rPr>
              <a:t>inhibiting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50">
              <a:latin typeface="Georgia"/>
              <a:cs typeface="Georgia"/>
            </a:endParaRPr>
          </a:p>
          <a:p>
            <a:pPr marR="66040" algn="ctr">
              <a:lnSpc>
                <a:spcPct val="100000"/>
              </a:lnSpc>
              <a:spcBef>
                <a:spcPts val="5"/>
              </a:spcBef>
            </a:pPr>
            <a:r>
              <a:rPr sz="2000" spc="45" dirty="0">
                <a:latin typeface="Georgia"/>
                <a:cs typeface="Georgia"/>
              </a:rPr>
              <a:t>Mitotic </a:t>
            </a:r>
            <a:r>
              <a:rPr sz="2000" spc="85" dirty="0">
                <a:latin typeface="Georgia"/>
                <a:cs typeface="Georgia"/>
              </a:rPr>
              <a:t>spindle</a:t>
            </a:r>
            <a:r>
              <a:rPr sz="2000" spc="204" dirty="0">
                <a:latin typeface="Georgia"/>
                <a:cs typeface="Georgia"/>
              </a:rPr>
              <a:t> </a:t>
            </a:r>
            <a:r>
              <a:rPr sz="2000" spc="65" dirty="0">
                <a:latin typeface="Georgia"/>
                <a:cs typeface="Georgia"/>
              </a:rPr>
              <a:t>formation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Georgia"/>
              <a:cs typeface="Georgia"/>
            </a:endParaRPr>
          </a:p>
          <a:p>
            <a:pPr marL="2697480">
              <a:lnSpc>
                <a:spcPct val="100000"/>
              </a:lnSpc>
            </a:pPr>
            <a:r>
              <a:rPr sz="1800" spc="75" dirty="0">
                <a:latin typeface="Georgia"/>
                <a:cs typeface="Georgia"/>
              </a:rPr>
              <a:t>Resulting</a:t>
            </a:r>
            <a:r>
              <a:rPr sz="1800" spc="135" dirty="0">
                <a:latin typeface="Georgia"/>
                <a:cs typeface="Georgia"/>
              </a:rPr>
              <a:t> </a:t>
            </a:r>
            <a:r>
              <a:rPr sz="1800" spc="65" dirty="0">
                <a:latin typeface="Georgia"/>
                <a:cs typeface="Georgia"/>
              </a:rPr>
              <a:t>in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2000" spc="55" dirty="0">
                <a:latin typeface="Georgia"/>
                <a:cs typeface="Georgia"/>
              </a:rPr>
              <a:t>Inhibition </a:t>
            </a:r>
            <a:r>
              <a:rPr sz="2000" spc="10" dirty="0">
                <a:latin typeface="Georgia"/>
                <a:cs typeface="Georgia"/>
              </a:rPr>
              <a:t>of </a:t>
            </a:r>
            <a:r>
              <a:rPr sz="2000" spc="95" dirty="0">
                <a:latin typeface="Georgia"/>
                <a:cs typeface="Georgia"/>
              </a:rPr>
              <a:t>separation </a:t>
            </a:r>
            <a:r>
              <a:rPr sz="2000" spc="10" dirty="0">
                <a:latin typeface="Georgia"/>
                <a:cs typeface="Georgia"/>
              </a:rPr>
              <a:t>of </a:t>
            </a:r>
            <a:r>
              <a:rPr sz="2000" spc="105" dirty="0">
                <a:latin typeface="Georgia"/>
                <a:cs typeface="Georgia"/>
              </a:rPr>
              <a:t>daughter</a:t>
            </a:r>
            <a:r>
              <a:rPr sz="2000" spc="555" dirty="0">
                <a:latin typeface="Georgia"/>
                <a:cs typeface="Georgia"/>
              </a:rPr>
              <a:t> </a:t>
            </a:r>
            <a:r>
              <a:rPr sz="2000" spc="100" dirty="0">
                <a:latin typeface="Georgia"/>
                <a:cs typeface="Georgia"/>
              </a:rPr>
              <a:t>nuclei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76394" y="5049773"/>
            <a:ext cx="173990" cy="971550"/>
          </a:xfrm>
          <a:custGeom>
            <a:avLst/>
            <a:gdLst/>
            <a:ahLst/>
            <a:cxnLst/>
            <a:rect l="l" t="t" r="r" b="b"/>
            <a:pathLst>
              <a:path w="173989" h="971550">
                <a:moveTo>
                  <a:pt x="57911" y="797750"/>
                </a:moveTo>
                <a:lnTo>
                  <a:pt x="0" y="797750"/>
                </a:lnTo>
                <a:lnTo>
                  <a:pt x="86867" y="971486"/>
                </a:lnTo>
                <a:lnTo>
                  <a:pt x="159257" y="826706"/>
                </a:lnTo>
                <a:lnTo>
                  <a:pt x="57911" y="826706"/>
                </a:lnTo>
                <a:lnTo>
                  <a:pt x="57911" y="797750"/>
                </a:lnTo>
                <a:close/>
              </a:path>
              <a:path w="173989" h="971550">
                <a:moveTo>
                  <a:pt x="86867" y="0"/>
                </a:moveTo>
                <a:lnTo>
                  <a:pt x="57911" y="0"/>
                </a:lnTo>
                <a:lnTo>
                  <a:pt x="57911" y="826706"/>
                </a:lnTo>
                <a:lnTo>
                  <a:pt x="86867" y="826706"/>
                </a:lnTo>
                <a:lnTo>
                  <a:pt x="86867" y="0"/>
                </a:lnTo>
                <a:close/>
              </a:path>
              <a:path w="173989" h="971550">
                <a:moveTo>
                  <a:pt x="173735" y="797750"/>
                </a:moveTo>
                <a:lnTo>
                  <a:pt x="86867" y="797750"/>
                </a:lnTo>
                <a:lnTo>
                  <a:pt x="86867" y="826706"/>
                </a:lnTo>
                <a:lnTo>
                  <a:pt x="159257" y="826706"/>
                </a:lnTo>
                <a:lnTo>
                  <a:pt x="173735" y="79775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45357" y="6145784"/>
            <a:ext cx="30353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Bookman Uralic"/>
                <a:cs typeface="Bookman Uralic"/>
              </a:rPr>
              <a:t>FUNGISTATIC</a:t>
            </a:r>
            <a:r>
              <a:rPr sz="2000" b="1" spc="-85" dirty="0">
                <a:latin typeface="Bookman Uralic"/>
                <a:cs typeface="Bookman Uralic"/>
              </a:rPr>
              <a:t> </a:t>
            </a:r>
            <a:r>
              <a:rPr sz="2000" b="1" spc="-5" dirty="0">
                <a:latin typeface="Bookman Uralic"/>
                <a:cs typeface="Bookman Uralic"/>
              </a:rPr>
              <a:t>EFFECT</a:t>
            </a:r>
            <a:endParaRPr sz="2000">
              <a:latin typeface="Bookman Uralic"/>
              <a:cs typeface="Bookman Uralic"/>
            </a:endParaRPr>
          </a:p>
        </p:txBody>
      </p:sp>
      <p:pic>
        <p:nvPicPr>
          <p:cNvPr id="9" name="~PP2354.WAV">
            <a:hlinkClick r:id="" action="ppaction://media"/>
          </p:cNvPr>
          <p:cNvPicPr>
            <a:picLocks noRot="1" noChangeAspect="1"/>
          </p:cNvPicPr>
          <p:nvPr>
            <a:wavAudioFile r:embed="rId1" name="~PP2354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41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2832" y="632205"/>
            <a:ext cx="9563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5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sz="2800" spc="80" dirty="0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sz="2800" spc="-254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sz="2800" spc="-365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endParaRPr sz="2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4813" y="1456435"/>
            <a:ext cx="1482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396240" algn="l"/>
                <a:tab pos="396875" algn="l"/>
              </a:tabLst>
            </a:pPr>
            <a:r>
              <a:rPr sz="2400" spc="145" dirty="0">
                <a:latin typeface="Georgia"/>
                <a:cs typeface="Georgia"/>
              </a:rPr>
              <a:t>Rashes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4813" y="2157476"/>
            <a:ext cx="1513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396240" algn="l"/>
                <a:tab pos="396875" algn="l"/>
              </a:tabLst>
            </a:pPr>
            <a:r>
              <a:rPr sz="2400" spc="140" dirty="0">
                <a:latin typeface="Georgia"/>
                <a:cs typeface="Georgia"/>
              </a:rPr>
              <a:t>Nausea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4813" y="2858211"/>
            <a:ext cx="19024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396240" algn="l"/>
                <a:tab pos="396875" algn="l"/>
              </a:tabLst>
            </a:pPr>
            <a:r>
              <a:rPr sz="2400" spc="85" dirty="0">
                <a:latin typeface="Georgia"/>
                <a:cs typeface="Georgia"/>
              </a:rPr>
              <a:t>Vomitings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7575" y="632205"/>
            <a:ext cx="3712845" cy="1215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860">
              <a:lnSpc>
                <a:spcPct val="100000"/>
              </a:lnSpc>
              <a:spcBef>
                <a:spcPts val="95"/>
              </a:spcBef>
            </a:pPr>
            <a:r>
              <a:rPr sz="2800" b="1" spc="-12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THERAPEUTIC</a:t>
            </a:r>
            <a:r>
              <a:rPr sz="28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800" b="1" spc="-29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USES</a:t>
            </a:r>
            <a:endParaRPr sz="280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396875" indent="-384810">
              <a:lnSpc>
                <a:spcPct val="100000"/>
              </a:lnSpc>
              <a:spcBef>
                <a:spcPts val="3135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i="1" spc="15" dirty="0">
                <a:latin typeface="TeX Gyre Bonum"/>
                <a:cs typeface="TeX Gyre Bonum"/>
              </a:rPr>
              <a:t>T.</a:t>
            </a:r>
            <a:r>
              <a:rPr sz="2400" i="1" spc="-30" dirty="0">
                <a:latin typeface="TeX Gyre Bonum"/>
                <a:cs typeface="TeX Gyre Bonum"/>
              </a:rPr>
              <a:t> </a:t>
            </a:r>
            <a:r>
              <a:rPr sz="2400" i="1" spc="-10" dirty="0">
                <a:latin typeface="TeX Gyre Bonum"/>
                <a:cs typeface="TeX Gyre Bonum"/>
              </a:rPr>
              <a:t>unguium</a:t>
            </a:r>
            <a:endParaRPr sz="2400">
              <a:latin typeface="TeX Gyre Bonum"/>
              <a:cs typeface="TeX Gyre Bon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7575" y="2157476"/>
            <a:ext cx="19265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i="1" spc="15" dirty="0">
                <a:latin typeface="TeX Gyre Bonum"/>
                <a:cs typeface="TeX Gyre Bonum"/>
              </a:rPr>
              <a:t>T.</a:t>
            </a:r>
            <a:r>
              <a:rPr sz="2400" i="1" spc="-95" dirty="0">
                <a:latin typeface="TeX Gyre Bonum"/>
                <a:cs typeface="TeX Gyre Bonum"/>
              </a:rPr>
              <a:t> </a:t>
            </a:r>
            <a:r>
              <a:rPr sz="2400" i="1" spc="-5" dirty="0">
                <a:latin typeface="TeX Gyre Bonum"/>
                <a:cs typeface="TeX Gyre Bonum"/>
              </a:rPr>
              <a:t>corporis</a:t>
            </a:r>
            <a:endParaRPr sz="2400">
              <a:latin typeface="TeX Gyre Bonum"/>
              <a:cs typeface="TeX Gyre Bon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7575" y="2858211"/>
            <a:ext cx="406907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396875" algn="l"/>
                <a:tab pos="397510" algn="l"/>
              </a:tabLst>
            </a:pPr>
            <a:r>
              <a:rPr sz="2400" spc="110" dirty="0">
                <a:latin typeface="Georgia"/>
                <a:cs typeface="Georgia"/>
              </a:rPr>
              <a:t>Dermatophyte </a:t>
            </a:r>
            <a:r>
              <a:rPr sz="2400" spc="90" dirty="0">
                <a:latin typeface="Georgia"/>
                <a:cs typeface="Georgia"/>
              </a:rPr>
              <a:t>infections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8613" y="3559809"/>
            <a:ext cx="778700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2440" indent="-384175">
              <a:lnSpc>
                <a:spcPct val="100000"/>
              </a:lnSpc>
              <a:spcBef>
                <a:spcPts val="100"/>
              </a:spcBef>
              <a:buFont typeface="Arial"/>
              <a:buChar char="■"/>
              <a:tabLst>
                <a:tab pos="472440" algn="l"/>
                <a:tab pos="473075" algn="l"/>
              </a:tabLst>
            </a:pPr>
            <a:r>
              <a:rPr sz="2400" spc="105" dirty="0">
                <a:latin typeface="Georgia"/>
                <a:cs typeface="Georgia"/>
              </a:rPr>
              <a:t>Diarrhoea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■"/>
            </a:pPr>
            <a:endParaRPr sz="2300">
              <a:latin typeface="Georgia"/>
              <a:cs typeface="Georgia"/>
            </a:endParaRPr>
          </a:p>
          <a:p>
            <a:pPr marL="472440" indent="-384175">
              <a:lnSpc>
                <a:spcPct val="100000"/>
              </a:lnSpc>
              <a:buFont typeface="Arial"/>
              <a:buChar char="■"/>
              <a:tabLst>
                <a:tab pos="472440" algn="l"/>
                <a:tab pos="473075" algn="l"/>
              </a:tabLst>
            </a:pPr>
            <a:r>
              <a:rPr sz="2400" spc="35" dirty="0">
                <a:latin typeface="Georgia"/>
                <a:cs typeface="Georgia"/>
              </a:rPr>
              <a:t>Mild</a:t>
            </a:r>
            <a:r>
              <a:rPr sz="2400" spc="190" dirty="0">
                <a:latin typeface="Georgia"/>
                <a:cs typeface="Georgia"/>
              </a:rPr>
              <a:t> </a:t>
            </a:r>
            <a:r>
              <a:rPr sz="2400" spc="80" dirty="0">
                <a:latin typeface="Georgia"/>
                <a:cs typeface="Georgia"/>
              </a:rPr>
              <a:t>Hepatotoxicity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750">
              <a:latin typeface="Georgia"/>
              <a:cs typeface="Georgia"/>
            </a:endParaRPr>
          </a:p>
          <a:p>
            <a:pPr marL="12700" marR="5080">
              <a:lnSpc>
                <a:spcPct val="150000"/>
              </a:lnSpc>
              <a:tabLst>
                <a:tab pos="2946400" algn="l"/>
                <a:tab pos="3858260" algn="l"/>
                <a:tab pos="4496435" algn="l"/>
                <a:tab pos="5909310" algn="l"/>
                <a:tab pos="7505700" algn="l"/>
              </a:tabLst>
            </a:pPr>
            <a:r>
              <a:rPr sz="2400" spc="65" dirty="0">
                <a:latin typeface="Georgia"/>
                <a:cs typeface="Georgia"/>
              </a:rPr>
              <a:t>GRISEOFULVINs	</a:t>
            </a:r>
            <a:r>
              <a:rPr sz="2400" spc="180" dirty="0">
                <a:latin typeface="Georgia"/>
                <a:cs typeface="Georgia"/>
              </a:rPr>
              <a:t>us</a:t>
            </a:r>
            <a:r>
              <a:rPr sz="2400" spc="175" dirty="0">
                <a:latin typeface="Georgia"/>
                <a:cs typeface="Georgia"/>
              </a:rPr>
              <a:t>e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10" dirty="0">
                <a:latin typeface="Georgia"/>
                <a:cs typeface="Georgia"/>
              </a:rPr>
              <a:t>is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65" dirty="0">
                <a:latin typeface="Georgia"/>
                <a:cs typeface="Georgia"/>
              </a:rPr>
              <a:t>limited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155" dirty="0">
                <a:latin typeface="Georgia"/>
                <a:cs typeface="Georgia"/>
              </a:rPr>
              <a:t>because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5" dirty="0">
                <a:latin typeface="Georgia"/>
                <a:cs typeface="Georgia"/>
              </a:rPr>
              <a:t>of  </a:t>
            </a:r>
            <a:r>
              <a:rPr sz="2400" spc="100" dirty="0">
                <a:latin typeface="Georgia"/>
                <a:cs typeface="Georgia"/>
              </a:rPr>
              <a:t>extensive </a:t>
            </a:r>
            <a:r>
              <a:rPr sz="2400" spc="110" dirty="0">
                <a:latin typeface="Georgia"/>
                <a:cs typeface="Georgia"/>
              </a:rPr>
              <a:t>replacement </a:t>
            </a:r>
            <a:r>
              <a:rPr sz="2400" spc="125" dirty="0">
                <a:latin typeface="Georgia"/>
                <a:cs typeface="Georgia"/>
              </a:rPr>
              <a:t>by </a:t>
            </a:r>
            <a:r>
              <a:rPr sz="2400" spc="75" dirty="0">
                <a:latin typeface="Georgia"/>
                <a:cs typeface="Georgia"/>
              </a:rPr>
              <a:t>Azoles </a:t>
            </a:r>
            <a:r>
              <a:rPr sz="2400" spc="145" dirty="0">
                <a:latin typeface="Georgia"/>
                <a:cs typeface="Georgia"/>
              </a:rPr>
              <a:t>and</a:t>
            </a:r>
            <a:r>
              <a:rPr sz="2400" spc="555" dirty="0">
                <a:latin typeface="Georgia"/>
                <a:cs typeface="Georgia"/>
              </a:rPr>
              <a:t> </a:t>
            </a:r>
            <a:r>
              <a:rPr sz="2400" spc="80" dirty="0">
                <a:latin typeface="Georgia"/>
                <a:cs typeface="Georgia"/>
              </a:rPr>
              <a:t>Terbinafine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10" name="~PP1091.WAV">
            <a:hlinkClick r:id="" action="ppaction://media"/>
          </p:cNvPr>
          <p:cNvPicPr>
            <a:picLocks noRot="1" noChangeAspect="1"/>
          </p:cNvPicPr>
          <p:nvPr>
            <a:wavAudioFile r:embed="rId1" name="~PP1091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09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9160" y="162255"/>
            <a:ext cx="60706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5" dirty="0"/>
              <a:t>TYPES </a:t>
            </a:r>
            <a:r>
              <a:rPr spc="-120" dirty="0"/>
              <a:t>OF </a:t>
            </a:r>
            <a:r>
              <a:rPr spc="-130" dirty="0"/>
              <a:t>FUNGAL</a:t>
            </a:r>
            <a:r>
              <a:rPr spc="-40" dirty="0"/>
              <a:t> </a:t>
            </a:r>
            <a:r>
              <a:rPr spc="-135" dirty="0"/>
              <a:t>ORGANISMS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3250" y="831850"/>
          <a:ext cx="8380093" cy="57599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3955"/>
                <a:gridCol w="1959610"/>
                <a:gridCol w="2437764"/>
                <a:gridCol w="2818764"/>
              </a:tblGrid>
              <a:tr h="6154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32740" marR="325120" indent="23876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MODE 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ANSM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SPECIES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INVOVLVED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CAUSED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4886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YEASTS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2357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60" dirty="0">
                          <a:latin typeface="Arial"/>
                          <a:cs typeface="Arial"/>
                        </a:rPr>
                        <a:t>Budding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50" dirty="0">
                          <a:latin typeface="Arial"/>
                          <a:cs typeface="Arial"/>
                        </a:rPr>
                        <a:t>Cryptococcus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70" dirty="0">
                          <a:latin typeface="Arial"/>
                          <a:cs typeface="Arial"/>
                        </a:rPr>
                        <a:t>neoformans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70" dirty="0">
                          <a:latin typeface="Arial"/>
                          <a:cs typeface="Arial"/>
                        </a:rPr>
                        <a:t>Meningitis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502283">
                <a:tc rowSpan="2">
                  <a:txBody>
                    <a:bodyPr/>
                    <a:lstStyle/>
                    <a:p>
                      <a:pPr marL="315595" marR="97790" indent="-2108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YEAST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LIKE 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FUNGI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1440" marR="81280" algn="just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spc="30" dirty="0">
                          <a:latin typeface="Arial"/>
                          <a:cs typeface="Arial"/>
                        </a:rPr>
                        <a:t>Partly </a:t>
                      </a:r>
                      <a:r>
                        <a:rPr sz="1400" spc="70" dirty="0">
                          <a:latin typeface="Arial"/>
                          <a:cs typeface="Arial"/>
                        </a:rPr>
                        <a:t>grows like  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yeast </a:t>
                      </a:r>
                      <a:r>
                        <a:rPr sz="1400" spc="55">
                          <a:latin typeface="Arial"/>
                          <a:cs typeface="Arial"/>
                        </a:rPr>
                        <a:t>and </a:t>
                      </a:r>
                      <a:r>
                        <a:rPr sz="1400" spc="70" smtClean="0">
                          <a:latin typeface="Arial"/>
                          <a:cs typeface="Arial"/>
                        </a:rPr>
                        <a:t>partl</a:t>
                      </a:r>
                      <a:r>
                        <a:rPr lang="en-IN" sz="1400" spc="70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1400" spc="7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as  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filaments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(hyphae)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45" dirty="0">
                          <a:latin typeface="Arial"/>
                          <a:cs typeface="Arial"/>
                        </a:rPr>
                        <a:t>Candida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0" dirty="0">
                          <a:latin typeface="Arial"/>
                          <a:cs typeface="Arial"/>
                        </a:rPr>
                        <a:t>albicans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81685" marR="774065" indent="-635" algn="ctr">
                        <a:lnSpc>
                          <a:spcPts val="2520"/>
                        </a:lnSpc>
                        <a:spcBef>
                          <a:spcPts val="170"/>
                        </a:spcBef>
                      </a:pPr>
                      <a:r>
                        <a:rPr sz="1400" spc="50" dirty="0">
                          <a:latin typeface="Arial"/>
                          <a:cs typeface="Arial"/>
                        </a:rPr>
                        <a:t>Oral </a:t>
                      </a:r>
                      <a:r>
                        <a:rPr sz="1400" spc="85" dirty="0">
                          <a:latin typeface="Arial"/>
                          <a:cs typeface="Arial"/>
                        </a:rPr>
                        <a:t>thrush  </a:t>
                      </a:r>
                      <a:r>
                        <a:rPr sz="1400" spc="45" dirty="0">
                          <a:latin typeface="Arial"/>
                          <a:cs typeface="Arial"/>
                        </a:rPr>
                        <a:t>Vaginal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85" dirty="0">
                          <a:latin typeface="Arial"/>
                          <a:cs typeface="Arial"/>
                        </a:rPr>
                        <a:t>thrush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30" dirty="0">
                          <a:latin typeface="Arial"/>
                          <a:cs typeface="Arial"/>
                        </a:rPr>
                        <a:t>Systemic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45" dirty="0">
                          <a:latin typeface="Arial"/>
                          <a:cs typeface="Arial"/>
                        </a:rPr>
                        <a:t>Candidiasis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1311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65" smtClean="0">
                          <a:latin typeface="Arial"/>
                          <a:cs typeface="Arial"/>
                        </a:rPr>
                        <a:t>Pityrospo</a:t>
                      </a:r>
                      <a:r>
                        <a:rPr lang="en-IN" sz="1400" spc="65" dirty="0" smtClean="0">
                          <a:latin typeface="Arial"/>
                          <a:cs typeface="Arial"/>
                        </a:rPr>
                        <a:t>rum</a:t>
                      </a:r>
                      <a:r>
                        <a:rPr sz="140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5" dirty="0">
                          <a:latin typeface="Arial"/>
                          <a:cs typeface="Arial"/>
                        </a:rPr>
                        <a:t>orbiculare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40" dirty="0">
                          <a:latin typeface="Arial"/>
                          <a:cs typeface="Arial"/>
                        </a:rPr>
                        <a:t>Pityriasis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versicolor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40" dirty="0">
                          <a:latin typeface="Arial"/>
                          <a:cs typeface="Arial"/>
                        </a:rPr>
                        <a:t>Tinea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5" dirty="0">
                          <a:latin typeface="Arial"/>
                          <a:cs typeface="Arial"/>
                        </a:rPr>
                        <a:t>versicolor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9773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MOULDS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2550" algn="just">
                        <a:lnSpc>
                          <a:spcPct val="100000"/>
                        </a:lnSpc>
                        <a:spcBef>
                          <a:spcPts val="165"/>
                        </a:spcBef>
                        <a:tabLst>
                          <a:tab pos="1662430" algn="l"/>
                        </a:tabLst>
                      </a:pPr>
                      <a:r>
                        <a:rPr sz="1400" spc="55" dirty="0">
                          <a:latin typeface="Arial"/>
                          <a:cs typeface="Arial"/>
                        </a:rPr>
                        <a:t>Filamentous </a:t>
                      </a:r>
                      <a:r>
                        <a:rPr sz="1400" spc="95" dirty="0">
                          <a:latin typeface="Arial"/>
                          <a:cs typeface="Arial"/>
                        </a:rPr>
                        <a:t>fungi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	by  </a:t>
                      </a:r>
                      <a:r>
                        <a:rPr sz="1400" spc="105" dirty="0">
                          <a:latin typeface="Arial"/>
                          <a:cs typeface="Arial"/>
                        </a:rPr>
                        <a:t>forming</a:t>
                      </a:r>
                      <a:r>
                        <a:rPr sz="14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0" dirty="0">
                          <a:latin typeface="Arial"/>
                          <a:cs typeface="Arial"/>
                        </a:rPr>
                        <a:t>spores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22580" marR="313690" indent="-2540" algn="ctr">
                        <a:lnSpc>
                          <a:spcPts val="2520"/>
                        </a:lnSpc>
                        <a:spcBef>
                          <a:spcPts val="175"/>
                        </a:spcBef>
                      </a:pPr>
                      <a:r>
                        <a:rPr sz="1400" spc="65" dirty="0">
                          <a:latin typeface="Arial"/>
                          <a:cs typeface="Arial"/>
                        </a:rPr>
                        <a:t>Dermatophytes  </a:t>
                      </a:r>
                      <a:r>
                        <a:rPr sz="1400" spc="60" dirty="0">
                          <a:latin typeface="Arial"/>
                          <a:cs typeface="Arial"/>
                        </a:rPr>
                        <a:t>(pathogenic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moulds)  Trichophyton </a:t>
                      </a:r>
                      <a:r>
                        <a:rPr sz="1400" spc="55" dirty="0">
                          <a:latin typeface="Arial"/>
                          <a:cs typeface="Arial"/>
                        </a:rPr>
                        <a:t>sp.,  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Microsporum </a:t>
                      </a:r>
                      <a:r>
                        <a:rPr sz="1400" spc="55" dirty="0">
                          <a:latin typeface="Arial"/>
                          <a:cs typeface="Arial"/>
                        </a:rPr>
                        <a:t>sp.,  </a:t>
                      </a:r>
                      <a:r>
                        <a:rPr sz="1400" spc="70" dirty="0">
                          <a:latin typeface="Arial"/>
                          <a:cs typeface="Arial"/>
                        </a:rPr>
                        <a:t>Epidermophyton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5" dirty="0">
                          <a:latin typeface="Arial"/>
                          <a:cs typeface="Arial"/>
                        </a:rPr>
                        <a:t>sp.,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90" dirty="0">
                          <a:latin typeface="Arial"/>
                          <a:cs typeface="Arial"/>
                        </a:rPr>
                        <a:t>Skin/ </a:t>
                      </a:r>
                      <a:r>
                        <a:rPr sz="1400" spc="65" dirty="0">
                          <a:latin typeface="Arial"/>
                          <a:cs typeface="Arial"/>
                        </a:rPr>
                        <a:t>nail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infections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pic>
        <p:nvPicPr>
          <p:cNvPr id="4" name="~PP1505.WAV">
            <a:hlinkClick r:id="" action="ppaction://media"/>
          </p:cNvPr>
          <p:cNvPicPr>
            <a:picLocks noRot="1" noChangeAspect="1"/>
          </p:cNvPicPr>
          <p:nvPr>
            <a:wavAudioFile r:embed="rId1" name="~PP1505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933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9160" y="86055"/>
            <a:ext cx="6257290" cy="94869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094740" marR="5080" indent="-1082675">
              <a:lnSpc>
                <a:spcPts val="3420"/>
              </a:lnSpc>
              <a:spcBef>
                <a:spcPts val="570"/>
              </a:spcBef>
            </a:pPr>
            <a:r>
              <a:rPr sz="3200" b="1" spc="-110" dirty="0">
                <a:solidFill>
                  <a:srgbClr val="1F487C"/>
                </a:solidFill>
                <a:latin typeface="Arial"/>
                <a:cs typeface="Arial"/>
              </a:rPr>
              <a:t>DRUG </a:t>
            </a:r>
            <a:r>
              <a:rPr sz="3200" b="1" spc="-120" dirty="0">
                <a:solidFill>
                  <a:srgbClr val="1F487C"/>
                </a:solidFill>
                <a:latin typeface="Arial"/>
                <a:cs typeface="Arial"/>
              </a:rPr>
              <a:t>OF </a:t>
            </a:r>
            <a:r>
              <a:rPr sz="3200" b="1" spc="-85" dirty="0">
                <a:solidFill>
                  <a:srgbClr val="1F487C"/>
                </a:solidFill>
                <a:latin typeface="Arial"/>
                <a:cs typeface="Arial"/>
              </a:rPr>
              <a:t>CHOICE </a:t>
            </a:r>
            <a:r>
              <a:rPr sz="3200" b="1" spc="-175" dirty="0">
                <a:solidFill>
                  <a:srgbClr val="1F487C"/>
                </a:solidFill>
                <a:latin typeface="Arial"/>
                <a:cs typeface="Arial"/>
              </a:rPr>
              <a:t>FOR </a:t>
            </a:r>
            <a:r>
              <a:rPr sz="3200" b="1" spc="-130" dirty="0">
                <a:solidFill>
                  <a:srgbClr val="1F487C"/>
                </a:solidFill>
                <a:latin typeface="Arial"/>
                <a:cs typeface="Arial"/>
              </a:rPr>
              <a:t>VARIOUS  FUNGAL</a:t>
            </a:r>
            <a:r>
              <a:rPr sz="3200" b="1" spc="8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0" dirty="0">
                <a:solidFill>
                  <a:srgbClr val="1F487C"/>
                </a:solidFill>
                <a:latin typeface="Arial"/>
                <a:cs typeface="Arial"/>
              </a:rPr>
              <a:t>INFECTIONS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3250" y="1136650"/>
          <a:ext cx="8382000" cy="5714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  <a:gridCol w="2514600"/>
                <a:gridCol w="1828800"/>
                <a:gridCol w="1752600"/>
              </a:tblGrid>
              <a:tr h="3708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FUNGUS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FIRST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SECOND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b="1" i="1" spc="-5" dirty="0">
                          <a:latin typeface="TeX Gyre Bonum"/>
                          <a:cs typeface="TeX Gyre Bonum"/>
                        </a:rPr>
                        <a:t>Cryptococcus</a:t>
                      </a:r>
                      <a:r>
                        <a:rPr sz="1200" b="1" i="1" spc="-15" dirty="0">
                          <a:latin typeface="TeX Gyre Bonum"/>
                          <a:cs typeface="TeX Gyre Bonum"/>
                        </a:rPr>
                        <a:t> </a:t>
                      </a:r>
                      <a:r>
                        <a:rPr sz="1200" b="1" i="1" spc="-5" dirty="0">
                          <a:latin typeface="TeX Gyre Bonum"/>
                          <a:cs typeface="TeX Gyre Bonum"/>
                        </a:rPr>
                        <a:t>neoformans</a:t>
                      </a:r>
                      <a:endParaRPr sz="1200">
                        <a:latin typeface="TeX Gyre Bonum"/>
                        <a:cs typeface="TeX Gyre Bonum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b="1" spc="-10" dirty="0">
                          <a:latin typeface="Bookman Uralic"/>
                          <a:cs typeface="Bookman Uralic"/>
                        </a:rPr>
                        <a:t>Meningitis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b="1" spc="-10" dirty="0">
                          <a:latin typeface="Bookman Uralic"/>
                          <a:cs typeface="Bookman Uralic"/>
                        </a:rPr>
                        <a:t>AMPHOTERICIN</a:t>
                      </a:r>
                      <a:r>
                        <a:rPr sz="1200" b="1" spc="-15" dirty="0">
                          <a:latin typeface="Bookman Uralic"/>
                          <a:cs typeface="Bookman Uralic"/>
                        </a:rPr>
                        <a:t> </a:t>
                      </a:r>
                      <a:r>
                        <a:rPr sz="1200" b="1" dirty="0">
                          <a:latin typeface="Bookman Uralic"/>
                          <a:cs typeface="Bookman Uralic"/>
                        </a:rPr>
                        <a:t>B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±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200" b="1" spc="-5" dirty="0">
                          <a:latin typeface="Bookman Uralic"/>
                          <a:cs typeface="Bookman Uralic"/>
                        </a:rPr>
                        <a:t>5-FLUCYTOSINE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b="1" spc="-5" dirty="0">
                          <a:latin typeface="Bookman Uralic"/>
                          <a:cs typeface="Bookman Uralic"/>
                        </a:rPr>
                        <a:t>FLUCONAZOLE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9144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b="1" i="1" spc="-5" dirty="0">
                          <a:latin typeface="TeX Gyre Bonum"/>
                          <a:cs typeface="TeX Gyre Bonum"/>
                        </a:rPr>
                        <a:t>Candida</a:t>
                      </a:r>
                      <a:r>
                        <a:rPr sz="1200" b="1" i="1" spc="-35" dirty="0">
                          <a:latin typeface="TeX Gyre Bonum"/>
                          <a:cs typeface="TeX Gyre Bonum"/>
                        </a:rPr>
                        <a:t> </a:t>
                      </a:r>
                      <a:r>
                        <a:rPr sz="1200" b="1" i="1" spc="-5" dirty="0">
                          <a:latin typeface="TeX Gyre Bonum"/>
                          <a:cs typeface="TeX Gyre Bonum"/>
                        </a:rPr>
                        <a:t>albicans</a:t>
                      </a:r>
                      <a:endParaRPr sz="1200">
                        <a:latin typeface="TeX Gyre Bonum"/>
                        <a:cs typeface="TeX Gyre Bonum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5725">
                        <a:lnSpc>
                          <a:spcPct val="150200"/>
                        </a:lnSpc>
                        <a:spcBef>
                          <a:spcPts val="60"/>
                        </a:spcBef>
                      </a:pPr>
                      <a:r>
                        <a:rPr sz="1200" b="1" dirty="0">
                          <a:latin typeface="Bookman Uralic"/>
                          <a:cs typeface="Bookman Uralic"/>
                        </a:rPr>
                        <a:t>Candidiasis (oral, vaginal, </a:t>
                      </a:r>
                      <a:r>
                        <a:rPr sz="1200" b="1" spc="-5" dirty="0">
                          <a:latin typeface="Bookman Uralic"/>
                          <a:cs typeface="Bookman Uralic"/>
                        </a:rPr>
                        <a:t>or  cutaneous)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257175" indent="-2540" algn="ctr">
                        <a:lnSpc>
                          <a:spcPct val="150100"/>
                        </a:lnSpc>
                        <a:spcBef>
                          <a:spcPts val="60"/>
                        </a:spcBef>
                      </a:pPr>
                      <a:r>
                        <a:rPr sz="1200" b="1" spc="-5" dirty="0">
                          <a:latin typeface="Bookman Uralic"/>
                          <a:cs typeface="Bookman Uralic"/>
                        </a:rPr>
                        <a:t>FLUCYTOSINE  </a:t>
                      </a:r>
                      <a:r>
                        <a:rPr sz="1200" b="1" dirty="0">
                          <a:latin typeface="Bookman Uralic"/>
                          <a:cs typeface="Bookman Uralic"/>
                        </a:rPr>
                        <a:t>NYSTATIN  CLOTRI</a:t>
                      </a:r>
                      <a:r>
                        <a:rPr sz="1200" b="1" spc="-15" dirty="0">
                          <a:latin typeface="Bookman Uralic"/>
                          <a:cs typeface="Bookman Uralic"/>
                        </a:rPr>
                        <a:t>M</a:t>
                      </a:r>
                      <a:r>
                        <a:rPr sz="1200" b="1" spc="-5" dirty="0">
                          <a:latin typeface="Bookman Uralic"/>
                          <a:cs typeface="Bookman Uralic"/>
                        </a:rPr>
                        <a:t>AZOLE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b="1" dirty="0">
                          <a:latin typeface="Bookman Uralic"/>
                          <a:cs typeface="Bookman Uralic"/>
                        </a:rPr>
                        <a:t>ITRACONAZOLE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40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b="1" dirty="0">
                          <a:latin typeface="Bookman Uralic"/>
                          <a:cs typeface="Bookman Uralic"/>
                        </a:rPr>
                        <a:t>Deep mycosal/ </a:t>
                      </a:r>
                      <a:r>
                        <a:rPr sz="1200" b="1" spc="-5" dirty="0">
                          <a:latin typeface="Bookman Uralic"/>
                          <a:cs typeface="Bookman Uralic"/>
                        </a:rPr>
                        <a:t>disseminated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183515" indent="-73660">
                        <a:lnSpc>
                          <a:spcPct val="150000"/>
                        </a:lnSpc>
                        <a:spcBef>
                          <a:spcPts val="65"/>
                        </a:spcBef>
                      </a:pPr>
                      <a:r>
                        <a:rPr sz="1200" b="1" spc="-10" dirty="0">
                          <a:latin typeface="Bookman Uralic"/>
                          <a:cs typeface="Bookman Uralic"/>
                        </a:rPr>
                        <a:t>AMPHOTERICIN </a:t>
                      </a:r>
                      <a:r>
                        <a:rPr sz="1200" b="1" dirty="0">
                          <a:latin typeface="Bookman Uralic"/>
                          <a:cs typeface="Bookman Uralic"/>
                        </a:rPr>
                        <a:t>B  VORICONAZOLE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b="1" spc="-5" dirty="0">
                          <a:latin typeface="Bookman Uralic"/>
                          <a:cs typeface="Bookman Uralic"/>
                        </a:rPr>
                        <a:t>FLUCONAZOLE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b="1" i="1" spc="-5" smtClean="0">
                          <a:latin typeface="TeX Gyre Bonum"/>
                          <a:cs typeface="TeX Gyre Bonum"/>
                        </a:rPr>
                        <a:t>Pityrospor</a:t>
                      </a:r>
                      <a:r>
                        <a:rPr lang="en-IN" sz="1200" b="1" i="1" spc="-5" dirty="0" smtClean="0">
                          <a:latin typeface="TeX Gyre Bonum"/>
                          <a:cs typeface="TeX Gyre Bonum"/>
                        </a:rPr>
                        <a:t>u</a:t>
                      </a:r>
                      <a:r>
                        <a:rPr sz="1200" b="1" i="1" spc="-5" smtClean="0">
                          <a:latin typeface="TeX Gyre Bonum"/>
                          <a:cs typeface="TeX Gyre Bonum"/>
                        </a:rPr>
                        <a:t>m</a:t>
                      </a:r>
                      <a:r>
                        <a:rPr sz="1200" b="1" i="1" spc="-20" smtClean="0">
                          <a:latin typeface="TeX Gyre Bonum"/>
                          <a:cs typeface="TeX Gyre Bonum"/>
                        </a:rPr>
                        <a:t> </a:t>
                      </a:r>
                      <a:r>
                        <a:rPr sz="1200" b="1" i="1" spc="-5" dirty="0">
                          <a:latin typeface="TeX Gyre Bonum"/>
                          <a:cs typeface="TeX Gyre Bonum"/>
                        </a:rPr>
                        <a:t>orbiculare</a:t>
                      </a:r>
                      <a:endParaRPr sz="1200">
                        <a:latin typeface="TeX Gyre Bonum"/>
                        <a:cs typeface="TeX Gyre Bonum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5725">
                        <a:lnSpc>
                          <a:spcPct val="150100"/>
                        </a:lnSpc>
                        <a:spcBef>
                          <a:spcPts val="65"/>
                        </a:spcBef>
                        <a:tabLst>
                          <a:tab pos="969644" algn="l"/>
                          <a:tab pos="1978660" algn="l"/>
                        </a:tabLst>
                      </a:pPr>
                      <a:r>
                        <a:rPr sz="1200" b="1" spc="-5" dirty="0">
                          <a:latin typeface="Bookman Uralic"/>
                          <a:cs typeface="Bookman Uralic"/>
                        </a:rPr>
                        <a:t>Pityria</a:t>
                      </a:r>
                      <a:r>
                        <a:rPr sz="1200" b="1" spc="10" dirty="0">
                          <a:latin typeface="Bookman Uralic"/>
                          <a:cs typeface="Bookman Uralic"/>
                        </a:rPr>
                        <a:t>s</a:t>
                      </a:r>
                      <a:r>
                        <a:rPr sz="1200" b="1" dirty="0">
                          <a:latin typeface="Bookman Uralic"/>
                          <a:cs typeface="Bookman Uralic"/>
                        </a:rPr>
                        <a:t>is	</a:t>
                      </a:r>
                      <a:r>
                        <a:rPr sz="1200" b="1" spc="-5" dirty="0">
                          <a:latin typeface="Bookman Uralic"/>
                          <a:cs typeface="Bookman Uralic"/>
                        </a:rPr>
                        <a:t>ver</a:t>
                      </a:r>
                      <a:r>
                        <a:rPr sz="1200" b="1" spc="10" dirty="0">
                          <a:latin typeface="Bookman Uralic"/>
                          <a:cs typeface="Bookman Uralic"/>
                        </a:rPr>
                        <a:t>s</a:t>
                      </a:r>
                      <a:r>
                        <a:rPr sz="1200" b="1" dirty="0">
                          <a:latin typeface="Bookman Uralic"/>
                          <a:cs typeface="Bookman Uralic"/>
                        </a:rPr>
                        <a:t>i</a:t>
                      </a:r>
                      <a:r>
                        <a:rPr sz="1200" b="1" spc="10" dirty="0">
                          <a:latin typeface="Bookman Uralic"/>
                          <a:cs typeface="Bookman Uralic"/>
                        </a:rPr>
                        <a:t>c</a:t>
                      </a:r>
                      <a:r>
                        <a:rPr sz="1200" b="1" spc="-5" dirty="0">
                          <a:latin typeface="Bookman Uralic"/>
                          <a:cs typeface="Bookman Uralic"/>
                        </a:rPr>
                        <a:t>o</a:t>
                      </a:r>
                      <a:r>
                        <a:rPr sz="1200" b="1" spc="10" dirty="0">
                          <a:latin typeface="Bookman Uralic"/>
                          <a:cs typeface="Bookman Uralic"/>
                        </a:rPr>
                        <a:t>l</a:t>
                      </a:r>
                      <a:r>
                        <a:rPr sz="1200" b="1" spc="-5" dirty="0">
                          <a:latin typeface="Bookman Uralic"/>
                          <a:cs typeface="Bookman Uralic"/>
                        </a:rPr>
                        <a:t>or</a:t>
                      </a:r>
                      <a:r>
                        <a:rPr sz="1200" b="1" dirty="0">
                          <a:latin typeface="Bookman Uralic"/>
                          <a:cs typeface="Bookman Uralic"/>
                        </a:rPr>
                        <a:t>/	</a:t>
                      </a:r>
                      <a:r>
                        <a:rPr sz="1200" b="1" spc="-5" dirty="0">
                          <a:latin typeface="Bookman Uralic"/>
                          <a:cs typeface="Bookman Uralic"/>
                        </a:rPr>
                        <a:t>Tinea  versicolor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b="1" spc="-5" dirty="0">
                          <a:latin typeface="Bookman Uralic"/>
                          <a:cs typeface="Bookman Uralic"/>
                        </a:rPr>
                        <a:t>TREBINAFINE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b="1" spc="-5" dirty="0">
                          <a:latin typeface="Bookman Uralic"/>
                          <a:cs typeface="Bookman Uralic"/>
                        </a:rPr>
                        <a:t>FLUCONAZOLE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b="1" i="1" dirty="0">
                          <a:latin typeface="TeX Gyre Bonum"/>
                          <a:cs typeface="TeX Gyre Bonum"/>
                        </a:rPr>
                        <a:t>Histoplasma</a:t>
                      </a:r>
                      <a:r>
                        <a:rPr sz="1200" b="1" i="1" spc="-40" dirty="0">
                          <a:latin typeface="TeX Gyre Bonum"/>
                          <a:cs typeface="TeX Gyre Bonum"/>
                        </a:rPr>
                        <a:t> </a:t>
                      </a:r>
                      <a:r>
                        <a:rPr sz="1200" b="1" i="1" spc="-5" dirty="0">
                          <a:latin typeface="TeX Gyre Bonum"/>
                          <a:cs typeface="TeX Gyre Bonum"/>
                        </a:rPr>
                        <a:t>capsulatum</a:t>
                      </a:r>
                      <a:endParaRPr sz="1200">
                        <a:latin typeface="TeX Gyre Bonum"/>
                        <a:cs typeface="TeX Gyre Bonum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b="1" dirty="0">
                          <a:latin typeface="Bookman Uralic"/>
                          <a:cs typeface="Bookman Uralic"/>
                        </a:rPr>
                        <a:t>Histoplasmosis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3040" marR="184785" indent="80645">
                        <a:lnSpc>
                          <a:spcPct val="150000"/>
                        </a:lnSpc>
                        <a:spcBef>
                          <a:spcPts val="65"/>
                        </a:spcBef>
                      </a:pPr>
                      <a:r>
                        <a:rPr sz="1200" b="1" dirty="0">
                          <a:latin typeface="Bookman Uralic"/>
                          <a:cs typeface="Bookman Uralic"/>
                        </a:rPr>
                        <a:t>ITRACONAZOLE  </a:t>
                      </a:r>
                      <a:r>
                        <a:rPr sz="1200" b="1" spc="-10" dirty="0">
                          <a:latin typeface="Bookman Uralic"/>
                          <a:cs typeface="Bookman Uralic"/>
                        </a:rPr>
                        <a:t>AMPHOTERICIN</a:t>
                      </a:r>
                      <a:r>
                        <a:rPr sz="1200" b="1" spc="-45" dirty="0">
                          <a:latin typeface="Bookman Uralic"/>
                          <a:cs typeface="Bookman Uralic"/>
                        </a:rPr>
                        <a:t> </a:t>
                      </a:r>
                      <a:r>
                        <a:rPr sz="1200" b="1" dirty="0">
                          <a:latin typeface="Bookman Uralic"/>
                          <a:cs typeface="Bookman Uralic"/>
                        </a:rPr>
                        <a:t>B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b="1" spc="-5" dirty="0">
                          <a:latin typeface="Bookman Uralic"/>
                          <a:cs typeface="Bookman Uralic"/>
                        </a:rPr>
                        <a:t>FLUCONAZOLE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b="1" i="1" spc="-5" dirty="0">
                          <a:latin typeface="TeX Gyre Bonum"/>
                          <a:cs typeface="TeX Gyre Bonum"/>
                        </a:rPr>
                        <a:t>Coccidiodes immitis</a:t>
                      </a:r>
                      <a:endParaRPr sz="1200">
                        <a:latin typeface="TeX Gyre Bonum"/>
                        <a:cs typeface="TeX Gyre Bonum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b="1" dirty="0">
                          <a:latin typeface="Bookman Uralic"/>
                          <a:cs typeface="Bookman Uralic"/>
                        </a:rPr>
                        <a:t>Coccidiomycosis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14960" marR="183515" indent="-121920">
                        <a:lnSpc>
                          <a:spcPct val="150000"/>
                        </a:lnSpc>
                        <a:spcBef>
                          <a:spcPts val="65"/>
                        </a:spcBef>
                      </a:pPr>
                      <a:r>
                        <a:rPr sz="1200" b="1" spc="-10" dirty="0">
                          <a:latin typeface="Bookman Uralic"/>
                          <a:cs typeface="Bookman Uralic"/>
                        </a:rPr>
                        <a:t>AMPHOTERICIN </a:t>
                      </a:r>
                      <a:r>
                        <a:rPr sz="1200" b="1" dirty="0">
                          <a:latin typeface="Bookman Uralic"/>
                          <a:cs typeface="Bookman Uralic"/>
                        </a:rPr>
                        <a:t>B  </a:t>
                      </a:r>
                      <a:r>
                        <a:rPr sz="1200" b="1" spc="-5" dirty="0">
                          <a:latin typeface="Bookman Uralic"/>
                          <a:cs typeface="Bookman Uralic"/>
                        </a:rPr>
                        <a:t>FLUCONAZOLE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04470" marR="195580" indent="31750">
                        <a:lnSpc>
                          <a:spcPct val="150000"/>
                        </a:lnSpc>
                        <a:spcBef>
                          <a:spcPts val="65"/>
                        </a:spcBef>
                      </a:pPr>
                      <a:r>
                        <a:rPr sz="1200" b="1" dirty="0">
                          <a:latin typeface="Bookman Uralic"/>
                          <a:cs typeface="Bookman Uralic"/>
                        </a:rPr>
                        <a:t>ITRACONAZOLE  KETOCONAZOLE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b="1" i="1" spc="-5" dirty="0">
                          <a:latin typeface="TeX Gyre Bonum"/>
                          <a:cs typeface="TeX Gyre Bonum"/>
                        </a:rPr>
                        <a:t>Blastomyces dermatides</a:t>
                      </a:r>
                      <a:endParaRPr sz="1200">
                        <a:latin typeface="TeX Gyre Bonum"/>
                        <a:cs typeface="TeX Gyre Bonum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b="1" spc="-5" dirty="0">
                          <a:latin typeface="Bookman Uralic"/>
                          <a:cs typeface="Bookman Uralic"/>
                        </a:rPr>
                        <a:t>Blaatomycosis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3040" marR="184785" indent="80645">
                        <a:lnSpc>
                          <a:spcPct val="150000"/>
                        </a:lnSpc>
                        <a:spcBef>
                          <a:spcPts val="70"/>
                        </a:spcBef>
                      </a:pPr>
                      <a:r>
                        <a:rPr sz="1200" b="1" dirty="0">
                          <a:latin typeface="Bookman Uralic"/>
                          <a:cs typeface="Bookman Uralic"/>
                        </a:rPr>
                        <a:t>ITRACONAZOLE  </a:t>
                      </a:r>
                      <a:r>
                        <a:rPr sz="1200" b="1" spc="-10" dirty="0">
                          <a:latin typeface="Bookman Uralic"/>
                          <a:cs typeface="Bookman Uralic"/>
                        </a:rPr>
                        <a:t>AMPHOTERICIN</a:t>
                      </a:r>
                      <a:r>
                        <a:rPr sz="1200" b="1" spc="-45" dirty="0">
                          <a:latin typeface="Bookman Uralic"/>
                          <a:cs typeface="Bookman Uralic"/>
                        </a:rPr>
                        <a:t> </a:t>
                      </a:r>
                      <a:r>
                        <a:rPr sz="1200" b="1" dirty="0">
                          <a:latin typeface="Bookman Uralic"/>
                          <a:cs typeface="Bookman Uralic"/>
                        </a:rPr>
                        <a:t>B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77495" marR="195580" indent="-73660">
                        <a:lnSpc>
                          <a:spcPct val="150000"/>
                        </a:lnSpc>
                        <a:spcBef>
                          <a:spcPts val="70"/>
                        </a:spcBef>
                      </a:pPr>
                      <a:r>
                        <a:rPr sz="1200" b="1" dirty="0">
                          <a:latin typeface="Bookman Uralic"/>
                          <a:cs typeface="Bookman Uralic"/>
                        </a:rPr>
                        <a:t>KETOCONAZOLE  </a:t>
                      </a:r>
                      <a:r>
                        <a:rPr sz="1200" b="1" spc="-5" dirty="0">
                          <a:latin typeface="Bookman Uralic"/>
                          <a:cs typeface="Bookman Uralic"/>
                        </a:rPr>
                        <a:t>FLUCONAZOLE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1495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b="1" i="1" spc="-5" dirty="0">
                          <a:latin typeface="TeX Gyre Bonum"/>
                          <a:cs typeface="TeX Gyre Bonum"/>
                        </a:rPr>
                        <a:t>Sporothrix sp.,</a:t>
                      </a:r>
                      <a:endParaRPr sz="1200">
                        <a:latin typeface="TeX Gyre Bonum"/>
                        <a:cs typeface="TeX Gyre Bonum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b="1" spc="-5" dirty="0">
                          <a:latin typeface="Bookman Uralic"/>
                          <a:cs typeface="Bookman Uralic"/>
                        </a:rPr>
                        <a:t>Sporotrichosis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b="1" spc="-10" dirty="0">
                          <a:latin typeface="Bookman Uralic"/>
                          <a:cs typeface="Bookman Uralic"/>
                        </a:rPr>
                        <a:t>AMPHOTERICIN</a:t>
                      </a:r>
                      <a:r>
                        <a:rPr sz="1200" b="1" spc="-15" dirty="0">
                          <a:latin typeface="Bookman Uralic"/>
                          <a:cs typeface="Bookman Uralic"/>
                        </a:rPr>
                        <a:t> </a:t>
                      </a:r>
                      <a:r>
                        <a:rPr sz="1200" b="1" dirty="0">
                          <a:latin typeface="Bookman Uralic"/>
                          <a:cs typeface="Bookman Uralic"/>
                        </a:rPr>
                        <a:t>B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b="1" dirty="0">
                          <a:latin typeface="Bookman Uralic"/>
                          <a:cs typeface="Bookman Uralic"/>
                        </a:rPr>
                        <a:t>ITRACONAZOLE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pic>
        <p:nvPicPr>
          <p:cNvPr id="4" name="~PP1959.WAV">
            <a:hlinkClick r:id="" action="ppaction://media"/>
          </p:cNvPr>
          <p:cNvPicPr>
            <a:picLocks noRot="1" noChangeAspect="1"/>
          </p:cNvPicPr>
          <p:nvPr>
            <a:wavAudioFile r:embed="rId1" name="~PP1959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63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9160" y="86055"/>
            <a:ext cx="6257290" cy="94869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094740" marR="5080" indent="-1082675">
              <a:lnSpc>
                <a:spcPts val="3420"/>
              </a:lnSpc>
              <a:spcBef>
                <a:spcPts val="570"/>
              </a:spcBef>
            </a:pPr>
            <a:r>
              <a:rPr sz="3200" b="1" spc="-110" dirty="0">
                <a:solidFill>
                  <a:srgbClr val="1F487C"/>
                </a:solidFill>
                <a:latin typeface="Arial"/>
                <a:cs typeface="Arial"/>
              </a:rPr>
              <a:t>DRUG </a:t>
            </a:r>
            <a:r>
              <a:rPr sz="3200" b="1" spc="-120" dirty="0">
                <a:solidFill>
                  <a:srgbClr val="1F487C"/>
                </a:solidFill>
                <a:latin typeface="Arial"/>
                <a:cs typeface="Arial"/>
              </a:rPr>
              <a:t>OF </a:t>
            </a:r>
            <a:r>
              <a:rPr sz="3200" b="1" spc="-85" dirty="0">
                <a:solidFill>
                  <a:srgbClr val="1F487C"/>
                </a:solidFill>
                <a:latin typeface="Arial"/>
                <a:cs typeface="Arial"/>
              </a:rPr>
              <a:t>CHOICE </a:t>
            </a:r>
            <a:r>
              <a:rPr sz="3200" b="1" spc="-175" dirty="0">
                <a:solidFill>
                  <a:srgbClr val="1F487C"/>
                </a:solidFill>
                <a:latin typeface="Arial"/>
                <a:cs typeface="Arial"/>
              </a:rPr>
              <a:t>FOR </a:t>
            </a:r>
            <a:r>
              <a:rPr sz="3200" b="1" spc="-130" dirty="0">
                <a:solidFill>
                  <a:srgbClr val="1F487C"/>
                </a:solidFill>
                <a:latin typeface="Arial"/>
                <a:cs typeface="Arial"/>
              </a:rPr>
              <a:t>VARIOUS  FUNGAL</a:t>
            </a:r>
            <a:r>
              <a:rPr sz="3200" b="1" spc="8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0" dirty="0">
                <a:solidFill>
                  <a:srgbClr val="1F487C"/>
                </a:solidFill>
                <a:latin typeface="Arial"/>
                <a:cs typeface="Arial"/>
              </a:rPr>
              <a:t>INFECTIONS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3250" y="1136650"/>
          <a:ext cx="8382000" cy="27533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800"/>
                <a:gridCol w="2209800"/>
                <a:gridCol w="1828800"/>
                <a:gridCol w="1752600"/>
              </a:tblGrid>
              <a:tr h="3708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FUNGUS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FIRST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SECOND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011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b="1" i="1" spc="-5" dirty="0">
                          <a:latin typeface="TeX Gyre Bonum"/>
                          <a:cs typeface="TeX Gyre Bonum"/>
                        </a:rPr>
                        <a:t>Aspergillus</a:t>
                      </a:r>
                      <a:r>
                        <a:rPr sz="1200" b="1" i="1" spc="-20" dirty="0">
                          <a:latin typeface="TeX Gyre Bonum"/>
                          <a:cs typeface="TeX Gyre Bonum"/>
                        </a:rPr>
                        <a:t> </a:t>
                      </a:r>
                      <a:r>
                        <a:rPr sz="1200" b="1" i="1" dirty="0">
                          <a:latin typeface="TeX Gyre Bonum"/>
                          <a:cs typeface="TeX Gyre Bonum"/>
                        </a:rPr>
                        <a:t>fumigatus</a:t>
                      </a:r>
                      <a:endParaRPr sz="1200">
                        <a:latin typeface="TeX Gyre Bonum"/>
                        <a:cs typeface="TeX Gyre Bonum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21615">
                        <a:lnSpc>
                          <a:spcPct val="150000"/>
                        </a:lnSpc>
                        <a:spcBef>
                          <a:spcPts val="60"/>
                        </a:spcBef>
                      </a:pPr>
                      <a:r>
                        <a:rPr sz="1200" b="1" spc="-5" dirty="0">
                          <a:latin typeface="Bookman Uralic"/>
                          <a:cs typeface="Bookman Uralic"/>
                        </a:rPr>
                        <a:t>Pulmonary aspergillosis  Asperglioma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  <a:p>
                      <a:pPr marL="92075" marR="85725">
                        <a:lnSpc>
                          <a:spcPct val="150000"/>
                        </a:lnSpc>
                      </a:pPr>
                      <a:r>
                        <a:rPr sz="1200" b="1" spc="-5" dirty="0">
                          <a:latin typeface="Bookman Uralic"/>
                          <a:cs typeface="Bookman Uralic"/>
                        </a:rPr>
                        <a:t>Asthma associated </a:t>
                      </a:r>
                      <a:r>
                        <a:rPr sz="1200" b="1" dirty="0">
                          <a:latin typeface="Bookman Uralic"/>
                          <a:cs typeface="Bookman Uralic"/>
                        </a:rPr>
                        <a:t>with  </a:t>
                      </a:r>
                      <a:r>
                        <a:rPr sz="1200" b="1" spc="-5" dirty="0">
                          <a:latin typeface="Bookman Uralic"/>
                          <a:cs typeface="Bookman Uralic"/>
                        </a:rPr>
                        <a:t>aspergillosis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b="1" spc="-5" dirty="0">
                          <a:latin typeface="Bookman Uralic"/>
                          <a:cs typeface="Bookman Uralic"/>
                        </a:rPr>
                        <a:t>Sinusitis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dirty="0">
                          <a:latin typeface="Bookman Uralic"/>
                          <a:cs typeface="Bookman Uralic"/>
                        </a:rPr>
                        <a:t>Respiratory</a:t>
                      </a:r>
                      <a:r>
                        <a:rPr sz="1200" b="1" spc="5" dirty="0">
                          <a:latin typeface="Bookman Uralic"/>
                          <a:cs typeface="Bookman Uralic"/>
                        </a:rPr>
                        <a:t> </a:t>
                      </a:r>
                      <a:r>
                        <a:rPr sz="1200" b="1" dirty="0">
                          <a:latin typeface="Bookman Uralic"/>
                          <a:cs typeface="Bookman Uralic"/>
                        </a:rPr>
                        <a:t>infections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183515" indent="-73660">
                        <a:lnSpc>
                          <a:spcPct val="150000"/>
                        </a:lnSpc>
                        <a:spcBef>
                          <a:spcPts val="60"/>
                        </a:spcBef>
                      </a:pPr>
                      <a:r>
                        <a:rPr sz="1200" b="1" spc="-10" dirty="0">
                          <a:latin typeface="Bookman Uralic"/>
                          <a:cs typeface="Bookman Uralic"/>
                        </a:rPr>
                        <a:t>AMPHOTERICIN </a:t>
                      </a:r>
                      <a:r>
                        <a:rPr sz="1200" b="1" dirty="0">
                          <a:latin typeface="Bookman Uralic"/>
                          <a:cs typeface="Bookman Uralic"/>
                        </a:rPr>
                        <a:t>B  VORICONAZOLE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b="1" dirty="0">
                          <a:latin typeface="Bookman Uralic"/>
                          <a:cs typeface="Bookman Uralic"/>
                        </a:rPr>
                        <a:t>ITRACONAZOLE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b="1" i="1" spc="-5" dirty="0">
                          <a:latin typeface="TeX Gyre Bonum"/>
                          <a:cs typeface="TeX Gyre Bonum"/>
                        </a:rPr>
                        <a:t>Paracoccidioides</a:t>
                      </a:r>
                      <a:r>
                        <a:rPr sz="1200" b="1" i="1" spc="-35" dirty="0">
                          <a:latin typeface="TeX Gyre Bonum"/>
                          <a:cs typeface="TeX Gyre Bonum"/>
                        </a:rPr>
                        <a:t> </a:t>
                      </a:r>
                      <a:r>
                        <a:rPr sz="1200" b="1" i="1" spc="-5" dirty="0">
                          <a:latin typeface="TeX Gyre Bonum"/>
                          <a:cs typeface="TeX Gyre Bonum"/>
                        </a:rPr>
                        <a:t>braziliensis</a:t>
                      </a:r>
                      <a:endParaRPr sz="1200">
                        <a:latin typeface="TeX Gyre Bonum"/>
                        <a:cs typeface="TeX Gyre Bonum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b="1" spc="-5" dirty="0">
                          <a:latin typeface="Bookman Uralic"/>
                          <a:cs typeface="Bookman Uralic"/>
                        </a:rPr>
                        <a:t>Paracoccidioidomycosis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b="1" dirty="0">
                          <a:latin typeface="Bookman Uralic"/>
                          <a:cs typeface="Bookman Uralic"/>
                        </a:rPr>
                        <a:t>ITRACONAZOLE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b="1" spc="-10" dirty="0">
                          <a:latin typeface="Bookman Uralic"/>
                          <a:cs typeface="Bookman Uralic"/>
                        </a:rPr>
                        <a:t>AMPHOTERICIN</a:t>
                      </a:r>
                      <a:r>
                        <a:rPr sz="1200" b="1" spc="-20" dirty="0">
                          <a:latin typeface="Bookman Uralic"/>
                          <a:cs typeface="Bookman Uralic"/>
                        </a:rPr>
                        <a:t> </a:t>
                      </a:r>
                      <a:r>
                        <a:rPr sz="1200" b="1" dirty="0">
                          <a:latin typeface="Bookman Uralic"/>
                          <a:cs typeface="Bookman Uralic"/>
                        </a:rPr>
                        <a:t>B</a:t>
                      </a:r>
                      <a:endParaRPr sz="1200">
                        <a:latin typeface="Bookman Uralic"/>
                        <a:cs typeface="Bookman Uralic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pic>
        <p:nvPicPr>
          <p:cNvPr id="4" name="~PP3275.WAV">
            <a:hlinkClick r:id="" action="ppaction://media"/>
          </p:cNvPr>
          <p:cNvPicPr>
            <a:picLocks noRot="1" noChangeAspect="1"/>
          </p:cNvPicPr>
          <p:nvPr>
            <a:wavAudioFile r:embed="rId1" name="~PP3275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24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600" y="2967335"/>
            <a:ext cx="77431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 YOU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3540" y="1130553"/>
            <a:ext cx="8376919" cy="492443"/>
          </a:xfrm>
        </p:spPr>
        <p:txBody>
          <a:bodyPr/>
          <a:lstStyle/>
          <a:p>
            <a:endParaRPr lang="en-US" sz="3200" dirty="0"/>
          </a:p>
        </p:txBody>
      </p:sp>
      <p:pic>
        <p:nvPicPr>
          <p:cNvPr id="6" name="~PP1365.WAV">
            <a:hlinkClick r:id="" action="ppaction://media"/>
          </p:cNvPr>
          <p:cNvPicPr>
            <a:picLocks noRot="1" noChangeAspect="1"/>
          </p:cNvPicPr>
          <p:nvPr>
            <a:wavAudioFile r:embed="rId1" name="~PP1365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2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7260" y="162255"/>
            <a:ext cx="60706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5" dirty="0"/>
              <a:t>TYPES </a:t>
            </a:r>
            <a:r>
              <a:rPr spc="-120" dirty="0"/>
              <a:t>OF </a:t>
            </a:r>
            <a:r>
              <a:rPr spc="-130" dirty="0"/>
              <a:t>FUNGAL</a:t>
            </a:r>
            <a:r>
              <a:rPr spc="-40" dirty="0"/>
              <a:t> </a:t>
            </a:r>
            <a:r>
              <a:rPr spc="-135" dirty="0"/>
              <a:t>ORGANISMS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3250" y="831850"/>
          <a:ext cx="8382000" cy="57763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752600"/>
                <a:gridCol w="2590800"/>
                <a:gridCol w="2819400"/>
              </a:tblGrid>
              <a:tr h="5676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27329" marR="222885" indent="24066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MODE 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ANSM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SPECIES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INVOVLVED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CAUSED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793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MOULDS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55" dirty="0">
                          <a:latin typeface="Arial"/>
                          <a:cs typeface="Arial"/>
                        </a:rPr>
                        <a:t>Filamentous</a:t>
                      </a:r>
                      <a:r>
                        <a:rPr sz="14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95" dirty="0">
                          <a:latin typeface="Arial"/>
                          <a:cs typeface="Arial"/>
                        </a:rPr>
                        <a:t>fungi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70" dirty="0">
                          <a:latin typeface="Arial"/>
                          <a:cs typeface="Arial"/>
                        </a:rPr>
                        <a:t>Dermatophytoses/Tinea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</a:tr>
              <a:tr h="29124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1455420" algn="l"/>
                        </a:tabLst>
                      </a:pPr>
                      <a:r>
                        <a:rPr sz="1400" spc="60" dirty="0">
                          <a:latin typeface="Arial"/>
                          <a:cs typeface="Arial"/>
                        </a:rPr>
                        <a:t>reproduce	</a:t>
                      </a:r>
                      <a:r>
                        <a:rPr sz="1400" spc="55" dirty="0">
                          <a:latin typeface="Arial"/>
                          <a:cs typeface="Arial"/>
                        </a:rPr>
                        <a:t>by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105" dirty="0">
                          <a:latin typeface="Arial"/>
                          <a:cs typeface="Arial"/>
                        </a:rPr>
                        <a:t>forming</a:t>
                      </a:r>
                      <a:r>
                        <a:rPr sz="14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0" dirty="0">
                          <a:latin typeface="Arial"/>
                          <a:cs typeface="Arial"/>
                        </a:rPr>
                        <a:t>spores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7121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75" dirty="0">
                          <a:latin typeface="Arial"/>
                          <a:cs typeface="Arial"/>
                        </a:rPr>
                        <a:t>infections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78295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50" i="1" spc="15" dirty="0">
                          <a:latin typeface="Arial"/>
                          <a:cs typeface="Arial"/>
                        </a:rPr>
                        <a:t>Tinea</a:t>
                      </a:r>
                      <a:r>
                        <a:rPr sz="1450" i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spc="35" dirty="0">
                          <a:latin typeface="Arial"/>
                          <a:cs typeface="Arial"/>
                        </a:rPr>
                        <a:t>barbe</a:t>
                      </a:r>
                      <a:endParaRPr sz="1450">
                        <a:latin typeface="Arial"/>
                        <a:cs typeface="Arial"/>
                      </a:endParaRPr>
                    </a:p>
                    <a:p>
                      <a:pPr marL="90170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50" i="1" spc="15" dirty="0">
                          <a:latin typeface="Arial"/>
                          <a:cs typeface="Arial"/>
                        </a:rPr>
                        <a:t>T.</a:t>
                      </a:r>
                      <a:r>
                        <a:rPr sz="145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spc="40" dirty="0">
                          <a:latin typeface="Arial"/>
                          <a:cs typeface="Arial"/>
                        </a:rPr>
                        <a:t>capitis</a:t>
                      </a:r>
                      <a:endParaRPr sz="1450">
                        <a:latin typeface="Arial"/>
                        <a:cs typeface="Arial"/>
                      </a:endParaRPr>
                    </a:p>
                    <a:p>
                      <a:pPr marL="826769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50" i="1" spc="15" dirty="0">
                          <a:latin typeface="Arial"/>
                          <a:cs typeface="Arial"/>
                        </a:rPr>
                        <a:t>T.</a:t>
                      </a:r>
                      <a:r>
                        <a:rPr sz="145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spc="50" dirty="0">
                          <a:latin typeface="Arial"/>
                          <a:cs typeface="Arial"/>
                        </a:rPr>
                        <a:t>corporis</a:t>
                      </a:r>
                      <a:endParaRPr sz="1450">
                        <a:latin typeface="Arial"/>
                        <a:cs typeface="Arial"/>
                      </a:endParaRPr>
                    </a:p>
                    <a:p>
                      <a:pPr marL="92138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50" i="1" spc="15" dirty="0">
                          <a:latin typeface="Arial"/>
                          <a:cs typeface="Arial"/>
                        </a:rPr>
                        <a:t>T.</a:t>
                      </a:r>
                      <a:r>
                        <a:rPr sz="145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spc="35" dirty="0">
                          <a:latin typeface="Arial"/>
                          <a:cs typeface="Arial"/>
                        </a:rPr>
                        <a:t>Cruris</a:t>
                      </a:r>
                      <a:endParaRPr sz="1450">
                        <a:latin typeface="Arial"/>
                        <a:cs typeface="Arial"/>
                      </a:endParaRPr>
                    </a:p>
                    <a:p>
                      <a:pPr marL="85598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50" i="1" spc="20" dirty="0">
                          <a:latin typeface="Arial"/>
                          <a:cs typeface="Arial"/>
                        </a:rPr>
                        <a:t>T.</a:t>
                      </a:r>
                      <a:r>
                        <a:rPr sz="145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spc="60" dirty="0">
                          <a:latin typeface="Arial"/>
                          <a:cs typeface="Arial"/>
                        </a:rPr>
                        <a:t>manum</a:t>
                      </a:r>
                      <a:endParaRPr sz="1450">
                        <a:latin typeface="Arial"/>
                        <a:cs typeface="Arial"/>
                      </a:endParaRPr>
                    </a:p>
                    <a:p>
                      <a:pPr marL="950594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50" i="1" spc="15" dirty="0">
                          <a:latin typeface="Arial"/>
                          <a:cs typeface="Arial"/>
                        </a:rPr>
                        <a:t>T.</a:t>
                      </a:r>
                      <a:r>
                        <a:rPr sz="145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spc="35" dirty="0">
                          <a:latin typeface="Arial"/>
                          <a:cs typeface="Arial"/>
                        </a:rPr>
                        <a:t>pedis</a:t>
                      </a:r>
                      <a:endParaRPr sz="1450">
                        <a:latin typeface="Arial"/>
                        <a:cs typeface="Arial"/>
                      </a:endParaRPr>
                    </a:p>
                    <a:p>
                      <a:pPr marL="79629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50" i="1" spc="15" dirty="0">
                          <a:latin typeface="Arial"/>
                          <a:cs typeface="Arial"/>
                        </a:rPr>
                        <a:t>T.</a:t>
                      </a:r>
                      <a:r>
                        <a:rPr sz="145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spc="70" dirty="0">
                          <a:latin typeface="Arial"/>
                          <a:cs typeface="Arial"/>
                        </a:rPr>
                        <a:t>unguium</a:t>
                      </a:r>
                      <a:endParaRPr sz="1450">
                        <a:latin typeface="Arial"/>
                        <a:cs typeface="Arial"/>
                      </a:endParaRPr>
                    </a:p>
                    <a:p>
                      <a:pPr marL="38354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50" i="1" spc="40" dirty="0">
                          <a:latin typeface="Arial"/>
                          <a:cs typeface="Arial"/>
                        </a:rPr>
                        <a:t>Aspergillus</a:t>
                      </a:r>
                      <a:r>
                        <a:rPr sz="145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spc="55" dirty="0">
                          <a:latin typeface="Arial"/>
                          <a:cs typeface="Arial"/>
                        </a:rPr>
                        <a:t>fumigans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6305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70" dirty="0">
                          <a:latin typeface="Arial"/>
                          <a:cs typeface="Arial"/>
                        </a:rPr>
                        <a:t>Infection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05" dirty="0">
                          <a:latin typeface="Arial"/>
                          <a:cs typeface="Arial"/>
                        </a:rPr>
                        <a:t>of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171575" marR="1158875" indent="-5080" algn="just">
                        <a:lnSpc>
                          <a:spcPct val="15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rd 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Scalp  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Body 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ro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  </a:t>
                      </a:r>
                      <a:r>
                        <a:rPr sz="1400" spc="50" dirty="0">
                          <a:latin typeface="Arial"/>
                          <a:cs typeface="Arial"/>
                        </a:rPr>
                        <a:t>Hand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49630" marR="842644" algn="ctr">
                        <a:lnSpc>
                          <a:spcPct val="150000"/>
                        </a:lnSpc>
                      </a:pPr>
                      <a:r>
                        <a:rPr sz="1400" spc="60" dirty="0">
                          <a:latin typeface="Arial"/>
                          <a:cs typeface="Arial"/>
                        </a:rPr>
                        <a:t>Athelete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05" dirty="0">
                          <a:latin typeface="Arial"/>
                          <a:cs typeface="Arial"/>
                        </a:rPr>
                        <a:t>foot  </a:t>
                      </a:r>
                      <a:r>
                        <a:rPr sz="1400" spc="40" dirty="0">
                          <a:latin typeface="Arial"/>
                          <a:cs typeface="Arial"/>
                        </a:rPr>
                        <a:t>Nails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50" dirty="0">
                          <a:latin typeface="Arial"/>
                          <a:cs typeface="Arial"/>
                        </a:rPr>
                        <a:t>Pulmonary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5" dirty="0">
                          <a:latin typeface="Arial"/>
                          <a:cs typeface="Arial"/>
                        </a:rPr>
                        <a:t>aspergillosis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96751">
                <a:tc>
                  <a:txBody>
                    <a:bodyPr/>
                    <a:lstStyle/>
                    <a:p>
                      <a:pPr marL="343535" marR="104775" indent="-2317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ORP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IC 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FUNGI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382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40" dirty="0">
                          <a:latin typeface="Arial"/>
                          <a:cs typeface="Arial"/>
                        </a:rPr>
                        <a:t>Grow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400" spc="70" dirty="0">
                          <a:latin typeface="Arial"/>
                          <a:cs typeface="Arial"/>
                        </a:rPr>
                        <a:t>filaments  </a:t>
                      </a:r>
                      <a:r>
                        <a:rPr sz="1400" spc="95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yeast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26084" marR="229870" indent="-190500">
                        <a:lnSpc>
                          <a:spcPts val="2520"/>
                        </a:lnSpc>
                        <a:spcBef>
                          <a:spcPts val="175"/>
                        </a:spcBef>
                      </a:pPr>
                      <a:r>
                        <a:rPr sz="1450" i="1" spc="35" dirty="0">
                          <a:latin typeface="Arial"/>
                          <a:cs typeface="Arial"/>
                        </a:rPr>
                        <a:t>Histoplasma</a:t>
                      </a:r>
                      <a:r>
                        <a:rPr sz="1450" i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spc="40" dirty="0">
                          <a:latin typeface="Arial"/>
                          <a:cs typeface="Arial"/>
                        </a:rPr>
                        <a:t>capsulatum  </a:t>
                      </a:r>
                      <a:r>
                        <a:rPr sz="1450" i="1" spc="20" dirty="0">
                          <a:latin typeface="Arial"/>
                          <a:cs typeface="Arial"/>
                        </a:rPr>
                        <a:t>Coccidiodes</a:t>
                      </a:r>
                      <a:r>
                        <a:rPr sz="145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spc="75" dirty="0">
                          <a:latin typeface="Arial"/>
                          <a:cs typeface="Arial"/>
                        </a:rPr>
                        <a:t>immitis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4690" marR="684530" indent="59055">
                        <a:lnSpc>
                          <a:spcPts val="2520"/>
                        </a:lnSpc>
                        <a:spcBef>
                          <a:spcPts val="175"/>
                        </a:spcBef>
                      </a:pPr>
                      <a:r>
                        <a:rPr sz="1400" spc="60" dirty="0">
                          <a:latin typeface="Arial"/>
                          <a:cs typeface="Arial"/>
                        </a:rPr>
                        <a:t>Histoplasmosis 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Cocc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id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omyco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</a:tr>
              <a:tr h="320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50" i="1" spc="5" dirty="0">
                          <a:latin typeface="Arial"/>
                          <a:cs typeface="Arial"/>
                        </a:rPr>
                        <a:t>Blastomyces</a:t>
                      </a:r>
                      <a:r>
                        <a:rPr sz="1450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spc="40" dirty="0">
                          <a:latin typeface="Arial"/>
                          <a:cs typeface="Arial"/>
                        </a:rPr>
                        <a:t>deramtides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35" dirty="0">
                          <a:latin typeface="Arial"/>
                          <a:cs typeface="Arial"/>
                        </a:rPr>
                        <a:t>Blastomycoses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9ECF4"/>
                    </a:solidFill>
                  </a:tcPr>
                </a:tc>
              </a:tr>
              <a:tr h="8072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50" i="1" spc="55" dirty="0">
                          <a:latin typeface="Arial"/>
                          <a:cs typeface="Arial"/>
                        </a:rPr>
                        <a:t>Sporothrix</a:t>
                      </a:r>
                      <a:r>
                        <a:rPr sz="145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spc="35" dirty="0">
                          <a:latin typeface="Arial"/>
                          <a:cs typeface="Arial"/>
                        </a:rPr>
                        <a:t>sp.,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55" dirty="0">
                          <a:latin typeface="Arial"/>
                          <a:cs typeface="Arial"/>
                        </a:rPr>
                        <a:t>Sporotrichosis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pic>
        <p:nvPicPr>
          <p:cNvPr id="4" name="~PP3440.WAV">
            <a:hlinkClick r:id="" action="ppaction://media"/>
          </p:cNvPr>
          <p:cNvPicPr>
            <a:picLocks noRot="1" noChangeAspect="1"/>
          </p:cNvPicPr>
          <p:nvPr>
            <a:wavAudioFile r:embed="rId1" name="~PP3440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180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606" y="171399"/>
            <a:ext cx="7919084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170" dirty="0"/>
              <a:t>DIFFERENCE </a:t>
            </a:r>
            <a:r>
              <a:rPr sz="2900" spc="-229" dirty="0"/>
              <a:t>BETWEEN </a:t>
            </a:r>
            <a:r>
              <a:rPr sz="2900" spc="-150" dirty="0"/>
              <a:t>BACTERIA </a:t>
            </a:r>
            <a:r>
              <a:rPr sz="2900" spc="15" dirty="0"/>
              <a:t>AND</a:t>
            </a:r>
            <a:r>
              <a:rPr sz="2900" spc="-409" dirty="0"/>
              <a:t> </a:t>
            </a:r>
            <a:r>
              <a:rPr sz="2900" spc="-70" dirty="0"/>
              <a:t>FUNGI</a:t>
            </a:r>
            <a:endParaRPr sz="2900"/>
          </a:p>
        </p:txBody>
      </p:sp>
      <p:sp>
        <p:nvSpPr>
          <p:cNvPr id="3" name="object 3"/>
          <p:cNvSpPr/>
          <p:nvPr/>
        </p:nvSpPr>
        <p:spPr>
          <a:xfrm>
            <a:off x="981455" y="748283"/>
            <a:ext cx="3694176" cy="5818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09873" y="2575687"/>
            <a:ext cx="1240155" cy="83058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5"/>
              </a:spcBef>
              <a:tabLst>
                <a:tab pos="1026794" algn="l"/>
              </a:tabLst>
            </a:pPr>
            <a:r>
              <a:rPr sz="1800" spc="75" dirty="0">
                <a:solidFill>
                  <a:srgbClr val="FFFFFF"/>
                </a:solidFill>
                <a:latin typeface="Georgia"/>
                <a:cs typeface="Georgia"/>
              </a:rPr>
              <a:t>lay</a:t>
            </a:r>
            <a:r>
              <a:rPr sz="1800" spc="9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800" spc="5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	</a:t>
            </a:r>
            <a:r>
              <a:rPr sz="1800" spc="85" dirty="0">
                <a:solidFill>
                  <a:srgbClr val="FFFFFF"/>
                </a:solidFill>
                <a:latin typeface="Georgia"/>
                <a:cs typeface="Georgia"/>
              </a:rPr>
              <a:t>is</a:t>
            </a:r>
            <a:endParaRPr sz="1800">
              <a:latin typeface="Georgia"/>
              <a:cs typeface="Georgia"/>
            </a:endParaRPr>
          </a:p>
          <a:p>
            <a:pPr marR="5080" algn="r">
              <a:lnSpc>
                <a:spcPct val="100000"/>
              </a:lnSpc>
              <a:spcBef>
                <a:spcPts val="1010"/>
              </a:spcBef>
              <a:tabLst>
                <a:tab pos="630555" algn="l"/>
              </a:tabLst>
            </a:pPr>
            <a:r>
              <a:rPr sz="1800" spc="10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800" spc="7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800" spc="20" dirty="0">
                <a:solidFill>
                  <a:srgbClr val="FFFFFF"/>
                </a:solidFill>
                <a:latin typeface="Georgia"/>
                <a:cs typeface="Georgia"/>
              </a:rPr>
              <a:t>ll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	</a:t>
            </a:r>
            <a:r>
              <a:rPr sz="1800" spc="105" dirty="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8963" y="2078863"/>
            <a:ext cx="3442335" cy="3422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14425">
              <a:lnSpc>
                <a:spcPct val="100000"/>
              </a:lnSpc>
              <a:spcBef>
                <a:spcPts val="105"/>
              </a:spcBef>
            </a:pPr>
            <a:r>
              <a:rPr sz="2000" b="1" spc="-110" dirty="0">
                <a:solidFill>
                  <a:srgbClr val="FFFFFF"/>
                </a:solidFill>
                <a:latin typeface="Arial"/>
                <a:cs typeface="Arial"/>
              </a:rPr>
              <a:t>BACTERIA</a:t>
            </a:r>
            <a:endParaRPr sz="2000">
              <a:latin typeface="Arial"/>
              <a:cs typeface="Arial"/>
            </a:endParaRPr>
          </a:p>
          <a:p>
            <a:pPr marL="184785" marR="1321435" indent="-172720">
              <a:lnSpc>
                <a:spcPct val="146700"/>
              </a:lnSpc>
              <a:spcBef>
                <a:spcPts val="1505"/>
              </a:spcBef>
              <a:buFont typeface="Trebuchet MS"/>
              <a:buChar char="•"/>
              <a:tabLst>
                <a:tab pos="185420" algn="l"/>
                <a:tab pos="1280160" algn="l"/>
                <a:tab pos="1755775" algn="l"/>
              </a:tabLst>
            </a:pPr>
            <a:r>
              <a:rPr sz="1800" spc="65" dirty="0">
                <a:solidFill>
                  <a:srgbClr val="FFFFFF"/>
                </a:solidFill>
                <a:latin typeface="Georgia"/>
                <a:cs typeface="Georgia"/>
              </a:rPr>
              <a:t>Peptidoglycan  </a:t>
            </a:r>
            <a:r>
              <a:rPr sz="1800" spc="60" dirty="0">
                <a:solidFill>
                  <a:srgbClr val="FFFFFF"/>
                </a:solidFill>
                <a:latin typeface="Georgia"/>
                <a:cs typeface="Georgia"/>
              </a:rPr>
              <a:t>pr</a:t>
            </a:r>
            <a:r>
              <a:rPr sz="1800" spc="7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800" spc="14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800" spc="7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800" spc="11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800" spc="6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	</a:t>
            </a:r>
            <a:r>
              <a:rPr sz="1800" spc="65" dirty="0">
                <a:solidFill>
                  <a:srgbClr val="FFFFFF"/>
                </a:solidFill>
                <a:latin typeface="Georgia"/>
                <a:cs typeface="Georgia"/>
              </a:rPr>
              <a:t>in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	</a:t>
            </a:r>
            <a:r>
              <a:rPr sz="1800" spc="85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endParaRPr sz="1800">
              <a:latin typeface="Georgia"/>
              <a:cs typeface="Georgia"/>
            </a:endParaRPr>
          </a:p>
          <a:p>
            <a:pPr marL="184785">
              <a:lnSpc>
                <a:spcPct val="100000"/>
              </a:lnSpc>
              <a:spcBef>
                <a:spcPts val="1010"/>
              </a:spcBef>
            </a:pPr>
            <a:r>
              <a:rPr sz="1800" spc="100" dirty="0">
                <a:solidFill>
                  <a:srgbClr val="FFFFFF"/>
                </a:solidFill>
                <a:latin typeface="Georgia"/>
                <a:cs typeface="Georgia"/>
              </a:rPr>
              <a:t>consists </a:t>
            </a:r>
            <a:r>
              <a:rPr sz="1800" spc="10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1800" spc="30" dirty="0">
                <a:solidFill>
                  <a:srgbClr val="FFFFFF"/>
                </a:solidFill>
                <a:latin typeface="Georgia"/>
                <a:cs typeface="Georgia"/>
              </a:rPr>
              <a:t>NAGA </a:t>
            </a:r>
            <a:r>
              <a:rPr sz="1800" spc="16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800" spc="3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NAMA</a:t>
            </a:r>
            <a:endParaRPr sz="1800">
              <a:latin typeface="Georgia"/>
              <a:cs typeface="Georgia"/>
            </a:endParaRPr>
          </a:p>
          <a:p>
            <a:pPr marL="184785" marR="6350" indent="-172720">
              <a:lnSpc>
                <a:spcPct val="146700"/>
              </a:lnSpc>
              <a:spcBef>
                <a:spcPts val="325"/>
              </a:spcBef>
              <a:buFont typeface="Trebuchet MS"/>
              <a:buChar char="•"/>
              <a:tabLst>
                <a:tab pos="185420" algn="l"/>
                <a:tab pos="829310" algn="l"/>
                <a:tab pos="1493520" algn="l"/>
                <a:tab pos="1898014" algn="l"/>
                <a:tab pos="3226435" algn="l"/>
              </a:tabLst>
            </a:pPr>
            <a:r>
              <a:rPr sz="1800" spc="135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800" spc="11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800" spc="20" dirty="0">
                <a:solidFill>
                  <a:srgbClr val="FFFFFF"/>
                </a:solidFill>
                <a:latin typeface="Georgia"/>
                <a:cs typeface="Georgia"/>
              </a:rPr>
              <a:t>ll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	</a:t>
            </a:r>
            <a:r>
              <a:rPr sz="1800" spc="65" dirty="0">
                <a:solidFill>
                  <a:srgbClr val="FFFFFF"/>
                </a:solidFill>
                <a:latin typeface="Georgia"/>
                <a:cs typeface="Georgia"/>
              </a:rPr>
              <a:t>wall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	</a:t>
            </a:r>
            <a:r>
              <a:rPr sz="1800" spc="85" dirty="0">
                <a:solidFill>
                  <a:srgbClr val="FFFFFF"/>
                </a:solidFill>
                <a:latin typeface="Georgia"/>
                <a:cs typeface="Georgia"/>
              </a:rPr>
              <a:t>is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	</a:t>
            </a:r>
            <a:r>
              <a:rPr sz="1800" spc="85" dirty="0">
                <a:solidFill>
                  <a:srgbClr val="FFFFFF"/>
                </a:solidFill>
                <a:latin typeface="Georgia"/>
                <a:cs typeface="Georgia"/>
              </a:rPr>
              <a:t>compose</a:t>
            </a:r>
            <a:r>
              <a:rPr sz="1800" spc="80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	</a:t>
            </a:r>
            <a:r>
              <a:rPr sz="1800" spc="5" dirty="0">
                <a:solidFill>
                  <a:srgbClr val="FFFFFF"/>
                </a:solidFill>
                <a:latin typeface="Georgia"/>
                <a:cs typeface="Georgia"/>
              </a:rPr>
              <a:t>of  </a:t>
            </a:r>
            <a:r>
              <a:rPr sz="1800" spc="70" dirty="0">
                <a:solidFill>
                  <a:srgbClr val="FFFFFF"/>
                </a:solidFill>
                <a:latin typeface="Georgia"/>
                <a:cs typeface="Georgia"/>
              </a:rPr>
              <a:t>proteins</a:t>
            </a:r>
            <a:endParaRPr sz="1800">
              <a:latin typeface="Georgia"/>
              <a:cs typeface="Georgia"/>
            </a:endParaRPr>
          </a:p>
          <a:p>
            <a:pPr marL="184785" marR="5080" indent="-172720">
              <a:lnSpc>
                <a:spcPct val="147400"/>
              </a:lnSpc>
              <a:spcBef>
                <a:spcPts val="295"/>
              </a:spcBef>
              <a:buFont typeface="Trebuchet MS"/>
              <a:buChar char="•"/>
              <a:tabLst>
                <a:tab pos="185420" algn="l"/>
                <a:tab pos="1056005" algn="l"/>
                <a:tab pos="2088514" algn="l"/>
                <a:tab pos="2502535" algn="l"/>
                <a:tab pos="3054350" algn="l"/>
              </a:tabLst>
            </a:pPr>
            <a:r>
              <a:rPr sz="1800" spc="50" dirty="0">
                <a:solidFill>
                  <a:srgbClr val="FFFFFF"/>
                </a:solidFill>
                <a:latin typeface="Georgia"/>
                <a:cs typeface="Georgia"/>
              </a:rPr>
              <a:t>Lipids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	</a:t>
            </a:r>
            <a:r>
              <a:rPr sz="1800" spc="60" dirty="0">
                <a:solidFill>
                  <a:srgbClr val="FFFFFF"/>
                </a:solidFill>
                <a:latin typeface="Georgia"/>
                <a:cs typeface="Georgia"/>
              </a:rPr>
              <a:t>pr</a:t>
            </a:r>
            <a:r>
              <a:rPr sz="1800" spc="7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800" spc="14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800" spc="80" dirty="0">
                <a:solidFill>
                  <a:srgbClr val="FFFFFF"/>
                </a:solidFill>
                <a:latin typeface="Georgia"/>
                <a:cs typeface="Georgia"/>
              </a:rPr>
              <a:t>ent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	</a:t>
            </a:r>
            <a:r>
              <a:rPr sz="1800" spc="65" dirty="0">
                <a:solidFill>
                  <a:srgbClr val="FFFFFF"/>
                </a:solidFill>
                <a:latin typeface="Georgia"/>
                <a:cs typeface="Georgia"/>
              </a:rPr>
              <a:t>in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	</a:t>
            </a:r>
            <a:r>
              <a:rPr sz="1800" spc="85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	</a:t>
            </a:r>
            <a:r>
              <a:rPr sz="1800" spc="10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800" spc="7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800" spc="20" dirty="0">
                <a:solidFill>
                  <a:srgbClr val="FFFFFF"/>
                </a:solidFill>
                <a:latin typeface="Georgia"/>
                <a:cs typeface="Georgia"/>
              </a:rPr>
              <a:t>ll  </a:t>
            </a:r>
            <a:r>
              <a:rPr sz="1800" spc="65" dirty="0">
                <a:solidFill>
                  <a:srgbClr val="FFFFFF"/>
                </a:solidFill>
                <a:latin typeface="Georgia"/>
                <a:cs typeface="Georgia"/>
              </a:rPr>
              <a:t>wall </a:t>
            </a:r>
            <a:r>
              <a:rPr sz="1800" spc="80" dirty="0">
                <a:solidFill>
                  <a:srgbClr val="FFFFFF"/>
                </a:solidFill>
                <a:latin typeface="Georgia"/>
                <a:cs typeface="Georgia"/>
              </a:rPr>
              <a:t>are </a:t>
            </a:r>
            <a:r>
              <a:rPr sz="1800" spc="95" dirty="0">
                <a:solidFill>
                  <a:srgbClr val="FFFFFF"/>
                </a:solidFill>
                <a:latin typeface="Georgia"/>
                <a:cs typeface="Georgia"/>
              </a:rPr>
              <a:t>made </a:t>
            </a:r>
            <a:r>
              <a:rPr sz="1800" spc="10" dirty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sz="1800" spc="2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Georgia"/>
                <a:cs typeface="Georgia"/>
              </a:rPr>
              <a:t>cholesterol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53000" y="838200"/>
            <a:ext cx="3694176" cy="58186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53329" y="2078863"/>
            <a:ext cx="3442970" cy="1327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50" dirty="0">
                <a:latin typeface="Arial"/>
                <a:cs typeface="Arial"/>
              </a:rPr>
              <a:t>FUNGI</a:t>
            </a:r>
            <a:endParaRPr sz="2000">
              <a:latin typeface="Arial"/>
              <a:cs typeface="Arial"/>
            </a:endParaRPr>
          </a:p>
          <a:p>
            <a:pPr marL="184785" marR="5080" indent="-172720">
              <a:lnSpc>
                <a:spcPct val="146700"/>
              </a:lnSpc>
              <a:spcBef>
                <a:spcPts val="1505"/>
              </a:spcBef>
              <a:buFont typeface="Trebuchet MS"/>
              <a:buChar char="•"/>
              <a:tabLst>
                <a:tab pos="185420" algn="l"/>
                <a:tab pos="1294130" algn="l"/>
                <a:tab pos="1644650" algn="l"/>
              </a:tabLst>
            </a:pPr>
            <a:r>
              <a:rPr sz="1800" spc="110" dirty="0">
                <a:latin typeface="Georgia"/>
                <a:cs typeface="Georgia"/>
              </a:rPr>
              <a:t>Consists	</a:t>
            </a:r>
            <a:r>
              <a:rPr sz="1800" spc="10" dirty="0">
                <a:latin typeface="Georgia"/>
                <a:cs typeface="Georgia"/>
              </a:rPr>
              <a:t>of</a:t>
            </a:r>
            <a:r>
              <a:rPr sz="1800" dirty="0">
                <a:latin typeface="Georgia"/>
                <a:cs typeface="Georgia"/>
              </a:rPr>
              <a:t>	</a:t>
            </a:r>
            <a:r>
              <a:rPr sz="1800" spc="85" dirty="0">
                <a:latin typeface="Georgia"/>
                <a:cs typeface="Georgia"/>
              </a:rPr>
              <a:t>polysaccharid</a:t>
            </a:r>
            <a:r>
              <a:rPr sz="1800" spc="100" dirty="0">
                <a:latin typeface="Georgia"/>
                <a:cs typeface="Georgia"/>
              </a:rPr>
              <a:t>e</a:t>
            </a:r>
            <a:r>
              <a:rPr sz="1800" spc="110" dirty="0">
                <a:latin typeface="Georgia"/>
                <a:cs typeface="Georgia"/>
              </a:rPr>
              <a:t>s  </a:t>
            </a:r>
            <a:r>
              <a:rPr sz="1800" spc="80" dirty="0">
                <a:latin typeface="Georgia"/>
                <a:cs typeface="Georgia"/>
              </a:rPr>
              <a:t>both </a:t>
            </a:r>
            <a:r>
              <a:rPr sz="1800" b="1" dirty="0">
                <a:latin typeface="Bookman Uralic"/>
                <a:cs typeface="Bookman Uralic"/>
              </a:rPr>
              <a:t>simple </a:t>
            </a:r>
            <a:r>
              <a:rPr sz="1800" spc="-55" dirty="0">
                <a:latin typeface="Georgia"/>
                <a:cs typeface="Georgia"/>
              </a:rPr>
              <a:t>(</a:t>
            </a:r>
            <a:r>
              <a:rPr sz="1800" i="1" spc="-55" dirty="0">
                <a:latin typeface="TeX Gyre Bonum"/>
                <a:cs typeface="TeX Gyre Bonum"/>
              </a:rPr>
              <a:t>β </a:t>
            </a:r>
            <a:r>
              <a:rPr sz="1800" i="1" dirty="0">
                <a:latin typeface="TeX Gyre Bonum"/>
                <a:cs typeface="TeX Gyre Bonum"/>
              </a:rPr>
              <a:t>– </a:t>
            </a:r>
            <a:r>
              <a:rPr sz="1800" i="1" spc="-5" dirty="0">
                <a:latin typeface="TeX Gyre Bonum"/>
                <a:cs typeface="TeX Gyre Bonum"/>
              </a:rPr>
              <a:t>glucans</a:t>
            </a:r>
            <a:r>
              <a:rPr sz="1800" i="1" spc="55" dirty="0">
                <a:latin typeface="TeX Gyre Bonum"/>
                <a:cs typeface="TeX Gyre Bonum"/>
              </a:rPr>
              <a:t> </a:t>
            </a:r>
            <a:r>
              <a:rPr sz="1800" i="1" dirty="0">
                <a:latin typeface="TeX Gyre Bonum"/>
                <a:cs typeface="TeX Gyre Bonum"/>
              </a:rPr>
              <a:t>1,3</a:t>
            </a:r>
            <a:endParaRPr sz="1800">
              <a:latin typeface="TeX Gyre Bonum"/>
              <a:cs typeface="TeX Gyre Bon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25541" y="3381214"/>
            <a:ext cx="3266440" cy="83121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  <a:tabLst>
                <a:tab pos="603885" algn="l"/>
                <a:tab pos="1428115" algn="l"/>
                <a:tab pos="2259330" algn="l"/>
              </a:tabLst>
            </a:pPr>
            <a:r>
              <a:rPr sz="1800" i="1" dirty="0">
                <a:latin typeface="TeX Gyre Bonum"/>
                <a:cs typeface="TeX Gyre Bonum"/>
              </a:rPr>
              <a:t>&amp;	</a:t>
            </a:r>
            <a:r>
              <a:rPr sz="1800" i="1" spc="-40" dirty="0">
                <a:latin typeface="TeX Gyre Bonum"/>
                <a:cs typeface="TeX Gyre Bonum"/>
              </a:rPr>
              <a:t>1,6</a:t>
            </a:r>
            <a:r>
              <a:rPr sz="1800" spc="-40" dirty="0">
                <a:latin typeface="Georgia"/>
                <a:cs typeface="Georgia"/>
              </a:rPr>
              <a:t>)	</a:t>
            </a:r>
            <a:r>
              <a:rPr sz="1800" spc="114" dirty="0">
                <a:latin typeface="Georgia"/>
                <a:cs typeface="Georgia"/>
              </a:rPr>
              <a:t>and	</a:t>
            </a:r>
            <a:r>
              <a:rPr sz="1800" b="1" spc="-10" dirty="0">
                <a:latin typeface="Bookman Uralic"/>
                <a:cs typeface="Bookman Uralic"/>
              </a:rPr>
              <a:t>complex</a:t>
            </a:r>
            <a:endParaRPr sz="1800">
              <a:latin typeface="Bookman Uralic"/>
              <a:cs typeface="Bookman Uralic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800" spc="90" dirty="0">
                <a:latin typeface="Georgia"/>
                <a:cs typeface="Georgia"/>
              </a:rPr>
              <a:t>polysaccharides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22946" y="3784473"/>
            <a:ext cx="1158875" cy="972702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1043940" algn="l"/>
              </a:tabLst>
            </a:pPr>
            <a:r>
              <a:rPr sz="1800" spc="-140">
                <a:latin typeface="Georgia"/>
                <a:cs typeface="Georgia"/>
              </a:rPr>
              <a:t>(</a:t>
            </a:r>
            <a:r>
              <a:rPr sz="1800" i="1" spc="-5" smtClean="0">
                <a:latin typeface="TeX Gyre Bonum"/>
                <a:cs typeface="TeX Gyre Bonum"/>
              </a:rPr>
              <a:t>Chi</a:t>
            </a:r>
            <a:r>
              <a:rPr sz="1800" i="1" spc="-25" smtClean="0">
                <a:latin typeface="TeX Gyre Bonum"/>
                <a:cs typeface="TeX Gyre Bonum"/>
              </a:rPr>
              <a:t>t</a:t>
            </a:r>
            <a:r>
              <a:rPr sz="1800" i="1" spc="-20" smtClean="0">
                <a:latin typeface="TeX Gyre Bonum"/>
                <a:cs typeface="TeX Gyre Bonum"/>
              </a:rPr>
              <a:t>i</a:t>
            </a:r>
            <a:r>
              <a:rPr sz="1800" i="1" smtClean="0">
                <a:latin typeface="TeX Gyre Bonum"/>
                <a:cs typeface="TeX Gyre Bonum"/>
              </a:rPr>
              <a:t>n</a:t>
            </a:r>
            <a:r>
              <a:rPr sz="1800" i="1">
                <a:latin typeface="TeX Gyre Bonum"/>
                <a:cs typeface="TeX Gyre Bonum"/>
              </a:rPr>
              <a:t>	</a:t>
            </a:r>
            <a:r>
              <a:rPr sz="1800" i="1" smtClean="0">
                <a:latin typeface="TeX Gyre Bonum"/>
                <a:cs typeface="TeX Gyre Bonum"/>
              </a:rPr>
              <a:t>–</a:t>
            </a:r>
            <a:endParaRPr sz="1800">
              <a:latin typeface="TeX Gyre Bonum"/>
              <a:cs typeface="TeX Gyre Bon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25540" y="4185284"/>
            <a:ext cx="3385059" cy="124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7200"/>
              </a:lnSpc>
              <a:spcBef>
                <a:spcPts val="100"/>
              </a:spcBef>
              <a:tabLst>
                <a:tab pos="739140" algn="l"/>
              </a:tabLst>
            </a:pPr>
            <a:r>
              <a:rPr sz="1800" i="1" spc="-5" dirty="0">
                <a:latin typeface="TeX Gyre Bonum"/>
                <a:cs typeface="TeX Gyre Bonum"/>
              </a:rPr>
              <a:t>NA</a:t>
            </a:r>
            <a:r>
              <a:rPr sz="1800" i="1" dirty="0">
                <a:latin typeface="TeX Gyre Bonum"/>
                <a:cs typeface="TeX Gyre Bonum"/>
              </a:rPr>
              <a:t>G</a:t>
            </a:r>
            <a:r>
              <a:rPr sz="1800" spc="-140" dirty="0">
                <a:latin typeface="Georgia"/>
                <a:cs typeface="Georgia"/>
              </a:rPr>
              <a:t>)</a:t>
            </a:r>
            <a:r>
              <a:rPr sz="1800">
                <a:latin typeface="Georgia"/>
                <a:cs typeface="Georgia"/>
              </a:rPr>
              <a:t>	</a:t>
            </a:r>
            <a:r>
              <a:rPr sz="1800" spc="75" smtClean="0">
                <a:latin typeface="Georgia"/>
                <a:cs typeface="Georgia"/>
              </a:rPr>
              <a:t>constituting </a:t>
            </a:r>
            <a:r>
              <a:rPr sz="1800" spc="85" smtClean="0">
                <a:latin typeface="Georgia"/>
                <a:cs typeface="Georgia"/>
              </a:rPr>
              <a:t>the </a:t>
            </a:r>
            <a:r>
              <a:rPr sz="1800" spc="60" smtClean="0">
                <a:latin typeface="Georgia"/>
                <a:cs typeface="Georgia"/>
              </a:rPr>
              <a:t>cell</a:t>
            </a:r>
            <a:r>
              <a:rPr sz="1800" spc="170" smtClean="0">
                <a:latin typeface="Georgia"/>
                <a:cs typeface="Georgia"/>
              </a:rPr>
              <a:t> </a:t>
            </a:r>
            <a:r>
              <a:rPr sz="1800" spc="65" smtClean="0">
                <a:latin typeface="Georgia"/>
                <a:cs typeface="Georgia"/>
              </a:rPr>
              <a:t>wall</a:t>
            </a:r>
            <a:endParaRPr lang="en-IN" sz="1800" spc="65" dirty="0" smtClean="0">
              <a:latin typeface="Georgia"/>
              <a:cs typeface="Georgia"/>
            </a:endParaRPr>
          </a:p>
          <a:p>
            <a:pPr marL="12700" marR="5080">
              <a:lnSpc>
                <a:spcPct val="147200"/>
              </a:lnSpc>
              <a:spcBef>
                <a:spcPts val="100"/>
              </a:spcBef>
              <a:tabLst>
                <a:tab pos="739140" algn="l"/>
              </a:tabLst>
            </a:pPr>
            <a:endParaRPr sz="18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05400" y="4953000"/>
            <a:ext cx="3441065" cy="1101584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84785" indent="-172720">
              <a:spcBef>
                <a:spcPts val="1110"/>
              </a:spcBef>
              <a:buFont typeface="Trebuchet MS"/>
              <a:buChar char="•"/>
              <a:tabLst>
                <a:tab pos="185420" algn="l"/>
                <a:tab pos="954405" algn="l"/>
                <a:tab pos="1743710" algn="l"/>
                <a:tab pos="2274570" algn="l"/>
                <a:tab pos="3227070" algn="l"/>
              </a:tabLst>
            </a:pPr>
            <a:r>
              <a:rPr lang="en-US" spc="20" dirty="0" smtClean="0">
                <a:latin typeface="Georgia"/>
                <a:cs typeface="Georgia"/>
              </a:rPr>
              <a:t>80</a:t>
            </a:r>
            <a:r>
              <a:rPr lang="en-US" spc="145" dirty="0" smtClean="0">
                <a:latin typeface="Georgia"/>
                <a:cs typeface="Georgia"/>
              </a:rPr>
              <a:t>%</a:t>
            </a:r>
            <a:r>
              <a:rPr lang="en-US" dirty="0" smtClean="0">
                <a:latin typeface="Georgia"/>
                <a:cs typeface="Georgia"/>
              </a:rPr>
              <a:t>	</a:t>
            </a:r>
            <a:r>
              <a:rPr lang="en-US" spc="5" dirty="0" smtClean="0">
                <a:latin typeface="Georgia"/>
                <a:cs typeface="Georgia"/>
              </a:rPr>
              <a:t>of </a:t>
            </a:r>
            <a:r>
              <a:rPr sz="1800" spc="135" smtClean="0">
                <a:latin typeface="Georgia"/>
                <a:cs typeface="Georgia"/>
              </a:rPr>
              <a:t>C</a:t>
            </a:r>
            <a:r>
              <a:rPr sz="1800" spc="110" smtClean="0">
                <a:latin typeface="Georgia"/>
                <a:cs typeface="Georgia"/>
              </a:rPr>
              <a:t>e</a:t>
            </a:r>
            <a:r>
              <a:rPr sz="1800" spc="25" smtClean="0">
                <a:latin typeface="Georgia"/>
                <a:cs typeface="Georgia"/>
              </a:rPr>
              <a:t>ll</a:t>
            </a:r>
            <a:r>
              <a:rPr sz="1800" dirty="0">
                <a:latin typeface="Georgia"/>
                <a:cs typeface="Georgia"/>
              </a:rPr>
              <a:t>	</a:t>
            </a:r>
            <a:r>
              <a:rPr sz="1800" spc="65" dirty="0">
                <a:latin typeface="Georgia"/>
                <a:cs typeface="Georgia"/>
              </a:rPr>
              <a:t>wall</a:t>
            </a:r>
            <a:r>
              <a:rPr sz="1800" dirty="0">
                <a:latin typeface="Georgia"/>
                <a:cs typeface="Georgia"/>
              </a:rPr>
              <a:t>	</a:t>
            </a:r>
            <a:r>
              <a:rPr sz="1800" spc="60" dirty="0">
                <a:latin typeface="Georgia"/>
                <a:cs typeface="Georgia"/>
              </a:rPr>
              <a:t>i</a:t>
            </a:r>
            <a:r>
              <a:rPr sz="1800" spc="100" dirty="0">
                <a:latin typeface="Georgia"/>
                <a:cs typeface="Georgia"/>
              </a:rPr>
              <a:t>s</a:t>
            </a:r>
            <a:r>
              <a:rPr sz="1800" dirty="0">
                <a:latin typeface="Georgia"/>
                <a:cs typeface="Georgia"/>
              </a:rPr>
              <a:t>	</a:t>
            </a:r>
            <a:r>
              <a:rPr sz="1800" spc="100" dirty="0">
                <a:latin typeface="Georgia"/>
                <a:cs typeface="Georgia"/>
              </a:rPr>
              <a:t>mad</a:t>
            </a:r>
            <a:r>
              <a:rPr sz="1800" spc="7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	</a:t>
            </a:r>
            <a:r>
              <a:rPr sz="1800" spc="10" dirty="0">
                <a:latin typeface="Georgia"/>
                <a:cs typeface="Georgia"/>
              </a:rPr>
              <a:t>of</a:t>
            </a:r>
            <a:endParaRPr sz="1800">
              <a:latin typeface="Georgia"/>
              <a:cs typeface="Georgia"/>
            </a:endParaRPr>
          </a:p>
          <a:p>
            <a:pPr marL="184785">
              <a:lnSpc>
                <a:spcPct val="100000"/>
              </a:lnSpc>
              <a:spcBef>
                <a:spcPts val="1015"/>
              </a:spcBef>
            </a:pPr>
            <a:r>
              <a:rPr sz="1800" spc="60" dirty="0">
                <a:latin typeface="Georgia"/>
                <a:cs typeface="Georgia"/>
              </a:rPr>
              <a:t>ergosterol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12" name="~PP1243.WAV">
            <a:hlinkClick r:id="" action="ppaction://media"/>
          </p:cNvPr>
          <p:cNvPicPr>
            <a:picLocks noRot="1" noChangeAspect="1"/>
          </p:cNvPicPr>
          <p:nvPr>
            <a:wavAudioFile r:embed="rId1" name="~PP1243.WAV"/>
          </p:nvPr>
        </p:nvPicPr>
        <p:blipFill>
          <a:blip r:embed="rId6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257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5337" y="162255"/>
            <a:ext cx="811910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5" dirty="0"/>
              <a:t>CLASSIFICATION </a:t>
            </a:r>
            <a:r>
              <a:rPr spc="-120" dirty="0"/>
              <a:t>OF </a:t>
            </a:r>
            <a:r>
              <a:rPr spc="-130" dirty="0"/>
              <a:t>FUNGAL</a:t>
            </a:r>
            <a:r>
              <a:rPr spc="515" dirty="0"/>
              <a:t> </a:t>
            </a:r>
            <a:r>
              <a:rPr spc="-90" dirty="0"/>
              <a:t>INFECTIONS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058161" y="771905"/>
            <a:ext cx="5029200" cy="1371600"/>
            <a:chOff x="2058161" y="771905"/>
            <a:chExt cx="5029200" cy="1371600"/>
          </a:xfrm>
        </p:grpSpPr>
        <p:sp>
          <p:nvSpPr>
            <p:cNvPr id="4" name="object 4"/>
            <p:cNvSpPr/>
            <p:nvPr/>
          </p:nvSpPr>
          <p:spPr>
            <a:xfrm>
              <a:off x="2058161" y="771905"/>
              <a:ext cx="5029200" cy="1371600"/>
            </a:xfrm>
            <a:custGeom>
              <a:avLst/>
              <a:gdLst/>
              <a:ahLst/>
              <a:cxnLst/>
              <a:rect l="l" t="t" r="r" b="b"/>
              <a:pathLst>
                <a:path w="5029200" h="1371600">
                  <a:moveTo>
                    <a:pt x="2514600" y="0"/>
                  </a:moveTo>
                  <a:lnTo>
                    <a:pt x="2146680" y="181356"/>
                  </a:lnTo>
                  <a:lnTo>
                    <a:pt x="1552321" y="52197"/>
                  </a:lnTo>
                  <a:lnTo>
                    <a:pt x="1466850" y="258191"/>
                  </a:lnTo>
                  <a:lnTo>
                    <a:pt x="736473" y="200914"/>
                  </a:lnTo>
                  <a:lnTo>
                    <a:pt x="946531" y="400050"/>
                  </a:lnTo>
                  <a:lnTo>
                    <a:pt x="191388" y="423418"/>
                  </a:lnTo>
                  <a:lnTo>
                    <a:pt x="664844" y="585470"/>
                  </a:lnTo>
                  <a:lnTo>
                    <a:pt x="0" y="685800"/>
                  </a:lnTo>
                  <a:lnTo>
                    <a:pt x="664844" y="786130"/>
                  </a:lnTo>
                  <a:lnTo>
                    <a:pt x="191388" y="948182"/>
                  </a:lnTo>
                  <a:lnTo>
                    <a:pt x="946531" y="971550"/>
                  </a:lnTo>
                  <a:lnTo>
                    <a:pt x="736473" y="1170686"/>
                  </a:lnTo>
                  <a:lnTo>
                    <a:pt x="1466850" y="1113409"/>
                  </a:lnTo>
                  <a:lnTo>
                    <a:pt x="1552321" y="1319403"/>
                  </a:lnTo>
                  <a:lnTo>
                    <a:pt x="2146680" y="1190244"/>
                  </a:lnTo>
                  <a:lnTo>
                    <a:pt x="2514600" y="1371600"/>
                  </a:lnTo>
                  <a:lnTo>
                    <a:pt x="2882518" y="1190244"/>
                  </a:lnTo>
                  <a:lnTo>
                    <a:pt x="3476879" y="1319403"/>
                  </a:lnTo>
                  <a:lnTo>
                    <a:pt x="3562350" y="1113409"/>
                  </a:lnTo>
                  <a:lnTo>
                    <a:pt x="4292727" y="1170686"/>
                  </a:lnTo>
                  <a:lnTo>
                    <a:pt x="4082668" y="971550"/>
                  </a:lnTo>
                  <a:lnTo>
                    <a:pt x="4837811" y="948182"/>
                  </a:lnTo>
                  <a:lnTo>
                    <a:pt x="4364355" y="786130"/>
                  </a:lnTo>
                  <a:lnTo>
                    <a:pt x="5029199" y="685800"/>
                  </a:lnTo>
                  <a:lnTo>
                    <a:pt x="4364355" y="585470"/>
                  </a:lnTo>
                  <a:lnTo>
                    <a:pt x="4837811" y="423418"/>
                  </a:lnTo>
                  <a:lnTo>
                    <a:pt x="4082668" y="400050"/>
                  </a:lnTo>
                  <a:lnTo>
                    <a:pt x="4292727" y="200914"/>
                  </a:lnTo>
                  <a:lnTo>
                    <a:pt x="3562350" y="258191"/>
                  </a:lnTo>
                  <a:lnTo>
                    <a:pt x="3476879" y="52197"/>
                  </a:lnTo>
                  <a:lnTo>
                    <a:pt x="2882518" y="181356"/>
                  </a:lnTo>
                  <a:lnTo>
                    <a:pt x="2514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58161" y="771905"/>
              <a:ext cx="5029200" cy="1371600"/>
            </a:xfrm>
            <a:custGeom>
              <a:avLst/>
              <a:gdLst/>
              <a:ahLst/>
              <a:cxnLst/>
              <a:rect l="l" t="t" r="r" b="b"/>
              <a:pathLst>
                <a:path w="5029200" h="1371600">
                  <a:moveTo>
                    <a:pt x="2225888" y="1190244"/>
                  </a:moveTo>
                  <a:lnTo>
                    <a:pt x="2146680" y="1190244"/>
                  </a:lnTo>
                  <a:lnTo>
                    <a:pt x="2514600" y="1371600"/>
                  </a:lnTo>
                  <a:lnTo>
                    <a:pt x="2578496" y="1340104"/>
                  </a:lnTo>
                  <a:lnTo>
                    <a:pt x="2499105" y="1340104"/>
                  </a:lnTo>
                  <a:lnTo>
                    <a:pt x="2514597" y="1332469"/>
                  </a:lnTo>
                  <a:lnTo>
                    <a:pt x="2225888" y="1190244"/>
                  </a:lnTo>
                  <a:close/>
                </a:path>
                <a:path w="5029200" h="1371600">
                  <a:moveTo>
                    <a:pt x="2514597" y="1332469"/>
                  </a:moveTo>
                  <a:lnTo>
                    <a:pt x="2499105" y="1340104"/>
                  </a:lnTo>
                  <a:lnTo>
                    <a:pt x="2530093" y="1340104"/>
                  </a:lnTo>
                  <a:lnTo>
                    <a:pt x="2514597" y="1332469"/>
                  </a:lnTo>
                  <a:close/>
                </a:path>
                <a:path w="5029200" h="1371600">
                  <a:moveTo>
                    <a:pt x="2877947" y="1153414"/>
                  </a:moveTo>
                  <a:lnTo>
                    <a:pt x="2514597" y="1332469"/>
                  </a:lnTo>
                  <a:lnTo>
                    <a:pt x="2530093" y="1340104"/>
                  </a:lnTo>
                  <a:lnTo>
                    <a:pt x="2578496" y="1340104"/>
                  </a:lnTo>
                  <a:lnTo>
                    <a:pt x="2882518" y="1190244"/>
                  </a:lnTo>
                  <a:lnTo>
                    <a:pt x="3047535" y="1190244"/>
                  </a:lnTo>
                  <a:lnTo>
                    <a:pt x="2877947" y="1153414"/>
                  </a:lnTo>
                  <a:close/>
                </a:path>
                <a:path w="5029200" h="1371600">
                  <a:moveTo>
                    <a:pt x="1504750" y="1113409"/>
                  </a:moveTo>
                  <a:lnTo>
                    <a:pt x="1466850" y="1113409"/>
                  </a:lnTo>
                  <a:lnTo>
                    <a:pt x="1552321" y="1319403"/>
                  </a:lnTo>
                  <a:lnTo>
                    <a:pt x="1614270" y="1305941"/>
                  </a:lnTo>
                  <a:lnTo>
                    <a:pt x="1584705" y="1305941"/>
                  </a:lnTo>
                  <a:lnTo>
                    <a:pt x="1544827" y="1285113"/>
                  </a:lnTo>
                  <a:lnTo>
                    <a:pt x="1573472" y="1278890"/>
                  </a:lnTo>
                  <a:lnTo>
                    <a:pt x="1504750" y="1113409"/>
                  </a:lnTo>
                  <a:close/>
                </a:path>
                <a:path w="5029200" h="1371600">
                  <a:moveTo>
                    <a:pt x="3047535" y="1190244"/>
                  </a:moveTo>
                  <a:lnTo>
                    <a:pt x="2882518" y="1190244"/>
                  </a:lnTo>
                  <a:lnTo>
                    <a:pt x="3476879" y="1319403"/>
                  </a:lnTo>
                  <a:lnTo>
                    <a:pt x="3482464" y="1305941"/>
                  </a:lnTo>
                  <a:lnTo>
                    <a:pt x="3444493" y="1305941"/>
                  </a:lnTo>
                  <a:lnTo>
                    <a:pt x="3455726" y="1278892"/>
                  </a:lnTo>
                  <a:lnTo>
                    <a:pt x="3047535" y="1190244"/>
                  </a:lnTo>
                  <a:close/>
                </a:path>
                <a:path w="5029200" h="1371600">
                  <a:moveTo>
                    <a:pt x="1573472" y="1278890"/>
                  </a:moveTo>
                  <a:lnTo>
                    <a:pt x="1544827" y="1285113"/>
                  </a:lnTo>
                  <a:lnTo>
                    <a:pt x="1584705" y="1305941"/>
                  </a:lnTo>
                  <a:lnTo>
                    <a:pt x="1573472" y="1278890"/>
                  </a:lnTo>
                  <a:close/>
                </a:path>
                <a:path w="5029200" h="1371600">
                  <a:moveTo>
                    <a:pt x="2151126" y="1153414"/>
                  </a:moveTo>
                  <a:lnTo>
                    <a:pt x="1573472" y="1278890"/>
                  </a:lnTo>
                  <a:lnTo>
                    <a:pt x="1584705" y="1305941"/>
                  </a:lnTo>
                  <a:lnTo>
                    <a:pt x="1614270" y="1305941"/>
                  </a:lnTo>
                  <a:lnTo>
                    <a:pt x="2146680" y="1190244"/>
                  </a:lnTo>
                  <a:lnTo>
                    <a:pt x="2225888" y="1190244"/>
                  </a:lnTo>
                  <a:lnTo>
                    <a:pt x="2151126" y="1153414"/>
                  </a:lnTo>
                  <a:close/>
                </a:path>
                <a:path w="5029200" h="1371600">
                  <a:moveTo>
                    <a:pt x="3455726" y="1278892"/>
                  </a:moveTo>
                  <a:lnTo>
                    <a:pt x="3444493" y="1305941"/>
                  </a:lnTo>
                  <a:lnTo>
                    <a:pt x="3484372" y="1285113"/>
                  </a:lnTo>
                  <a:lnTo>
                    <a:pt x="3455726" y="1278892"/>
                  </a:lnTo>
                  <a:close/>
                </a:path>
                <a:path w="5029200" h="1371600">
                  <a:moveTo>
                    <a:pt x="3539743" y="1076579"/>
                  </a:moveTo>
                  <a:lnTo>
                    <a:pt x="3455726" y="1278892"/>
                  </a:lnTo>
                  <a:lnTo>
                    <a:pt x="3484372" y="1285113"/>
                  </a:lnTo>
                  <a:lnTo>
                    <a:pt x="3444493" y="1305941"/>
                  </a:lnTo>
                  <a:lnTo>
                    <a:pt x="3482464" y="1305941"/>
                  </a:lnTo>
                  <a:lnTo>
                    <a:pt x="3562350" y="1113409"/>
                  </a:lnTo>
                  <a:lnTo>
                    <a:pt x="4009998" y="1113409"/>
                  </a:lnTo>
                  <a:lnTo>
                    <a:pt x="3539743" y="1076579"/>
                  </a:lnTo>
                  <a:close/>
                </a:path>
                <a:path w="5029200" h="1371600">
                  <a:moveTo>
                    <a:pt x="792118" y="1166322"/>
                  </a:moveTo>
                  <a:lnTo>
                    <a:pt x="748856" y="1169714"/>
                  </a:lnTo>
                  <a:lnTo>
                    <a:pt x="760602" y="1196213"/>
                  </a:lnTo>
                  <a:lnTo>
                    <a:pt x="792118" y="1166322"/>
                  </a:lnTo>
                  <a:close/>
                </a:path>
                <a:path w="5029200" h="1371600">
                  <a:moveTo>
                    <a:pt x="4237081" y="1166322"/>
                  </a:moveTo>
                  <a:lnTo>
                    <a:pt x="4268597" y="1196213"/>
                  </a:lnTo>
                  <a:lnTo>
                    <a:pt x="4280343" y="1169714"/>
                  </a:lnTo>
                  <a:lnTo>
                    <a:pt x="4237081" y="1166322"/>
                  </a:lnTo>
                  <a:close/>
                </a:path>
                <a:path w="5029200" h="1371600">
                  <a:moveTo>
                    <a:pt x="745495" y="1162132"/>
                  </a:moveTo>
                  <a:lnTo>
                    <a:pt x="736473" y="1170686"/>
                  </a:lnTo>
                  <a:lnTo>
                    <a:pt x="748856" y="1169714"/>
                  </a:lnTo>
                  <a:lnTo>
                    <a:pt x="745495" y="1162132"/>
                  </a:lnTo>
                  <a:close/>
                </a:path>
                <a:path w="5029200" h="1371600">
                  <a:moveTo>
                    <a:pt x="4283704" y="1162132"/>
                  </a:moveTo>
                  <a:lnTo>
                    <a:pt x="4280343" y="1169714"/>
                  </a:lnTo>
                  <a:lnTo>
                    <a:pt x="4292727" y="1170686"/>
                  </a:lnTo>
                  <a:lnTo>
                    <a:pt x="4283704" y="1162132"/>
                  </a:lnTo>
                  <a:close/>
                </a:path>
                <a:path w="5029200" h="1371600">
                  <a:moveTo>
                    <a:pt x="832489" y="1128032"/>
                  </a:moveTo>
                  <a:lnTo>
                    <a:pt x="776871" y="1132388"/>
                  </a:lnTo>
                  <a:lnTo>
                    <a:pt x="745495" y="1162132"/>
                  </a:lnTo>
                  <a:lnTo>
                    <a:pt x="748856" y="1169714"/>
                  </a:lnTo>
                  <a:lnTo>
                    <a:pt x="792118" y="1166322"/>
                  </a:lnTo>
                  <a:lnTo>
                    <a:pt x="832489" y="1128032"/>
                  </a:lnTo>
                  <a:close/>
                </a:path>
                <a:path w="5029200" h="1371600">
                  <a:moveTo>
                    <a:pt x="4196710" y="1128032"/>
                  </a:moveTo>
                  <a:lnTo>
                    <a:pt x="4237081" y="1166322"/>
                  </a:lnTo>
                  <a:lnTo>
                    <a:pt x="4280343" y="1169714"/>
                  </a:lnTo>
                  <a:lnTo>
                    <a:pt x="4283704" y="1162132"/>
                  </a:lnTo>
                  <a:lnTo>
                    <a:pt x="4252328" y="1132388"/>
                  </a:lnTo>
                  <a:lnTo>
                    <a:pt x="4196710" y="1128032"/>
                  </a:lnTo>
                  <a:close/>
                </a:path>
                <a:path w="5029200" h="1371600">
                  <a:moveTo>
                    <a:pt x="1489455" y="1076579"/>
                  </a:moveTo>
                  <a:lnTo>
                    <a:pt x="832489" y="1128032"/>
                  </a:lnTo>
                  <a:lnTo>
                    <a:pt x="792118" y="1166322"/>
                  </a:lnTo>
                  <a:lnTo>
                    <a:pt x="1466850" y="1113409"/>
                  </a:lnTo>
                  <a:lnTo>
                    <a:pt x="1504750" y="1113409"/>
                  </a:lnTo>
                  <a:lnTo>
                    <a:pt x="1489455" y="1076579"/>
                  </a:lnTo>
                  <a:close/>
                </a:path>
                <a:path w="5029200" h="1371600">
                  <a:moveTo>
                    <a:pt x="4009998" y="1113409"/>
                  </a:moveTo>
                  <a:lnTo>
                    <a:pt x="3562350" y="1113409"/>
                  </a:lnTo>
                  <a:lnTo>
                    <a:pt x="4237081" y="1166322"/>
                  </a:lnTo>
                  <a:lnTo>
                    <a:pt x="4196710" y="1128032"/>
                  </a:lnTo>
                  <a:lnTo>
                    <a:pt x="4009998" y="1113409"/>
                  </a:lnTo>
                  <a:close/>
                </a:path>
                <a:path w="5029200" h="1371600">
                  <a:moveTo>
                    <a:pt x="776871" y="1132388"/>
                  </a:moveTo>
                  <a:lnTo>
                    <a:pt x="733806" y="1135761"/>
                  </a:lnTo>
                  <a:lnTo>
                    <a:pt x="745495" y="1162132"/>
                  </a:lnTo>
                  <a:lnTo>
                    <a:pt x="776871" y="1132388"/>
                  </a:lnTo>
                  <a:close/>
                </a:path>
                <a:path w="5029200" h="1371600">
                  <a:moveTo>
                    <a:pt x="4252328" y="1132388"/>
                  </a:moveTo>
                  <a:lnTo>
                    <a:pt x="4283704" y="1162132"/>
                  </a:lnTo>
                  <a:lnTo>
                    <a:pt x="4295394" y="1135761"/>
                  </a:lnTo>
                  <a:lnTo>
                    <a:pt x="4252328" y="1132388"/>
                  </a:lnTo>
                  <a:close/>
                </a:path>
                <a:path w="5029200" h="1371600">
                  <a:moveTo>
                    <a:pt x="384687" y="919190"/>
                  </a:moveTo>
                  <a:lnTo>
                    <a:pt x="291002" y="951264"/>
                  </a:lnTo>
                  <a:lnTo>
                    <a:pt x="946531" y="971550"/>
                  </a:lnTo>
                  <a:lnTo>
                    <a:pt x="776871" y="1132388"/>
                  </a:lnTo>
                  <a:lnTo>
                    <a:pt x="832489" y="1128032"/>
                  </a:lnTo>
                  <a:lnTo>
                    <a:pt x="1031620" y="939165"/>
                  </a:lnTo>
                  <a:lnTo>
                    <a:pt x="384687" y="919190"/>
                  </a:lnTo>
                  <a:close/>
                </a:path>
                <a:path w="5029200" h="1371600">
                  <a:moveTo>
                    <a:pt x="4644512" y="919190"/>
                  </a:moveTo>
                  <a:lnTo>
                    <a:pt x="3997579" y="939165"/>
                  </a:lnTo>
                  <a:lnTo>
                    <a:pt x="4196710" y="1128032"/>
                  </a:lnTo>
                  <a:lnTo>
                    <a:pt x="4252328" y="1132388"/>
                  </a:lnTo>
                  <a:lnTo>
                    <a:pt x="4082668" y="971550"/>
                  </a:lnTo>
                  <a:lnTo>
                    <a:pt x="4738197" y="951264"/>
                  </a:lnTo>
                  <a:lnTo>
                    <a:pt x="4644512" y="919190"/>
                  </a:lnTo>
                  <a:close/>
                </a:path>
                <a:path w="5029200" h="1371600">
                  <a:moveTo>
                    <a:pt x="197830" y="948381"/>
                  </a:moveTo>
                  <a:lnTo>
                    <a:pt x="202819" y="981456"/>
                  </a:lnTo>
                  <a:lnTo>
                    <a:pt x="291002" y="951264"/>
                  </a:lnTo>
                  <a:lnTo>
                    <a:pt x="197830" y="948381"/>
                  </a:lnTo>
                  <a:close/>
                </a:path>
                <a:path w="5029200" h="1371600">
                  <a:moveTo>
                    <a:pt x="4831369" y="948381"/>
                  </a:moveTo>
                  <a:lnTo>
                    <a:pt x="4738197" y="951264"/>
                  </a:lnTo>
                  <a:lnTo>
                    <a:pt x="4826381" y="981456"/>
                  </a:lnTo>
                  <a:lnTo>
                    <a:pt x="4831369" y="948381"/>
                  </a:lnTo>
                  <a:close/>
                </a:path>
                <a:path w="5029200" h="1371600">
                  <a:moveTo>
                    <a:pt x="285078" y="916114"/>
                  </a:moveTo>
                  <a:lnTo>
                    <a:pt x="197485" y="946095"/>
                  </a:lnTo>
                  <a:lnTo>
                    <a:pt x="197830" y="948381"/>
                  </a:lnTo>
                  <a:lnTo>
                    <a:pt x="291002" y="951264"/>
                  </a:lnTo>
                  <a:lnTo>
                    <a:pt x="384687" y="919190"/>
                  </a:lnTo>
                  <a:lnTo>
                    <a:pt x="285078" y="916114"/>
                  </a:lnTo>
                  <a:close/>
                </a:path>
                <a:path w="5029200" h="1371600">
                  <a:moveTo>
                    <a:pt x="4744121" y="916114"/>
                  </a:moveTo>
                  <a:lnTo>
                    <a:pt x="4644512" y="919190"/>
                  </a:lnTo>
                  <a:lnTo>
                    <a:pt x="4738197" y="951264"/>
                  </a:lnTo>
                  <a:lnTo>
                    <a:pt x="4831369" y="948381"/>
                  </a:lnTo>
                  <a:lnTo>
                    <a:pt x="4831714" y="946095"/>
                  </a:lnTo>
                  <a:lnTo>
                    <a:pt x="4744121" y="916114"/>
                  </a:lnTo>
                  <a:close/>
                </a:path>
                <a:path w="5029200" h="1371600">
                  <a:moveTo>
                    <a:pt x="197485" y="946095"/>
                  </a:moveTo>
                  <a:lnTo>
                    <a:pt x="191388" y="948182"/>
                  </a:lnTo>
                  <a:lnTo>
                    <a:pt x="197830" y="948381"/>
                  </a:lnTo>
                  <a:lnTo>
                    <a:pt x="197485" y="946095"/>
                  </a:lnTo>
                  <a:close/>
                </a:path>
                <a:path w="5029200" h="1371600">
                  <a:moveTo>
                    <a:pt x="4831714" y="946095"/>
                  </a:moveTo>
                  <a:lnTo>
                    <a:pt x="4831369" y="948381"/>
                  </a:lnTo>
                  <a:lnTo>
                    <a:pt x="4837811" y="948182"/>
                  </a:lnTo>
                  <a:lnTo>
                    <a:pt x="4831714" y="946095"/>
                  </a:lnTo>
                  <a:close/>
                </a:path>
                <a:path w="5029200" h="1371600">
                  <a:moveTo>
                    <a:pt x="192531" y="913257"/>
                  </a:moveTo>
                  <a:lnTo>
                    <a:pt x="197485" y="946095"/>
                  </a:lnTo>
                  <a:lnTo>
                    <a:pt x="285078" y="916114"/>
                  </a:lnTo>
                  <a:lnTo>
                    <a:pt x="192531" y="913257"/>
                  </a:lnTo>
                  <a:close/>
                </a:path>
                <a:path w="5029200" h="1371600">
                  <a:moveTo>
                    <a:pt x="4836668" y="913257"/>
                  </a:moveTo>
                  <a:lnTo>
                    <a:pt x="4744121" y="916114"/>
                  </a:lnTo>
                  <a:lnTo>
                    <a:pt x="4831714" y="946095"/>
                  </a:lnTo>
                  <a:lnTo>
                    <a:pt x="4836668" y="913257"/>
                  </a:lnTo>
                  <a:close/>
                </a:path>
                <a:path w="5029200" h="1371600">
                  <a:moveTo>
                    <a:pt x="234852" y="685800"/>
                  </a:moveTo>
                  <a:lnTo>
                    <a:pt x="117453" y="703524"/>
                  </a:lnTo>
                  <a:lnTo>
                    <a:pt x="664844" y="786130"/>
                  </a:lnTo>
                  <a:lnTo>
                    <a:pt x="285078" y="916114"/>
                  </a:lnTo>
                  <a:lnTo>
                    <a:pt x="384687" y="919190"/>
                  </a:lnTo>
                  <a:lnTo>
                    <a:pt x="811911" y="772922"/>
                  </a:lnTo>
                  <a:lnTo>
                    <a:pt x="234852" y="685800"/>
                  </a:lnTo>
                  <a:close/>
                </a:path>
                <a:path w="5029200" h="1371600">
                  <a:moveTo>
                    <a:pt x="4794347" y="685800"/>
                  </a:moveTo>
                  <a:lnTo>
                    <a:pt x="4217289" y="772922"/>
                  </a:lnTo>
                  <a:lnTo>
                    <a:pt x="4644512" y="919190"/>
                  </a:lnTo>
                  <a:lnTo>
                    <a:pt x="4744121" y="916114"/>
                  </a:lnTo>
                  <a:lnTo>
                    <a:pt x="4364355" y="786130"/>
                  </a:lnTo>
                  <a:lnTo>
                    <a:pt x="4911746" y="703524"/>
                  </a:lnTo>
                  <a:lnTo>
                    <a:pt x="4794347" y="685800"/>
                  </a:lnTo>
                  <a:close/>
                </a:path>
                <a:path w="5029200" h="1371600">
                  <a:moveTo>
                    <a:pt x="5206" y="686585"/>
                  </a:moveTo>
                  <a:lnTo>
                    <a:pt x="5206" y="720471"/>
                  </a:lnTo>
                  <a:lnTo>
                    <a:pt x="117453" y="703524"/>
                  </a:lnTo>
                  <a:lnTo>
                    <a:pt x="5206" y="686585"/>
                  </a:lnTo>
                  <a:close/>
                </a:path>
                <a:path w="5029200" h="1371600">
                  <a:moveTo>
                    <a:pt x="5023993" y="686585"/>
                  </a:moveTo>
                  <a:lnTo>
                    <a:pt x="4911746" y="703524"/>
                  </a:lnTo>
                  <a:lnTo>
                    <a:pt x="5023993" y="720471"/>
                  </a:lnTo>
                  <a:lnTo>
                    <a:pt x="5023993" y="686585"/>
                  </a:lnTo>
                  <a:close/>
                </a:path>
                <a:path w="5029200" h="1371600">
                  <a:moveTo>
                    <a:pt x="117453" y="668075"/>
                  </a:moveTo>
                  <a:lnTo>
                    <a:pt x="5206" y="685014"/>
                  </a:lnTo>
                  <a:lnTo>
                    <a:pt x="5206" y="686585"/>
                  </a:lnTo>
                  <a:lnTo>
                    <a:pt x="117453" y="703524"/>
                  </a:lnTo>
                  <a:lnTo>
                    <a:pt x="234852" y="685800"/>
                  </a:lnTo>
                  <a:lnTo>
                    <a:pt x="117453" y="668075"/>
                  </a:lnTo>
                  <a:close/>
                </a:path>
                <a:path w="5029200" h="1371600">
                  <a:moveTo>
                    <a:pt x="4911746" y="668075"/>
                  </a:moveTo>
                  <a:lnTo>
                    <a:pt x="4794347" y="685800"/>
                  </a:lnTo>
                  <a:lnTo>
                    <a:pt x="4911746" y="703524"/>
                  </a:lnTo>
                  <a:lnTo>
                    <a:pt x="5023993" y="686585"/>
                  </a:lnTo>
                  <a:lnTo>
                    <a:pt x="5023993" y="685014"/>
                  </a:lnTo>
                  <a:lnTo>
                    <a:pt x="4911746" y="668075"/>
                  </a:lnTo>
                  <a:close/>
                </a:path>
                <a:path w="5029200" h="1371600">
                  <a:moveTo>
                    <a:pt x="5206" y="685014"/>
                  </a:moveTo>
                  <a:lnTo>
                    <a:pt x="0" y="685800"/>
                  </a:lnTo>
                  <a:lnTo>
                    <a:pt x="5206" y="686585"/>
                  </a:lnTo>
                  <a:lnTo>
                    <a:pt x="5206" y="685014"/>
                  </a:lnTo>
                  <a:close/>
                </a:path>
                <a:path w="5029200" h="1371600">
                  <a:moveTo>
                    <a:pt x="5023993" y="685014"/>
                  </a:moveTo>
                  <a:lnTo>
                    <a:pt x="5023993" y="686585"/>
                  </a:lnTo>
                  <a:lnTo>
                    <a:pt x="5029199" y="685800"/>
                  </a:lnTo>
                  <a:lnTo>
                    <a:pt x="5023993" y="685014"/>
                  </a:lnTo>
                  <a:close/>
                </a:path>
                <a:path w="5029200" h="1371600">
                  <a:moveTo>
                    <a:pt x="384687" y="452409"/>
                  </a:moveTo>
                  <a:lnTo>
                    <a:pt x="285078" y="455485"/>
                  </a:lnTo>
                  <a:lnTo>
                    <a:pt x="664844" y="585470"/>
                  </a:lnTo>
                  <a:lnTo>
                    <a:pt x="117453" y="668075"/>
                  </a:lnTo>
                  <a:lnTo>
                    <a:pt x="234852" y="685800"/>
                  </a:lnTo>
                  <a:lnTo>
                    <a:pt x="811911" y="598678"/>
                  </a:lnTo>
                  <a:lnTo>
                    <a:pt x="384687" y="452409"/>
                  </a:lnTo>
                  <a:close/>
                </a:path>
                <a:path w="5029200" h="1371600">
                  <a:moveTo>
                    <a:pt x="4644512" y="452409"/>
                  </a:moveTo>
                  <a:lnTo>
                    <a:pt x="4217289" y="598678"/>
                  </a:lnTo>
                  <a:lnTo>
                    <a:pt x="4794347" y="685800"/>
                  </a:lnTo>
                  <a:lnTo>
                    <a:pt x="4911746" y="668075"/>
                  </a:lnTo>
                  <a:lnTo>
                    <a:pt x="4364355" y="585470"/>
                  </a:lnTo>
                  <a:lnTo>
                    <a:pt x="4744121" y="455485"/>
                  </a:lnTo>
                  <a:lnTo>
                    <a:pt x="4644512" y="452409"/>
                  </a:lnTo>
                  <a:close/>
                </a:path>
                <a:path w="5029200" h="1371600">
                  <a:moveTo>
                    <a:pt x="5206" y="651129"/>
                  </a:moveTo>
                  <a:lnTo>
                    <a:pt x="5206" y="685014"/>
                  </a:lnTo>
                  <a:lnTo>
                    <a:pt x="117453" y="668075"/>
                  </a:lnTo>
                  <a:lnTo>
                    <a:pt x="5206" y="651129"/>
                  </a:lnTo>
                  <a:close/>
                </a:path>
                <a:path w="5029200" h="1371600">
                  <a:moveTo>
                    <a:pt x="5023993" y="651129"/>
                  </a:moveTo>
                  <a:lnTo>
                    <a:pt x="4911746" y="668075"/>
                  </a:lnTo>
                  <a:lnTo>
                    <a:pt x="5023993" y="685014"/>
                  </a:lnTo>
                  <a:lnTo>
                    <a:pt x="5023993" y="651129"/>
                  </a:lnTo>
                  <a:close/>
                </a:path>
                <a:path w="5029200" h="1371600">
                  <a:moveTo>
                    <a:pt x="197485" y="425504"/>
                  </a:moveTo>
                  <a:lnTo>
                    <a:pt x="192531" y="458343"/>
                  </a:lnTo>
                  <a:lnTo>
                    <a:pt x="285078" y="455485"/>
                  </a:lnTo>
                  <a:lnTo>
                    <a:pt x="197485" y="425504"/>
                  </a:lnTo>
                  <a:close/>
                </a:path>
                <a:path w="5029200" h="1371600">
                  <a:moveTo>
                    <a:pt x="4831714" y="425504"/>
                  </a:moveTo>
                  <a:lnTo>
                    <a:pt x="4744121" y="455485"/>
                  </a:lnTo>
                  <a:lnTo>
                    <a:pt x="4836668" y="458343"/>
                  </a:lnTo>
                  <a:lnTo>
                    <a:pt x="4831714" y="425504"/>
                  </a:lnTo>
                  <a:close/>
                </a:path>
                <a:path w="5029200" h="1371600">
                  <a:moveTo>
                    <a:pt x="291002" y="420335"/>
                  </a:moveTo>
                  <a:lnTo>
                    <a:pt x="197830" y="423218"/>
                  </a:lnTo>
                  <a:lnTo>
                    <a:pt x="197485" y="425504"/>
                  </a:lnTo>
                  <a:lnTo>
                    <a:pt x="285078" y="455485"/>
                  </a:lnTo>
                  <a:lnTo>
                    <a:pt x="384687" y="452409"/>
                  </a:lnTo>
                  <a:lnTo>
                    <a:pt x="291002" y="420335"/>
                  </a:lnTo>
                  <a:close/>
                </a:path>
                <a:path w="5029200" h="1371600">
                  <a:moveTo>
                    <a:pt x="4738197" y="420335"/>
                  </a:moveTo>
                  <a:lnTo>
                    <a:pt x="4644512" y="452409"/>
                  </a:lnTo>
                  <a:lnTo>
                    <a:pt x="4744121" y="455485"/>
                  </a:lnTo>
                  <a:lnTo>
                    <a:pt x="4831714" y="425504"/>
                  </a:lnTo>
                  <a:lnTo>
                    <a:pt x="4831369" y="423218"/>
                  </a:lnTo>
                  <a:lnTo>
                    <a:pt x="4738197" y="420335"/>
                  </a:lnTo>
                  <a:close/>
                </a:path>
                <a:path w="5029200" h="1371600">
                  <a:moveTo>
                    <a:pt x="776871" y="239211"/>
                  </a:moveTo>
                  <a:lnTo>
                    <a:pt x="946531" y="400050"/>
                  </a:lnTo>
                  <a:lnTo>
                    <a:pt x="291002" y="420335"/>
                  </a:lnTo>
                  <a:lnTo>
                    <a:pt x="384687" y="452409"/>
                  </a:lnTo>
                  <a:lnTo>
                    <a:pt x="1031620" y="432435"/>
                  </a:lnTo>
                  <a:lnTo>
                    <a:pt x="832489" y="243567"/>
                  </a:lnTo>
                  <a:lnTo>
                    <a:pt x="776871" y="239211"/>
                  </a:lnTo>
                  <a:close/>
                </a:path>
                <a:path w="5029200" h="1371600">
                  <a:moveTo>
                    <a:pt x="4252328" y="239211"/>
                  </a:moveTo>
                  <a:lnTo>
                    <a:pt x="4196710" y="243567"/>
                  </a:lnTo>
                  <a:lnTo>
                    <a:pt x="3997579" y="432435"/>
                  </a:lnTo>
                  <a:lnTo>
                    <a:pt x="4644512" y="452409"/>
                  </a:lnTo>
                  <a:lnTo>
                    <a:pt x="4738197" y="420335"/>
                  </a:lnTo>
                  <a:lnTo>
                    <a:pt x="4082668" y="400050"/>
                  </a:lnTo>
                  <a:lnTo>
                    <a:pt x="4252328" y="239211"/>
                  </a:lnTo>
                  <a:close/>
                </a:path>
                <a:path w="5029200" h="1371600">
                  <a:moveTo>
                    <a:pt x="197830" y="423218"/>
                  </a:moveTo>
                  <a:lnTo>
                    <a:pt x="191388" y="423418"/>
                  </a:lnTo>
                  <a:lnTo>
                    <a:pt x="197485" y="425504"/>
                  </a:lnTo>
                  <a:lnTo>
                    <a:pt x="197830" y="423218"/>
                  </a:lnTo>
                  <a:close/>
                </a:path>
                <a:path w="5029200" h="1371600">
                  <a:moveTo>
                    <a:pt x="4831369" y="423218"/>
                  </a:moveTo>
                  <a:lnTo>
                    <a:pt x="4831714" y="425504"/>
                  </a:lnTo>
                  <a:lnTo>
                    <a:pt x="4837811" y="423418"/>
                  </a:lnTo>
                  <a:lnTo>
                    <a:pt x="4831369" y="423218"/>
                  </a:lnTo>
                  <a:close/>
                </a:path>
                <a:path w="5029200" h="1371600">
                  <a:moveTo>
                    <a:pt x="202819" y="390144"/>
                  </a:moveTo>
                  <a:lnTo>
                    <a:pt x="197830" y="423218"/>
                  </a:lnTo>
                  <a:lnTo>
                    <a:pt x="291002" y="420335"/>
                  </a:lnTo>
                  <a:lnTo>
                    <a:pt x="202819" y="390144"/>
                  </a:lnTo>
                  <a:close/>
                </a:path>
                <a:path w="5029200" h="1371600">
                  <a:moveTo>
                    <a:pt x="4826381" y="390144"/>
                  </a:moveTo>
                  <a:lnTo>
                    <a:pt x="4738197" y="420335"/>
                  </a:lnTo>
                  <a:lnTo>
                    <a:pt x="4831369" y="423218"/>
                  </a:lnTo>
                  <a:lnTo>
                    <a:pt x="4826381" y="390144"/>
                  </a:lnTo>
                  <a:close/>
                </a:path>
                <a:path w="5029200" h="1371600">
                  <a:moveTo>
                    <a:pt x="792118" y="205277"/>
                  </a:moveTo>
                  <a:lnTo>
                    <a:pt x="832489" y="243567"/>
                  </a:lnTo>
                  <a:lnTo>
                    <a:pt x="1489455" y="295021"/>
                  </a:lnTo>
                  <a:lnTo>
                    <a:pt x="1504750" y="258191"/>
                  </a:lnTo>
                  <a:lnTo>
                    <a:pt x="1466850" y="258191"/>
                  </a:lnTo>
                  <a:lnTo>
                    <a:pt x="792118" y="205277"/>
                  </a:lnTo>
                  <a:close/>
                </a:path>
                <a:path w="5029200" h="1371600">
                  <a:moveTo>
                    <a:pt x="3482464" y="65659"/>
                  </a:moveTo>
                  <a:lnTo>
                    <a:pt x="3444493" y="65659"/>
                  </a:lnTo>
                  <a:lnTo>
                    <a:pt x="3484372" y="86487"/>
                  </a:lnTo>
                  <a:lnTo>
                    <a:pt x="3455726" y="92707"/>
                  </a:lnTo>
                  <a:lnTo>
                    <a:pt x="3539743" y="295021"/>
                  </a:lnTo>
                  <a:lnTo>
                    <a:pt x="4009998" y="258191"/>
                  </a:lnTo>
                  <a:lnTo>
                    <a:pt x="3562350" y="258191"/>
                  </a:lnTo>
                  <a:lnTo>
                    <a:pt x="3482464" y="65659"/>
                  </a:lnTo>
                  <a:close/>
                </a:path>
                <a:path w="5029200" h="1371600">
                  <a:moveTo>
                    <a:pt x="1552321" y="52197"/>
                  </a:moveTo>
                  <a:lnTo>
                    <a:pt x="1466850" y="258191"/>
                  </a:lnTo>
                  <a:lnTo>
                    <a:pt x="1504750" y="258191"/>
                  </a:lnTo>
                  <a:lnTo>
                    <a:pt x="1573472" y="92709"/>
                  </a:lnTo>
                  <a:lnTo>
                    <a:pt x="1544827" y="86487"/>
                  </a:lnTo>
                  <a:lnTo>
                    <a:pt x="1584705" y="65659"/>
                  </a:lnTo>
                  <a:lnTo>
                    <a:pt x="1614270" y="65659"/>
                  </a:lnTo>
                  <a:lnTo>
                    <a:pt x="1552321" y="52197"/>
                  </a:lnTo>
                  <a:close/>
                </a:path>
                <a:path w="5029200" h="1371600">
                  <a:moveTo>
                    <a:pt x="4237081" y="205277"/>
                  </a:moveTo>
                  <a:lnTo>
                    <a:pt x="3562350" y="258191"/>
                  </a:lnTo>
                  <a:lnTo>
                    <a:pt x="4009998" y="258191"/>
                  </a:lnTo>
                  <a:lnTo>
                    <a:pt x="4196710" y="243567"/>
                  </a:lnTo>
                  <a:lnTo>
                    <a:pt x="4237081" y="205277"/>
                  </a:lnTo>
                  <a:close/>
                </a:path>
                <a:path w="5029200" h="1371600">
                  <a:moveTo>
                    <a:pt x="748856" y="201885"/>
                  </a:moveTo>
                  <a:lnTo>
                    <a:pt x="745495" y="209467"/>
                  </a:lnTo>
                  <a:lnTo>
                    <a:pt x="776871" y="239211"/>
                  </a:lnTo>
                  <a:lnTo>
                    <a:pt x="832489" y="243567"/>
                  </a:lnTo>
                  <a:lnTo>
                    <a:pt x="792118" y="205277"/>
                  </a:lnTo>
                  <a:lnTo>
                    <a:pt x="748856" y="201885"/>
                  </a:lnTo>
                  <a:close/>
                </a:path>
                <a:path w="5029200" h="1371600">
                  <a:moveTo>
                    <a:pt x="4280343" y="201885"/>
                  </a:moveTo>
                  <a:lnTo>
                    <a:pt x="4237081" y="205277"/>
                  </a:lnTo>
                  <a:lnTo>
                    <a:pt x="4196710" y="243567"/>
                  </a:lnTo>
                  <a:lnTo>
                    <a:pt x="4252328" y="239211"/>
                  </a:lnTo>
                  <a:lnTo>
                    <a:pt x="4283704" y="209467"/>
                  </a:lnTo>
                  <a:lnTo>
                    <a:pt x="4280343" y="201885"/>
                  </a:lnTo>
                  <a:close/>
                </a:path>
                <a:path w="5029200" h="1371600">
                  <a:moveTo>
                    <a:pt x="745495" y="209467"/>
                  </a:moveTo>
                  <a:lnTo>
                    <a:pt x="733806" y="235839"/>
                  </a:lnTo>
                  <a:lnTo>
                    <a:pt x="776871" y="239211"/>
                  </a:lnTo>
                  <a:lnTo>
                    <a:pt x="745495" y="209467"/>
                  </a:lnTo>
                  <a:close/>
                </a:path>
                <a:path w="5029200" h="1371600">
                  <a:moveTo>
                    <a:pt x="4283704" y="209467"/>
                  </a:moveTo>
                  <a:lnTo>
                    <a:pt x="4252328" y="239211"/>
                  </a:lnTo>
                  <a:lnTo>
                    <a:pt x="4295394" y="235839"/>
                  </a:lnTo>
                  <a:lnTo>
                    <a:pt x="4283704" y="209467"/>
                  </a:lnTo>
                  <a:close/>
                </a:path>
                <a:path w="5029200" h="1371600">
                  <a:moveTo>
                    <a:pt x="1614270" y="65659"/>
                  </a:moveTo>
                  <a:lnTo>
                    <a:pt x="1584705" y="65659"/>
                  </a:lnTo>
                  <a:lnTo>
                    <a:pt x="1573472" y="92709"/>
                  </a:lnTo>
                  <a:lnTo>
                    <a:pt x="2151126" y="218186"/>
                  </a:lnTo>
                  <a:lnTo>
                    <a:pt x="2225888" y="181356"/>
                  </a:lnTo>
                  <a:lnTo>
                    <a:pt x="2146680" y="181356"/>
                  </a:lnTo>
                  <a:lnTo>
                    <a:pt x="1614270" y="65659"/>
                  </a:lnTo>
                  <a:close/>
                </a:path>
                <a:path w="5029200" h="1371600">
                  <a:moveTo>
                    <a:pt x="2578496" y="31496"/>
                  </a:moveTo>
                  <a:lnTo>
                    <a:pt x="2530093" y="31496"/>
                  </a:lnTo>
                  <a:lnTo>
                    <a:pt x="2514597" y="39130"/>
                  </a:lnTo>
                  <a:lnTo>
                    <a:pt x="2877947" y="218186"/>
                  </a:lnTo>
                  <a:lnTo>
                    <a:pt x="3047535" y="181356"/>
                  </a:lnTo>
                  <a:lnTo>
                    <a:pt x="2882518" y="181356"/>
                  </a:lnTo>
                  <a:lnTo>
                    <a:pt x="2578496" y="31496"/>
                  </a:lnTo>
                  <a:close/>
                </a:path>
                <a:path w="5029200" h="1371600">
                  <a:moveTo>
                    <a:pt x="736473" y="200914"/>
                  </a:moveTo>
                  <a:lnTo>
                    <a:pt x="745495" y="209467"/>
                  </a:lnTo>
                  <a:lnTo>
                    <a:pt x="748856" y="201885"/>
                  </a:lnTo>
                  <a:lnTo>
                    <a:pt x="736473" y="200914"/>
                  </a:lnTo>
                  <a:close/>
                </a:path>
                <a:path w="5029200" h="1371600">
                  <a:moveTo>
                    <a:pt x="4292727" y="200914"/>
                  </a:moveTo>
                  <a:lnTo>
                    <a:pt x="4280343" y="201885"/>
                  </a:lnTo>
                  <a:lnTo>
                    <a:pt x="4283704" y="209467"/>
                  </a:lnTo>
                  <a:lnTo>
                    <a:pt x="4292727" y="200914"/>
                  </a:lnTo>
                  <a:close/>
                </a:path>
                <a:path w="5029200" h="1371600">
                  <a:moveTo>
                    <a:pt x="760602" y="175387"/>
                  </a:moveTo>
                  <a:lnTo>
                    <a:pt x="748856" y="201885"/>
                  </a:lnTo>
                  <a:lnTo>
                    <a:pt x="792118" y="205277"/>
                  </a:lnTo>
                  <a:lnTo>
                    <a:pt x="760602" y="175387"/>
                  </a:lnTo>
                  <a:close/>
                </a:path>
                <a:path w="5029200" h="1371600">
                  <a:moveTo>
                    <a:pt x="4268597" y="175387"/>
                  </a:moveTo>
                  <a:lnTo>
                    <a:pt x="4237081" y="205277"/>
                  </a:lnTo>
                  <a:lnTo>
                    <a:pt x="4280343" y="201885"/>
                  </a:lnTo>
                  <a:lnTo>
                    <a:pt x="4268597" y="175387"/>
                  </a:lnTo>
                  <a:close/>
                </a:path>
                <a:path w="5029200" h="1371600">
                  <a:moveTo>
                    <a:pt x="2514600" y="0"/>
                  </a:moveTo>
                  <a:lnTo>
                    <a:pt x="2146680" y="181356"/>
                  </a:lnTo>
                  <a:lnTo>
                    <a:pt x="2225888" y="181356"/>
                  </a:lnTo>
                  <a:lnTo>
                    <a:pt x="2514597" y="39130"/>
                  </a:lnTo>
                  <a:lnTo>
                    <a:pt x="2499105" y="31496"/>
                  </a:lnTo>
                  <a:lnTo>
                    <a:pt x="2578496" y="31496"/>
                  </a:lnTo>
                  <a:lnTo>
                    <a:pt x="2514600" y="0"/>
                  </a:lnTo>
                  <a:close/>
                </a:path>
                <a:path w="5029200" h="1371600">
                  <a:moveTo>
                    <a:pt x="3476879" y="52197"/>
                  </a:moveTo>
                  <a:lnTo>
                    <a:pt x="2882518" y="181356"/>
                  </a:lnTo>
                  <a:lnTo>
                    <a:pt x="3047535" y="181356"/>
                  </a:lnTo>
                  <a:lnTo>
                    <a:pt x="3455726" y="92707"/>
                  </a:lnTo>
                  <a:lnTo>
                    <a:pt x="3444493" y="65659"/>
                  </a:lnTo>
                  <a:lnTo>
                    <a:pt x="3482464" y="65659"/>
                  </a:lnTo>
                  <a:lnTo>
                    <a:pt x="3476879" y="52197"/>
                  </a:lnTo>
                  <a:close/>
                </a:path>
                <a:path w="5029200" h="1371600">
                  <a:moveTo>
                    <a:pt x="1584705" y="65659"/>
                  </a:moveTo>
                  <a:lnTo>
                    <a:pt x="1544827" y="86487"/>
                  </a:lnTo>
                  <a:lnTo>
                    <a:pt x="1573473" y="92707"/>
                  </a:lnTo>
                  <a:lnTo>
                    <a:pt x="1584705" y="65659"/>
                  </a:lnTo>
                  <a:close/>
                </a:path>
                <a:path w="5029200" h="1371600">
                  <a:moveTo>
                    <a:pt x="3444493" y="65659"/>
                  </a:moveTo>
                  <a:lnTo>
                    <a:pt x="3455726" y="92707"/>
                  </a:lnTo>
                  <a:lnTo>
                    <a:pt x="3484372" y="86487"/>
                  </a:lnTo>
                  <a:lnTo>
                    <a:pt x="3444493" y="65659"/>
                  </a:lnTo>
                  <a:close/>
                </a:path>
                <a:path w="5029200" h="1371600">
                  <a:moveTo>
                    <a:pt x="2530093" y="31496"/>
                  </a:moveTo>
                  <a:lnTo>
                    <a:pt x="2499105" y="31496"/>
                  </a:lnTo>
                  <a:lnTo>
                    <a:pt x="2514597" y="39130"/>
                  </a:lnTo>
                  <a:lnTo>
                    <a:pt x="2530093" y="31496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722370" y="1131188"/>
            <a:ext cx="16992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Bookman Uralic"/>
                <a:cs typeface="Bookman Uralic"/>
              </a:rPr>
              <a:t>FUNGAL</a:t>
            </a:r>
            <a:endParaRPr sz="2000">
              <a:latin typeface="Bookman Uralic"/>
              <a:cs typeface="Bookman Uralic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Bookman Uralic"/>
                <a:cs typeface="Bookman Uralic"/>
              </a:rPr>
              <a:t>IN</a:t>
            </a:r>
            <a:r>
              <a:rPr sz="2000" b="1" spc="5" dirty="0">
                <a:latin typeface="Bookman Uralic"/>
                <a:cs typeface="Bookman Uralic"/>
              </a:rPr>
              <a:t>F</a:t>
            </a:r>
            <a:r>
              <a:rPr sz="2000" b="1" spc="-5" dirty="0">
                <a:latin typeface="Bookman Uralic"/>
                <a:cs typeface="Bookman Uralic"/>
              </a:rPr>
              <a:t>EC</a:t>
            </a:r>
            <a:r>
              <a:rPr sz="2000" b="1" spc="-15" dirty="0">
                <a:latin typeface="Bookman Uralic"/>
                <a:cs typeface="Bookman Uralic"/>
              </a:rPr>
              <a:t>T</a:t>
            </a:r>
            <a:r>
              <a:rPr sz="2000" b="1" dirty="0">
                <a:latin typeface="Bookman Uralic"/>
                <a:cs typeface="Bookman Uralic"/>
              </a:rPr>
              <a:t>I</a:t>
            </a:r>
            <a:r>
              <a:rPr sz="2000" b="1" spc="-10" dirty="0">
                <a:latin typeface="Bookman Uralic"/>
                <a:cs typeface="Bookman Uralic"/>
              </a:rPr>
              <a:t>ON</a:t>
            </a:r>
            <a:r>
              <a:rPr sz="2000" b="1" dirty="0">
                <a:latin typeface="Bookman Uralic"/>
                <a:cs typeface="Bookman Uralic"/>
              </a:rPr>
              <a:t>S</a:t>
            </a:r>
            <a:endParaRPr sz="2000">
              <a:latin typeface="Bookman Uralic"/>
              <a:cs typeface="Bookman Ural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8294" y="2134361"/>
            <a:ext cx="7793990" cy="1828800"/>
          </a:xfrm>
          <a:custGeom>
            <a:avLst/>
            <a:gdLst/>
            <a:ahLst/>
            <a:cxnLst/>
            <a:rect l="l" t="t" r="r" b="b"/>
            <a:pathLst>
              <a:path w="7793990" h="1828800">
                <a:moveTo>
                  <a:pt x="7793736" y="1655064"/>
                </a:moveTo>
                <a:lnTo>
                  <a:pt x="7706868" y="1655064"/>
                </a:lnTo>
                <a:lnTo>
                  <a:pt x="7706868" y="38100"/>
                </a:lnTo>
                <a:lnTo>
                  <a:pt x="7706868" y="0"/>
                </a:lnTo>
                <a:lnTo>
                  <a:pt x="57912" y="0"/>
                </a:lnTo>
                <a:lnTo>
                  <a:pt x="57912" y="435864"/>
                </a:lnTo>
                <a:lnTo>
                  <a:pt x="0" y="435864"/>
                </a:lnTo>
                <a:lnTo>
                  <a:pt x="86868" y="609600"/>
                </a:lnTo>
                <a:lnTo>
                  <a:pt x="159245" y="464820"/>
                </a:lnTo>
                <a:lnTo>
                  <a:pt x="173736" y="435864"/>
                </a:lnTo>
                <a:lnTo>
                  <a:pt x="86868" y="435864"/>
                </a:lnTo>
                <a:lnTo>
                  <a:pt x="86868" y="38100"/>
                </a:lnTo>
                <a:lnTo>
                  <a:pt x="2572512" y="38100"/>
                </a:lnTo>
                <a:lnTo>
                  <a:pt x="2572512" y="740664"/>
                </a:lnTo>
                <a:lnTo>
                  <a:pt x="2514600" y="740664"/>
                </a:lnTo>
                <a:lnTo>
                  <a:pt x="2601468" y="914400"/>
                </a:lnTo>
                <a:lnTo>
                  <a:pt x="2673858" y="769620"/>
                </a:lnTo>
                <a:lnTo>
                  <a:pt x="2688336" y="740664"/>
                </a:lnTo>
                <a:lnTo>
                  <a:pt x="2601468" y="740664"/>
                </a:lnTo>
                <a:lnTo>
                  <a:pt x="2601468" y="38100"/>
                </a:lnTo>
                <a:lnTo>
                  <a:pt x="5163312" y="38100"/>
                </a:lnTo>
                <a:lnTo>
                  <a:pt x="5163312" y="1045464"/>
                </a:lnTo>
                <a:lnTo>
                  <a:pt x="5105400" y="1045464"/>
                </a:lnTo>
                <a:lnTo>
                  <a:pt x="5192268" y="1219200"/>
                </a:lnTo>
                <a:lnTo>
                  <a:pt x="5264658" y="1074420"/>
                </a:lnTo>
                <a:lnTo>
                  <a:pt x="5279136" y="1045464"/>
                </a:lnTo>
                <a:lnTo>
                  <a:pt x="5192268" y="1045464"/>
                </a:lnTo>
                <a:lnTo>
                  <a:pt x="5192268" y="38100"/>
                </a:lnTo>
                <a:lnTo>
                  <a:pt x="7677912" y="38100"/>
                </a:lnTo>
                <a:lnTo>
                  <a:pt x="7677912" y="1655064"/>
                </a:lnTo>
                <a:lnTo>
                  <a:pt x="7620000" y="1655064"/>
                </a:lnTo>
                <a:lnTo>
                  <a:pt x="7706868" y="1828800"/>
                </a:lnTo>
                <a:lnTo>
                  <a:pt x="7779258" y="1684020"/>
                </a:lnTo>
                <a:lnTo>
                  <a:pt x="7793736" y="165506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7263" y="2703093"/>
            <a:ext cx="185801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3525" marR="197485" indent="-58419">
              <a:lnSpc>
                <a:spcPct val="150000"/>
              </a:lnSpc>
              <a:spcBef>
                <a:spcPts val="100"/>
              </a:spcBef>
            </a:pPr>
            <a:r>
              <a:rPr sz="1600" b="1" spc="-10" dirty="0">
                <a:latin typeface="Bookman Uralic"/>
                <a:cs typeface="Bookman Uralic"/>
              </a:rPr>
              <a:t>SUPE</a:t>
            </a:r>
            <a:r>
              <a:rPr sz="1600" b="1" spc="-5" dirty="0">
                <a:latin typeface="Bookman Uralic"/>
                <a:cs typeface="Bookman Uralic"/>
              </a:rPr>
              <a:t>R</a:t>
            </a:r>
            <a:r>
              <a:rPr sz="1600" b="1" spc="-15" dirty="0">
                <a:latin typeface="Bookman Uralic"/>
                <a:cs typeface="Bookman Uralic"/>
              </a:rPr>
              <a:t>F</a:t>
            </a:r>
            <a:r>
              <a:rPr sz="1600" b="1" spc="-5" dirty="0">
                <a:latin typeface="Bookman Uralic"/>
                <a:cs typeface="Bookman Uralic"/>
              </a:rPr>
              <a:t>I</a:t>
            </a:r>
            <a:r>
              <a:rPr sz="1600" b="1" spc="-15" dirty="0">
                <a:latin typeface="Bookman Uralic"/>
                <a:cs typeface="Bookman Uralic"/>
              </a:rPr>
              <a:t>C</a:t>
            </a:r>
            <a:r>
              <a:rPr sz="1600" b="1" spc="-5" dirty="0">
                <a:latin typeface="Bookman Uralic"/>
                <a:cs typeface="Bookman Uralic"/>
              </a:rPr>
              <a:t>IAL  </a:t>
            </a:r>
            <a:r>
              <a:rPr sz="1600" b="1" spc="-10" dirty="0">
                <a:latin typeface="Bookman Uralic"/>
                <a:cs typeface="Bookman Uralic"/>
              </a:rPr>
              <a:t>INFECTIONS</a:t>
            </a:r>
            <a:endParaRPr sz="1600">
              <a:latin typeface="Bookman Uralic"/>
              <a:cs typeface="Bookman Uralic"/>
            </a:endParaRPr>
          </a:p>
          <a:p>
            <a:pPr marL="12700" marR="5080">
              <a:lnSpc>
                <a:spcPct val="150000"/>
              </a:lnSpc>
            </a:pPr>
            <a:r>
              <a:rPr sz="1600" spc="90" dirty="0">
                <a:latin typeface="Georgia"/>
                <a:cs typeface="Georgia"/>
              </a:rPr>
              <a:t>On </a:t>
            </a:r>
            <a:r>
              <a:rPr sz="1600" spc="75" dirty="0">
                <a:latin typeface="Georgia"/>
                <a:cs typeface="Georgia"/>
              </a:rPr>
              <a:t>the </a:t>
            </a:r>
            <a:r>
              <a:rPr sz="1600" spc="85" dirty="0">
                <a:latin typeface="Georgia"/>
                <a:cs typeface="Georgia"/>
              </a:rPr>
              <a:t>surface </a:t>
            </a:r>
            <a:r>
              <a:rPr sz="1600" dirty="0">
                <a:latin typeface="Georgia"/>
                <a:cs typeface="Georgia"/>
              </a:rPr>
              <a:t>of  </a:t>
            </a:r>
            <a:r>
              <a:rPr sz="1600" spc="75" dirty="0">
                <a:latin typeface="Georgia"/>
                <a:cs typeface="Georgia"/>
              </a:rPr>
              <a:t>the</a:t>
            </a:r>
            <a:r>
              <a:rPr sz="1600" spc="140" dirty="0">
                <a:latin typeface="Georgia"/>
                <a:cs typeface="Georgia"/>
              </a:rPr>
              <a:t> </a:t>
            </a:r>
            <a:r>
              <a:rPr sz="1600" spc="90" dirty="0">
                <a:latin typeface="Georgia"/>
                <a:cs typeface="Georgia"/>
              </a:rPr>
              <a:t>skin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06116" y="3012465"/>
            <a:ext cx="2056764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2585" marR="355600" algn="ctr">
              <a:lnSpc>
                <a:spcPct val="150000"/>
              </a:lnSpc>
              <a:spcBef>
                <a:spcPts val="100"/>
              </a:spcBef>
            </a:pPr>
            <a:r>
              <a:rPr sz="1600" b="1" spc="-10" dirty="0">
                <a:latin typeface="Bookman Uralic"/>
                <a:cs typeface="Bookman Uralic"/>
              </a:rPr>
              <a:t>CUTANE</a:t>
            </a:r>
            <a:r>
              <a:rPr sz="1600" b="1" spc="-15" dirty="0">
                <a:latin typeface="Bookman Uralic"/>
                <a:cs typeface="Bookman Uralic"/>
              </a:rPr>
              <a:t>O</a:t>
            </a:r>
            <a:r>
              <a:rPr sz="1600" b="1" spc="-10" dirty="0">
                <a:latin typeface="Bookman Uralic"/>
                <a:cs typeface="Bookman Uralic"/>
              </a:rPr>
              <a:t>U</a:t>
            </a:r>
            <a:r>
              <a:rPr sz="1600" b="1" spc="-5" dirty="0">
                <a:latin typeface="Bookman Uralic"/>
                <a:cs typeface="Bookman Uralic"/>
              </a:rPr>
              <a:t>S  I</a:t>
            </a:r>
            <a:r>
              <a:rPr sz="1600" b="1" spc="-15" dirty="0">
                <a:latin typeface="Bookman Uralic"/>
                <a:cs typeface="Bookman Uralic"/>
              </a:rPr>
              <a:t>NF</a:t>
            </a:r>
            <a:r>
              <a:rPr sz="1600" b="1" spc="-10" dirty="0">
                <a:latin typeface="Bookman Uralic"/>
                <a:cs typeface="Bookman Uralic"/>
              </a:rPr>
              <a:t>ECT</a:t>
            </a:r>
            <a:r>
              <a:rPr sz="1600" b="1" spc="-15" dirty="0">
                <a:latin typeface="Bookman Uralic"/>
                <a:cs typeface="Bookman Uralic"/>
              </a:rPr>
              <a:t>I</a:t>
            </a:r>
            <a:r>
              <a:rPr sz="1600" b="1" spc="-10" dirty="0">
                <a:latin typeface="Bookman Uralic"/>
                <a:cs typeface="Bookman Uralic"/>
              </a:rPr>
              <a:t>ON</a:t>
            </a:r>
            <a:r>
              <a:rPr sz="1600" b="1" spc="-5" dirty="0">
                <a:latin typeface="Bookman Uralic"/>
                <a:cs typeface="Bookman Uralic"/>
              </a:rPr>
              <a:t>S</a:t>
            </a:r>
            <a:endParaRPr sz="1600">
              <a:latin typeface="Bookman Uralic"/>
              <a:cs typeface="Bookman Uralic"/>
            </a:endParaRPr>
          </a:p>
          <a:p>
            <a:pPr marL="12700" marR="5080" indent="1270" algn="ctr">
              <a:lnSpc>
                <a:spcPct val="150000"/>
              </a:lnSpc>
            </a:pPr>
            <a:r>
              <a:rPr sz="1600" spc="75" dirty="0">
                <a:latin typeface="Georgia"/>
                <a:cs typeface="Georgia"/>
              </a:rPr>
              <a:t>Dermatophytes  </a:t>
            </a:r>
            <a:r>
              <a:rPr sz="1600" spc="50" dirty="0">
                <a:latin typeface="Georgia"/>
                <a:cs typeface="Georgia"/>
              </a:rPr>
              <a:t>Ringworm </a:t>
            </a:r>
            <a:r>
              <a:rPr sz="1600" spc="60" dirty="0">
                <a:latin typeface="Georgia"/>
                <a:cs typeface="Georgia"/>
              </a:rPr>
              <a:t>infections  </a:t>
            </a:r>
            <a:r>
              <a:rPr sz="1600" spc="10" dirty="0">
                <a:latin typeface="Georgia"/>
                <a:cs typeface="Georgia"/>
              </a:rPr>
              <a:t>All </a:t>
            </a:r>
            <a:r>
              <a:rPr sz="1600" spc="60" dirty="0">
                <a:latin typeface="Georgia"/>
                <a:cs typeface="Georgia"/>
              </a:rPr>
              <a:t>Tinea </a:t>
            </a:r>
            <a:r>
              <a:rPr sz="1600" spc="110" dirty="0">
                <a:latin typeface="Georgia"/>
                <a:cs typeface="Georgia"/>
              </a:rPr>
              <a:t>sps  </a:t>
            </a:r>
            <a:r>
              <a:rPr sz="1600" spc="85" dirty="0">
                <a:latin typeface="Georgia"/>
                <a:cs typeface="Georgia"/>
              </a:rPr>
              <a:t>Candida</a:t>
            </a:r>
            <a:r>
              <a:rPr sz="1600" spc="140" dirty="0">
                <a:latin typeface="Georgia"/>
                <a:cs typeface="Georgia"/>
              </a:rPr>
              <a:t> </a:t>
            </a:r>
            <a:r>
              <a:rPr sz="1600" spc="110" dirty="0">
                <a:latin typeface="Georgia"/>
                <a:cs typeface="Georgia"/>
              </a:rPr>
              <a:t>sps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88711" y="3383356"/>
            <a:ext cx="3678554" cy="2073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81610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Bookman Uralic"/>
                <a:cs typeface="Bookman Uralic"/>
              </a:rPr>
              <a:t>SUB</a:t>
            </a:r>
            <a:r>
              <a:rPr sz="1600" b="1" spc="-50" dirty="0">
                <a:latin typeface="Bookman Uralic"/>
                <a:cs typeface="Bookman Uralic"/>
              </a:rPr>
              <a:t> </a:t>
            </a:r>
            <a:r>
              <a:rPr sz="1600" b="1" spc="-10" dirty="0">
                <a:latin typeface="Bookman Uralic"/>
                <a:cs typeface="Bookman Uralic"/>
              </a:rPr>
              <a:t>CUTANEOUS</a:t>
            </a:r>
            <a:endParaRPr sz="1600">
              <a:latin typeface="Bookman Uralic"/>
              <a:cs typeface="Bookman Uralic"/>
            </a:endParaRPr>
          </a:p>
          <a:p>
            <a:pPr marR="1818005"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Bookman Uralic"/>
                <a:cs typeface="Bookman Uralic"/>
              </a:rPr>
              <a:t>INFECTIONS</a:t>
            </a:r>
            <a:endParaRPr sz="1600">
              <a:latin typeface="Bookman Uralic"/>
              <a:cs typeface="Bookman Uralic"/>
            </a:endParaRPr>
          </a:p>
          <a:p>
            <a:pPr marL="1960245" marR="5080" algn="ctr">
              <a:lnSpc>
                <a:spcPct val="100000"/>
              </a:lnSpc>
              <a:spcBef>
                <a:spcPts val="765"/>
              </a:spcBef>
            </a:pPr>
            <a:r>
              <a:rPr sz="1600" b="1" spc="-5" dirty="0">
                <a:latin typeface="Bookman Uralic"/>
                <a:cs typeface="Bookman Uralic"/>
              </a:rPr>
              <a:t>DEEP</a:t>
            </a:r>
            <a:r>
              <a:rPr sz="1600" b="1" spc="-50" dirty="0">
                <a:latin typeface="Bookman Uralic"/>
                <a:cs typeface="Bookman Uralic"/>
              </a:rPr>
              <a:t> </a:t>
            </a:r>
            <a:r>
              <a:rPr sz="1600" b="1" spc="-15" dirty="0">
                <a:latin typeface="Bookman Uralic"/>
                <a:cs typeface="Bookman Uralic"/>
              </a:rPr>
              <a:t>MYCOSAL  </a:t>
            </a:r>
            <a:r>
              <a:rPr sz="1600" b="1" spc="-10" dirty="0">
                <a:latin typeface="Bookman Uralic"/>
                <a:cs typeface="Bookman Uralic"/>
              </a:rPr>
              <a:t>INFECTIONS  OR</a:t>
            </a:r>
            <a:endParaRPr sz="1600">
              <a:latin typeface="Bookman Uralic"/>
              <a:cs typeface="Bookman Uralic"/>
            </a:endParaRPr>
          </a:p>
          <a:p>
            <a:pPr marL="2147570" marR="191770" indent="69850"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Bookman Uralic"/>
                <a:cs typeface="Bookman Uralic"/>
              </a:rPr>
              <a:t>SYSTEMIC  </a:t>
            </a:r>
            <a:r>
              <a:rPr sz="1600" b="1" spc="-15" dirty="0">
                <a:latin typeface="Bookman Uralic"/>
                <a:cs typeface="Bookman Uralic"/>
              </a:rPr>
              <a:t>MYCOSAL  </a:t>
            </a:r>
            <a:r>
              <a:rPr sz="1600" b="1" spc="-5" dirty="0">
                <a:latin typeface="Bookman Uralic"/>
                <a:cs typeface="Bookman Uralic"/>
              </a:rPr>
              <a:t>I</a:t>
            </a:r>
            <a:r>
              <a:rPr sz="1600" b="1" spc="-15" dirty="0">
                <a:latin typeface="Bookman Uralic"/>
                <a:cs typeface="Bookman Uralic"/>
              </a:rPr>
              <a:t>NF</a:t>
            </a:r>
            <a:r>
              <a:rPr sz="1600" b="1" spc="-10" dirty="0">
                <a:latin typeface="Bookman Uralic"/>
                <a:cs typeface="Bookman Uralic"/>
              </a:rPr>
              <a:t>ECT</a:t>
            </a:r>
            <a:r>
              <a:rPr sz="1600" b="1" spc="-15" dirty="0">
                <a:latin typeface="Bookman Uralic"/>
                <a:cs typeface="Bookman Uralic"/>
              </a:rPr>
              <a:t>I</a:t>
            </a:r>
            <a:r>
              <a:rPr sz="1600" b="1" spc="-10" dirty="0">
                <a:latin typeface="Bookman Uralic"/>
                <a:cs typeface="Bookman Uralic"/>
              </a:rPr>
              <a:t>ON</a:t>
            </a:r>
            <a:r>
              <a:rPr sz="1600" b="1" spc="-5" dirty="0">
                <a:latin typeface="Bookman Uralic"/>
                <a:cs typeface="Bookman Uralic"/>
              </a:rPr>
              <a:t>S</a:t>
            </a:r>
            <a:endParaRPr sz="1600">
              <a:latin typeface="Bookman Uralic"/>
              <a:cs typeface="Bookman Uralic"/>
            </a:endParaRPr>
          </a:p>
        </p:txBody>
      </p:sp>
      <p:pic>
        <p:nvPicPr>
          <p:cNvPr id="11" name="~PP1178.WAV">
            <a:hlinkClick r:id="" action="ppaction://media"/>
          </p:cNvPr>
          <p:cNvPicPr>
            <a:picLocks noRot="1" noChangeAspect="1"/>
          </p:cNvPicPr>
          <p:nvPr>
            <a:wavAudioFile r:embed="rId1" name="~PP1178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49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1815">
              <a:lnSpc>
                <a:spcPct val="100000"/>
              </a:lnSpc>
              <a:spcBef>
                <a:spcPts val="105"/>
              </a:spcBef>
            </a:pPr>
            <a:r>
              <a:rPr spc="-105" dirty="0"/>
              <a:t>CLASSIFICATION </a:t>
            </a:r>
            <a:r>
              <a:rPr spc="-120" dirty="0"/>
              <a:t>OF </a:t>
            </a:r>
            <a:r>
              <a:rPr spc="-75" dirty="0"/>
              <a:t>ANTIFUNGAL</a:t>
            </a:r>
            <a:r>
              <a:rPr spc="500" dirty="0"/>
              <a:t> </a:t>
            </a:r>
            <a:r>
              <a:rPr spc="-155" dirty="0"/>
              <a:t>AGENTS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71500" y="609600"/>
            <a:ext cx="8534400" cy="6156959"/>
            <a:chOff x="571500" y="609600"/>
            <a:chExt cx="8534400" cy="6156959"/>
          </a:xfrm>
        </p:grpSpPr>
        <p:sp>
          <p:nvSpPr>
            <p:cNvPr id="4" name="object 4"/>
            <p:cNvSpPr/>
            <p:nvPr/>
          </p:nvSpPr>
          <p:spPr>
            <a:xfrm>
              <a:off x="571500" y="609600"/>
              <a:ext cx="8534400" cy="6096000"/>
            </a:xfrm>
            <a:custGeom>
              <a:avLst/>
              <a:gdLst/>
              <a:ahLst/>
              <a:cxnLst/>
              <a:rect l="l" t="t" r="r" b="b"/>
              <a:pathLst>
                <a:path w="8534400" h="6096000">
                  <a:moveTo>
                    <a:pt x="7518400" y="0"/>
                  </a:moveTo>
                  <a:lnTo>
                    <a:pt x="1016000" y="0"/>
                  </a:lnTo>
                  <a:lnTo>
                    <a:pt x="968173" y="1105"/>
                  </a:lnTo>
                  <a:lnTo>
                    <a:pt x="920915" y="4391"/>
                  </a:lnTo>
                  <a:lnTo>
                    <a:pt x="874275" y="9807"/>
                  </a:lnTo>
                  <a:lnTo>
                    <a:pt x="828301" y="17304"/>
                  </a:lnTo>
                  <a:lnTo>
                    <a:pt x="783043" y="26835"/>
                  </a:lnTo>
                  <a:lnTo>
                    <a:pt x="738549" y="38349"/>
                  </a:lnTo>
                  <a:lnTo>
                    <a:pt x="694869" y="51799"/>
                  </a:lnTo>
                  <a:lnTo>
                    <a:pt x="652050" y="67136"/>
                  </a:lnTo>
                  <a:lnTo>
                    <a:pt x="610142" y="84310"/>
                  </a:lnTo>
                  <a:lnTo>
                    <a:pt x="569193" y="103273"/>
                  </a:lnTo>
                  <a:lnTo>
                    <a:pt x="529252" y="123976"/>
                  </a:lnTo>
                  <a:lnTo>
                    <a:pt x="490368" y="146371"/>
                  </a:lnTo>
                  <a:lnTo>
                    <a:pt x="452591" y="170408"/>
                  </a:lnTo>
                  <a:lnTo>
                    <a:pt x="415967" y="196039"/>
                  </a:lnTo>
                  <a:lnTo>
                    <a:pt x="380547" y="223214"/>
                  </a:lnTo>
                  <a:lnTo>
                    <a:pt x="346380" y="251886"/>
                  </a:lnTo>
                  <a:lnTo>
                    <a:pt x="313513" y="282005"/>
                  </a:lnTo>
                  <a:lnTo>
                    <a:pt x="281996" y="313523"/>
                  </a:lnTo>
                  <a:lnTo>
                    <a:pt x="251878" y="346390"/>
                  </a:lnTo>
                  <a:lnTo>
                    <a:pt x="223206" y="380558"/>
                  </a:lnTo>
                  <a:lnTo>
                    <a:pt x="196031" y="415978"/>
                  </a:lnTo>
                  <a:lnTo>
                    <a:pt x="170401" y="452602"/>
                  </a:lnTo>
                  <a:lnTo>
                    <a:pt x="146365" y="490380"/>
                  </a:lnTo>
                  <a:lnTo>
                    <a:pt x="123971" y="529263"/>
                  </a:lnTo>
                  <a:lnTo>
                    <a:pt x="103269" y="569204"/>
                  </a:lnTo>
                  <a:lnTo>
                    <a:pt x="84306" y="610152"/>
                  </a:lnTo>
                  <a:lnTo>
                    <a:pt x="67133" y="652060"/>
                  </a:lnTo>
                  <a:lnTo>
                    <a:pt x="51797" y="694878"/>
                  </a:lnTo>
                  <a:lnTo>
                    <a:pt x="38347" y="738558"/>
                  </a:lnTo>
                  <a:lnTo>
                    <a:pt x="26833" y="783051"/>
                  </a:lnTo>
                  <a:lnTo>
                    <a:pt x="17303" y="828308"/>
                  </a:lnTo>
                  <a:lnTo>
                    <a:pt x="9806" y="874280"/>
                  </a:lnTo>
                  <a:lnTo>
                    <a:pt x="4390" y="920918"/>
                  </a:lnTo>
                  <a:lnTo>
                    <a:pt x="1105" y="968175"/>
                  </a:lnTo>
                  <a:lnTo>
                    <a:pt x="0" y="1016000"/>
                  </a:lnTo>
                  <a:lnTo>
                    <a:pt x="0" y="5079974"/>
                  </a:lnTo>
                  <a:lnTo>
                    <a:pt x="1105" y="5127803"/>
                  </a:lnTo>
                  <a:lnTo>
                    <a:pt x="4390" y="5175063"/>
                  </a:lnTo>
                  <a:lnTo>
                    <a:pt x="9806" y="5221705"/>
                  </a:lnTo>
                  <a:lnTo>
                    <a:pt x="17303" y="5267680"/>
                  </a:lnTo>
                  <a:lnTo>
                    <a:pt x="26833" y="5312940"/>
                  </a:lnTo>
                  <a:lnTo>
                    <a:pt x="38347" y="5357435"/>
                  </a:lnTo>
                  <a:lnTo>
                    <a:pt x="51797" y="5401117"/>
                  </a:lnTo>
                  <a:lnTo>
                    <a:pt x="67133" y="5443937"/>
                  </a:lnTo>
                  <a:lnTo>
                    <a:pt x="84306" y="5485847"/>
                  </a:lnTo>
                  <a:lnTo>
                    <a:pt x="103269" y="5526797"/>
                  </a:lnTo>
                  <a:lnTo>
                    <a:pt x="123971" y="5566739"/>
                  </a:lnTo>
                  <a:lnTo>
                    <a:pt x="146365" y="5605623"/>
                  </a:lnTo>
                  <a:lnTo>
                    <a:pt x="170401" y="5643402"/>
                  </a:lnTo>
                  <a:lnTo>
                    <a:pt x="196031" y="5680026"/>
                  </a:lnTo>
                  <a:lnTo>
                    <a:pt x="223206" y="5715447"/>
                  </a:lnTo>
                  <a:lnTo>
                    <a:pt x="251878" y="5749615"/>
                  </a:lnTo>
                  <a:lnTo>
                    <a:pt x="281996" y="5782483"/>
                  </a:lnTo>
                  <a:lnTo>
                    <a:pt x="313513" y="5814000"/>
                  </a:lnTo>
                  <a:lnTo>
                    <a:pt x="346380" y="5844119"/>
                  </a:lnTo>
                  <a:lnTo>
                    <a:pt x="380547" y="5872791"/>
                  </a:lnTo>
                  <a:lnTo>
                    <a:pt x="415967" y="5899966"/>
                  </a:lnTo>
                  <a:lnTo>
                    <a:pt x="452591" y="5925596"/>
                  </a:lnTo>
                  <a:lnTo>
                    <a:pt x="490368" y="5949633"/>
                  </a:lnTo>
                  <a:lnTo>
                    <a:pt x="529252" y="5972027"/>
                  </a:lnTo>
                  <a:lnTo>
                    <a:pt x="569193" y="5992730"/>
                  </a:lnTo>
                  <a:lnTo>
                    <a:pt x="610142" y="6011692"/>
                  </a:lnTo>
                  <a:lnTo>
                    <a:pt x="652050" y="6028866"/>
                  </a:lnTo>
                  <a:lnTo>
                    <a:pt x="694869" y="6044202"/>
                  </a:lnTo>
                  <a:lnTo>
                    <a:pt x="738549" y="6057651"/>
                  </a:lnTo>
                  <a:lnTo>
                    <a:pt x="783043" y="6069166"/>
                  </a:lnTo>
                  <a:lnTo>
                    <a:pt x="828301" y="6078696"/>
                  </a:lnTo>
                  <a:lnTo>
                    <a:pt x="874275" y="6086193"/>
                  </a:lnTo>
                  <a:lnTo>
                    <a:pt x="920915" y="6091609"/>
                  </a:lnTo>
                  <a:lnTo>
                    <a:pt x="968173" y="6094894"/>
                  </a:lnTo>
                  <a:lnTo>
                    <a:pt x="1016000" y="6096000"/>
                  </a:lnTo>
                  <a:lnTo>
                    <a:pt x="7518400" y="6096000"/>
                  </a:lnTo>
                  <a:lnTo>
                    <a:pt x="7566224" y="6094894"/>
                  </a:lnTo>
                  <a:lnTo>
                    <a:pt x="7613481" y="6091609"/>
                  </a:lnTo>
                  <a:lnTo>
                    <a:pt x="7660119" y="6086193"/>
                  </a:lnTo>
                  <a:lnTo>
                    <a:pt x="7706091" y="6078696"/>
                  </a:lnTo>
                  <a:lnTo>
                    <a:pt x="7751348" y="6069166"/>
                  </a:lnTo>
                  <a:lnTo>
                    <a:pt x="7795841" y="6057651"/>
                  </a:lnTo>
                  <a:lnTo>
                    <a:pt x="7839521" y="6044202"/>
                  </a:lnTo>
                  <a:lnTo>
                    <a:pt x="7882339" y="6028866"/>
                  </a:lnTo>
                  <a:lnTo>
                    <a:pt x="7924247" y="6011692"/>
                  </a:lnTo>
                  <a:lnTo>
                    <a:pt x="7965195" y="5992730"/>
                  </a:lnTo>
                  <a:lnTo>
                    <a:pt x="8005136" y="5972027"/>
                  </a:lnTo>
                  <a:lnTo>
                    <a:pt x="8044019" y="5949633"/>
                  </a:lnTo>
                  <a:lnTo>
                    <a:pt x="8081797" y="5925596"/>
                  </a:lnTo>
                  <a:lnTo>
                    <a:pt x="8118421" y="5899966"/>
                  </a:lnTo>
                  <a:lnTo>
                    <a:pt x="8153841" y="5872791"/>
                  </a:lnTo>
                  <a:lnTo>
                    <a:pt x="8188009" y="5844119"/>
                  </a:lnTo>
                  <a:lnTo>
                    <a:pt x="8220876" y="5814000"/>
                  </a:lnTo>
                  <a:lnTo>
                    <a:pt x="8252394" y="5782483"/>
                  </a:lnTo>
                  <a:lnTo>
                    <a:pt x="8282513" y="5749615"/>
                  </a:lnTo>
                  <a:lnTo>
                    <a:pt x="8311185" y="5715447"/>
                  </a:lnTo>
                  <a:lnTo>
                    <a:pt x="8338360" y="5680026"/>
                  </a:lnTo>
                  <a:lnTo>
                    <a:pt x="8363991" y="5643402"/>
                  </a:lnTo>
                  <a:lnTo>
                    <a:pt x="8388028" y="5605623"/>
                  </a:lnTo>
                  <a:lnTo>
                    <a:pt x="8410423" y="5566739"/>
                  </a:lnTo>
                  <a:lnTo>
                    <a:pt x="8431126" y="5526797"/>
                  </a:lnTo>
                  <a:lnTo>
                    <a:pt x="8450089" y="5485847"/>
                  </a:lnTo>
                  <a:lnTo>
                    <a:pt x="8467263" y="5443937"/>
                  </a:lnTo>
                  <a:lnTo>
                    <a:pt x="8482600" y="5401117"/>
                  </a:lnTo>
                  <a:lnTo>
                    <a:pt x="8496050" y="5357435"/>
                  </a:lnTo>
                  <a:lnTo>
                    <a:pt x="8507564" y="5312940"/>
                  </a:lnTo>
                  <a:lnTo>
                    <a:pt x="8517095" y="5267680"/>
                  </a:lnTo>
                  <a:lnTo>
                    <a:pt x="8524592" y="5221705"/>
                  </a:lnTo>
                  <a:lnTo>
                    <a:pt x="8530008" y="5175063"/>
                  </a:lnTo>
                  <a:lnTo>
                    <a:pt x="8533294" y="5127803"/>
                  </a:lnTo>
                  <a:lnTo>
                    <a:pt x="8534400" y="5079974"/>
                  </a:lnTo>
                  <a:lnTo>
                    <a:pt x="8534400" y="1016000"/>
                  </a:lnTo>
                  <a:lnTo>
                    <a:pt x="8533294" y="968175"/>
                  </a:lnTo>
                  <a:lnTo>
                    <a:pt x="8530008" y="920918"/>
                  </a:lnTo>
                  <a:lnTo>
                    <a:pt x="8524592" y="874280"/>
                  </a:lnTo>
                  <a:lnTo>
                    <a:pt x="8517095" y="828308"/>
                  </a:lnTo>
                  <a:lnTo>
                    <a:pt x="8507564" y="783051"/>
                  </a:lnTo>
                  <a:lnTo>
                    <a:pt x="8496050" y="738558"/>
                  </a:lnTo>
                  <a:lnTo>
                    <a:pt x="8482600" y="694878"/>
                  </a:lnTo>
                  <a:lnTo>
                    <a:pt x="8467263" y="652060"/>
                  </a:lnTo>
                  <a:lnTo>
                    <a:pt x="8450089" y="610152"/>
                  </a:lnTo>
                  <a:lnTo>
                    <a:pt x="8431126" y="569204"/>
                  </a:lnTo>
                  <a:lnTo>
                    <a:pt x="8410423" y="529263"/>
                  </a:lnTo>
                  <a:lnTo>
                    <a:pt x="8388028" y="490380"/>
                  </a:lnTo>
                  <a:lnTo>
                    <a:pt x="8363991" y="452602"/>
                  </a:lnTo>
                  <a:lnTo>
                    <a:pt x="8338360" y="415978"/>
                  </a:lnTo>
                  <a:lnTo>
                    <a:pt x="8311185" y="380558"/>
                  </a:lnTo>
                  <a:lnTo>
                    <a:pt x="8282513" y="346390"/>
                  </a:lnTo>
                  <a:lnTo>
                    <a:pt x="8252394" y="313523"/>
                  </a:lnTo>
                  <a:lnTo>
                    <a:pt x="8220876" y="282005"/>
                  </a:lnTo>
                  <a:lnTo>
                    <a:pt x="8188009" y="251886"/>
                  </a:lnTo>
                  <a:lnTo>
                    <a:pt x="8153841" y="223214"/>
                  </a:lnTo>
                  <a:lnTo>
                    <a:pt x="8118421" y="196039"/>
                  </a:lnTo>
                  <a:lnTo>
                    <a:pt x="8081797" y="170408"/>
                  </a:lnTo>
                  <a:lnTo>
                    <a:pt x="8044019" y="146371"/>
                  </a:lnTo>
                  <a:lnTo>
                    <a:pt x="8005136" y="123976"/>
                  </a:lnTo>
                  <a:lnTo>
                    <a:pt x="7965195" y="103273"/>
                  </a:lnTo>
                  <a:lnTo>
                    <a:pt x="7924247" y="84310"/>
                  </a:lnTo>
                  <a:lnTo>
                    <a:pt x="7882339" y="67136"/>
                  </a:lnTo>
                  <a:lnTo>
                    <a:pt x="7839521" y="51799"/>
                  </a:lnTo>
                  <a:lnTo>
                    <a:pt x="7795841" y="38349"/>
                  </a:lnTo>
                  <a:lnTo>
                    <a:pt x="7751348" y="26835"/>
                  </a:lnTo>
                  <a:lnTo>
                    <a:pt x="7706091" y="17304"/>
                  </a:lnTo>
                  <a:lnTo>
                    <a:pt x="7660119" y="9807"/>
                  </a:lnTo>
                  <a:lnTo>
                    <a:pt x="7613481" y="4391"/>
                  </a:lnTo>
                  <a:lnTo>
                    <a:pt x="7566224" y="1105"/>
                  </a:lnTo>
                  <a:lnTo>
                    <a:pt x="7518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1500" y="670559"/>
              <a:ext cx="8534400" cy="6096000"/>
            </a:xfrm>
            <a:custGeom>
              <a:avLst/>
              <a:gdLst/>
              <a:ahLst/>
              <a:cxnLst/>
              <a:rect l="l" t="t" r="r" b="b"/>
              <a:pathLst>
                <a:path w="8534400" h="6096000">
                  <a:moveTo>
                    <a:pt x="0" y="1016000"/>
                  </a:moveTo>
                  <a:lnTo>
                    <a:pt x="1105" y="968175"/>
                  </a:lnTo>
                  <a:lnTo>
                    <a:pt x="4390" y="920918"/>
                  </a:lnTo>
                  <a:lnTo>
                    <a:pt x="9806" y="874280"/>
                  </a:lnTo>
                  <a:lnTo>
                    <a:pt x="17303" y="828308"/>
                  </a:lnTo>
                  <a:lnTo>
                    <a:pt x="26833" y="783051"/>
                  </a:lnTo>
                  <a:lnTo>
                    <a:pt x="38347" y="738558"/>
                  </a:lnTo>
                  <a:lnTo>
                    <a:pt x="51797" y="694878"/>
                  </a:lnTo>
                  <a:lnTo>
                    <a:pt x="67133" y="652060"/>
                  </a:lnTo>
                  <a:lnTo>
                    <a:pt x="84306" y="610152"/>
                  </a:lnTo>
                  <a:lnTo>
                    <a:pt x="103269" y="569204"/>
                  </a:lnTo>
                  <a:lnTo>
                    <a:pt x="123971" y="529263"/>
                  </a:lnTo>
                  <a:lnTo>
                    <a:pt x="146365" y="490380"/>
                  </a:lnTo>
                  <a:lnTo>
                    <a:pt x="170401" y="452602"/>
                  </a:lnTo>
                  <a:lnTo>
                    <a:pt x="196031" y="415978"/>
                  </a:lnTo>
                  <a:lnTo>
                    <a:pt x="223206" y="380558"/>
                  </a:lnTo>
                  <a:lnTo>
                    <a:pt x="251878" y="346390"/>
                  </a:lnTo>
                  <a:lnTo>
                    <a:pt x="281996" y="313523"/>
                  </a:lnTo>
                  <a:lnTo>
                    <a:pt x="313513" y="282005"/>
                  </a:lnTo>
                  <a:lnTo>
                    <a:pt x="346380" y="251886"/>
                  </a:lnTo>
                  <a:lnTo>
                    <a:pt x="380547" y="223214"/>
                  </a:lnTo>
                  <a:lnTo>
                    <a:pt x="415967" y="196039"/>
                  </a:lnTo>
                  <a:lnTo>
                    <a:pt x="452591" y="170408"/>
                  </a:lnTo>
                  <a:lnTo>
                    <a:pt x="490368" y="146371"/>
                  </a:lnTo>
                  <a:lnTo>
                    <a:pt x="529252" y="123976"/>
                  </a:lnTo>
                  <a:lnTo>
                    <a:pt x="569193" y="103273"/>
                  </a:lnTo>
                  <a:lnTo>
                    <a:pt x="610142" y="84310"/>
                  </a:lnTo>
                  <a:lnTo>
                    <a:pt x="652050" y="67136"/>
                  </a:lnTo>
                  <a:lnTo>
                    <a:pt x="694869" y="51799"/>
                  </a:lnTo>
                  <a:lnTo>
                    <a:pt x="738549" y="38349"/>
                  </a:lnTo>
                  <a:lnTo>
                    <a:pt x="783043" y="26835"/>
                  </a:lnTo>
                  <a:lnTo>
                    <a:pt x="828301" y="17304"/>
                  </a:lnTo>
                  <a:lnTo>
                    <a:pt x="874275" y="9807"/>
                  </a:lnTo>
                  <a:lnTo>
                    <a:pt x="920915" y="4391"/>
                  </a:lnTo>
                  <a:lnTo>
                    <a:pt x="968173" y="1105"/>
                  </a:lnTo>
                  <a:lnTo>
                    <a:pt x="1016000" y="0"/>
                  </a:lnTo>
                  <a:lnTo>
                    <a:pt x="7518400" y="0"/>
                  </a:lnTo>
                  <a:lnTo>
                    <a:pt x="7566224" y="1105"/>
                  </a:lnTo>
                  <a:lnTo>
                    <a:pt x="7613481" y="4391"/>
                  </a:lnTo>
                  <a:lnTo>
                    <a:pt x="7660119" y="9807"/>
                  </a:lnTo>
                  <a:lnTo>
                    <a:pt x="7706091" y="17304"/>
                  </a:lnTo>
                  <a:lnTo>
                    <a:pt x="7751348" y="26835"/>
                  </a:lnTo>
                  <a:lnTo>
                    <a:pt x="7795841" y="38349"/>
                  </a:lnTo>
                  <a:lnTo>
                    <a:pt x="7839521" y="51799"/>
                  </a:lnTo>
                  <a:lnTo>
                    <a:pt x="7882339" y="67136"/>
                  </a:lnTo>
                  <a:lnTo>
                    <a:pt x="7924247" y="84310"/>
                  </a:lnTo>
                  <a:lnTo>
                    <a:pt x="7965195" y="103273"/>
                  </a:lnTo>
                  <a:lnTo>
                    <a:pt x="8005136" y="123976"/>
                  </a:lnTo>
                  <a:lnTo>
                    <a:pt x="8044019" y="146371"/>
                  </a:lnTo>
                  <a:lnTo>
                    <a:pt x="8081797" y="170408"/>
                  </a:lnTo>
                  <a:lnTo>
                    <a:pt x="8118421" y="196039"/>
                  </a:lnTo>
                  <a:lnTo>
                    <a:pt x="8153841" y="223214"/>
                  </a:lnTo>
                  <a:lnTo>
                    <a:pt x="8188009" y="251886"/>
                  </a:lnTo>
                  <a:lnTo>
                    <a:pt x="8220876" y="282005"/>
                  </a:lnTo>
                  <a:lnTo>
                    <a:pt x="8252394" y="313523"/>
                  </a:lnTo>
                  <a:lnTo>
                    <a:pt x="8282513" y="346390"/>
                  </a:lnTo>
                  <a:lnTo>
                    <a:pt x="8311185" y="380558"/>
                  </a:lnTo>
                  <a:lnTo>
                    <a:pt x="8338360" y="415978"/>
                  </a:lnTo>
                  <a:lnTo>
                    <a:pt x="8363991" y="452602"/>
                  </a:lnTo>
                  <a:lnTo>
                    <a:pt x="8388028" y="490380"/>
                  </a:lnTo>
                  <a:lnTo>
                    <a:pt x="8410423" y="529263"/>
                  </a:lnTo>
                  <a:lnTo>
                    <a:pt x="8431126" y="569204"/>
                  </a:lnTo>
                  <a:lnTo>
                    <a:pt x="8450089" y="610152"/>
                  </a:lnTo>
                  <a:lnTo>
                    <a:pt x="8467263" y="652060"/>
                  </a:lnTo>
                  <a:lnTo>
                    <a:pt x="8482600" y="694878"/>
                  </a:lnTo>
                  <a:lnTo>
                    <a:pt x="8496050" y="738558"/>
                  </a:lnTo>
                  <a:lnTo>
                    <a:pt x="8507564" y="783051"/>
                  </a:lnTo>
                  <a:lnTo>
                    <a:pt x="8517095" y="828308"/>
                  </a:lnTo>
                  <a:lnTo>
                    <a:pt x="8524592" y="874280"/>
                  </a:lnTo>
                  <a:lnTo>
                    <a:pt x="8530008" y="920918"/>
                  </a:lnTo>
                  <a:lnTo>
                    <a:pt x="8533294" y="968175"/>
                  </a:lnTo>
                  <a:lnTo>
                    <a:pt x="8534400" y="1016000"/>
                  </a:lnTo>
                  <a:lnTo>
                    <a:pt x="8534400" y="5079974"/>
                  </a:lnTo>
                  <a:lnTo>
                    <a:pt x="8533294" y="5127803"/>
                  </a:lnTo>
                  <a:lnTo>
                    <a:pt x="8530008" y="5175063"/>
                  </a:lnTo>
                  <a:lnTo>
                    <a:pt x="8524592" y="5221705"/>
                  </a:lnTo>
                  <a:lnTo>
                    <a:pt x="8517095" y="5267680"/>
                  </a:lnTo>
                  <a:lnTo>
                    <a:pt x="8507564" y="5312940"/>
                  </a:lnTo>
                  <a:lnTo>
                    <a:pt x="8496050" y="5357435"/>
                  </a:lnTo>
                  <a:lnTo>
                    <a:pt x="8482600" y="5401117"/>
                  </a:lnTo>
                  <a:lnTo>
                    <a:pt x="8467263" y="5443937"/>
                  </a:lnTo>
                  <a:lnTo>
                    <a:pt x="8450089" y="5485847"/>
                  </a:lnTo>
                  <a:lnTo>
                    <a:pt x="8431126" y="5526797"/>
                  </a:lnTo>
                  <a:lnTo>
                    <a:pt x="8410423" y="5566739"/>
                  </a:lnTo>
                  <a:lnTo>
                    <a:pt x="8388028" y="5605623"/>
                  </a:lnTo>
                  <a:lnTo>
                    <a:pt x="8363991" y="5643402"/>
                  </a:lnTo>
                  <a:lnTo>
                    <a:pt x="8338360" y="5680026"/>
                  </a:lnTo>
                  <a:lnTo>
                    <a:pt x="8311185" y="5715447"/>
                  </a:lnTo>
                  <a:lnTo>
                    <a:pt x="8282513" y="5749615"/>
                  </a:lnTo>
                  <a:lnTo>
                    <a:pt x="8252394" y="5782483"/>
                  </a:lnTo>
                  <a:lnTo>
                    <a:pt x="8220876" y="5814000"/>
                  </a:lnTo>
                  <a:lnTo>
                    <a:pt x="8188009" y="5844119"/>
                  </a:lnTo>
                  <a:lnTo>
                    <a:pt x="8153841" y="5872791"/>
                  </a:lnTo>
                  <a:lnTo>
                    <a:pt x="8118421" y="5899966"/>
                  </a:lnTo>
                  <a:lnTo>
                    <a:pt x="8081797" y="5925596"/>
                  </a:lnTo>
                  <a:lnTo>
                    <a:pt x="8044019" y="5949633"/>
                  </a:lnTo>
                  <a:lnTo>
                    <a:pt x="8005136" y="5972027"/>
                  </a:lnTo>
                  <a:lnTo>
                    <a:pt x="7965195" y="5992730"/>
                  </a:lnTo>
                  <a:lnTo>
                    <a:pt x="7924247" y="6011692"/>
                  </a:lnTo>
                  <a:lnTo>
                    <a:pt x="7882339" y="6028866"/>
                  </a:lnTo>
                  <a:lnTo>
                    <a:pt x="7839521" y="6044202"/>
                  </a:lnTo>
                  <a:lnTo>
                    <a:pt x="7795841" y="6057651"/>
                  </a:lnTo>
                  <a:lnTo>
                    <a:pt x="7751348" y="6069166"/>
                  </a:lnTo>
                  <a:lnTo>
                    <a:pt x="7706091" y="6078696"/>
                  </a:lnTo>
                  <a:lnTo>
                    <a:pt x="7660119" y="6086193"/>
                  </a:lnTo>
                  <a:lnTo>
                    <a:pt x="7613481" y="6091609"/>
                  </a:lnTo>
                  <a:lnTo>
                    <a:pt x="7566224" y="6094894"/>
                  </a:lnTo>
                  <a:lnTo>
                    <a:pt x="7518400" y="6096000"/>
                  </a:lnTo>
                  <a:lnTo>
                    <a:pt x="1016000" y="6096000"/>
                  </a:lnTo>
                  <a:lnTo>
                    <a:pt x="968173" y="6094894"/>
                  </a:lnTo>
                  <a:lnTo>
                    <a:pt x="920915" y="6091609"/>
                  </a:lnTo>
                  <a:lnTo>
                    <a:pt x="874275" y="6086193"/>
                  </a:lnTo>
                  <a:lnTo>
                    <a:pt x="828301" y="6078696"/>
                  </a:lnTo>
                  <a:lnTo>
                    <a:pt x="783043" y="6069166"/>
                  </a:lnTo>
                  <a:lnTo>
                    <a:pt x="738549" y="6057651"/>
                  </a:lnTo>
                  <a:lnTo>
                    <a:pt x="694869" y="6044202"/>
                  </a:lnTo>
                  <a:lnTo>
                    <a:pt x="652050" y="6028866"/>
                  </a:lnTo>
                  <a:lnTo>
                    <a:pt x="610142" y="6011692"/>
                  </a:lnTo>
                  <a:lnTo>
                    <a:pt x="569193" y="5992730"/>
                  </a:lnTo>
                  <a:lnTo>
                    <a:pt x="529252" y="5972027"/>
                  </a:lnTo>
                  <a:lnTo>
                    <a:pt x="490368" y="5949633"/>
                  </a:lnTo>
                  <a:lnTo>
                    <a:pt x="452591" y="5925596"/>
                  </a:lnTo>
                  <a:lnTo>
                    <a:pt x="415967" y="5899966"/>
                  </a:lnTo>
                  <a:lnTo>
                    <a:pt x="380547" y="5872791"/>
                  </a:lnTo>
                  <a:lnTo>
                    <a:pt x="346380" y="5844119"/>
                  </a:lnTo>
                  <a:lnTo>
                    <a:pt x="313513" y="5814000"/>
                  </a:lnTo>
                  <a:lnTo>
                    <a:pt x="281996" y="5782483"/>
                  </a:lnTo>
                  <a:lnTo>
                    <a:pt x="251878" y="5749615"/>
                  </a:lnTo>
                  <a:lnTo>
                    <a:pt x="223206" y="5715447"/>
                  </a:lnTo>
                  <a:lnTo>
                    <a:pt x="196031" y="5680026"/>
                  </a:lnTo>
                  <a:lnTo>
                    <a:pt x="170401" y="5643402"/>
                  </a:lnTo>
                  <a:lnTo>
                    <a:pt x="146365" y="5605623"/>
                  </a:lnTo>
                  <a:lnTo>
                    <a:pt x="123971" y="5566739"/>
                  </a:lnTo>
                  <a:lnTo>
                    <a:pt x="103269" y="5526797"/>
                  </a:lnTo>
                  <a:lnTo>
                    <a:pt x="84306" y="5485847"/>
                  </a:lnTo>
                  <a:lnTo>
                    <a:pt x="67133" y="5443937"/>
                  </a:lnTo>
                  <a:lnTo>
                    <a:pt x="51797" y="5401117"/>
                  </a:lnTo>
                  <a:lnTo>
                    <a:pt x="38347" y="5357435"/>
                  </a:lnTo>
                  <a:lnTo>
                    <a:pt x="26833" y="5312940"/>
                  </a:lnTo>
                  <a:lnTo>
                    <a:pt x="17303" y="5267680"/>
                  </a:lnTo>
                  <a:lnTo>
                    <a:pt x="9806" y="5221705"/>
                  </a:lnTo>
                  <a:lnTo>
                    <a:pt x="4390" y="5175063"/>
                  </a:lnTo>
                  <a:lnTo>
                    <a:pt x="1105" y="5127803"/>
                  </a:lnTo>
                  <a:lnTo>
                    <a:pt x="0" y="5079974"/>
                  </a:lnTo>
                  <a:lnTo>
                    <a:pt x="0" y="10160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43200" y="914400"/>
              <a:ext cx="4419599" cy="613411"/>
            </a:xfrm>
            <a:custGeom>
              <a:avLst/>
              <a:gdLst/>
              <a:ahLst/>
              <a:cxnLst/>
              <a:rect l="l" t="t" r="r" b="b"/>
              <a:pathLst>
                <a:path w="3133725" h="370840">
                  <a:moveTo>
                    <a:pt x="3071622" y="0"/>
                  </a:moveTo>
                  <a:lnTo>
                    <a:pt x="61722" y="0"/>
                  </a:lnTo>
                  <a:lnTo>
                    <a:pt x="37719" y="4857"/>
                  </a:lnTo>
                  <a:lnTo>
                    <a:pt x="18097" y="18097"/>
                  </a:lnTo>
                  <a:lnTo>
                    <a:pt x="4857" y="37719"/>
                  </a:lnTo>
                  <a:lnTo>
                    <a:pt x="0" y="61722"/>
                  </a:lnTo>
                  <a:lnTo>
                    <a:pt x="0" y="308610"/>
                  </a:lnTo>
                  <a:lnTo>
                    <a:pt x="4857" y="332613"/>
                  </a:lnTo>
                  <a:lnTo>
                    <a:pt x="18097" y="352234"/>
                  </a:lnTo>
                  <a:lnTo>
                    <a:pt x="37719" y="365474"/>
                  </a:lnTo>
                  <a:lnTo>
                    <a:pt x="61722" y="370332"/>
                  </a:lnTo>
                  <a:lnTo>
                    <a:pt x="3071622" y="370332"/>
                  </a:lnTo>
                  <a:lnTo>
                    <a:pt x="3095625" y="365474"/>
                  </a:lnTo>
                  <a:lnTo>
                    <a:pt x="3115246" y="352234"/>
                  </a:lnTo>
                  <a:lnTo>
                    <a:pt x="3128486" y="332613"/>
                  </a:lnTo>
                  <a:lnTo>
                    <a:pt x="3133344" y="308610"/>
                  </a:lnTo>
                  <a:lnTo>
                    <a:pt x="3133344" y="61722"/>
                  </a:lnTo>
                  <a:lnTo>
                    <a:pt x="3128486" y="37719"/>
                  </a:lnTo>
                  <a:lnTo>
                    <a:pt x="3115246" y="18097"/>
                  </a:lnTo>
                  <a:lnTo>
                    <a:pt x="3095625" y="4857"/>
                  </a:lnTo>
                  <a:lnTo>
                    <a:pt x="30716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en-IN" sz="2400" b="1" dirty="0" smtClean="0"/>
                <a:t>Based on mechanism of action </a:t>
              </a:r>
              <a:endParaRPr sz="2400" b="1"/>
            </a:p>
          </p:txBody>
        </p:sp>
        <p:sp>
          <p:nvSpPr>
            <p:cNvPr id="7" name="object 7"/>
            <p:cNvSpPr/>
            <p:nvPr/>
          </p:nvSpPr>
          <p:spPr>
            <a:xfrm>
              <a:off x="2819400" y="762000"/>
              <a:ext cx="4648200" cy="519429"/>
            </a:xfrm>
            <a:custGeom>
              <a:avLst/>
              <a:gdLst/>
              <a:ahLst/>
              <a:cxnLst/>
              <a:rect l="l" t="t" r="r" b="b"/>
              <a:pathLst>
                <a:path w="3133725" h="370840">
                  <a:moveTo>
                    <a:pt x="0" y="61722"/>
                  </a:moveTo>
                  <a:lnTo>
                    <a:pt x="4857" y="37719"/>
                  </a:lnTo>
                  <a:lnTo>
                    <a:pt x="18097" y="18097"/>
                  </a:lnTo>
                  <a:lnTo>
                    <a:pt x="37719" y="4857"/>
                  </a:lnTo>
                  <a:lnTo>
                    <a:pt x="61722" y="0"/>
                  </a:lnTo>
                  <a:lnTo>
                    <a:pt x="3071622" y="0"/>
                  </a:lnTo>
                  <a:lnTo>
                    <a:pt x="3095625" y="4857"/>
                  </a:lnTo>
                  <a:lnTo>
                    <a:pt x="3115246" y="18097"/>
                  </a:lnTo>
                  <a:lnTo>
                    <a:pt x="3128486" y="37719"/>
                  </a:lnTo>
                  <a:lnTo>
                    <a:pt x="3133344" y="61722"/>
                  </a:lnTo>
                  <a:lnTo>
                    <a:pt x="3133344" y="308610"/>
                  </a:lnTo>
                  <a:lnTo>
                    <a:pt x="3128486" y="332613"/>
                  </a:lnTo>
                  <a:lnTo>
                    <a:pt x="3115246" y="352234"/>
                  </a:lnTo>
                  <a:lnTo>
                    <a:pt x="3095625" y="365474"/>
                  </a:lnTo>
                  <a:lnTo>
                    <a:pt x="3071622" y="370332"/>
                  </a:lnTo>
                  <a:lnTo>
                    <a:pt x="61722" y="370332"/>
                  </a:lnTo>
                  <a:lnTo>
                    <a:pt x="37719" y="365474"/>
                  </a:lnTo>
                  <a:lnTo>
                    <a:pt x="18097" y="352234"/>
                  </a:lnTo>
                  <a:lnTo>
                    <a:pt x="4857" y="332613"/>
                  </a:lnTo>
                  <a:lnTo>
                    <a:pt x="0" y="308610"/>
                  </a:lnTo>
                  <a:lnTo>
                    <a:pt x="0" y="61722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75131" y="1447800"/>
            <a:ext cx="8270113" cy="2590165"/>
            <a:chOff x="675131" y="1447800"/>
            <a:chExt cx="8270113" cy="2590165"/>
          </a:xfrm>
        </p:grpSpPr>
        <p:sp>
          <p:nvSpPr>
            <p:cNvPr id="10" name="object 10"/>
            <p:cNvSpPr/>
            <p:nvPr/>
          </p:nvSpPr>
          <p:spPr>
            <a:xfrm>
              <a:off x="991361" y="1448561"/>
              <a:ext cx="7848600" cy="20320"/>
            </a:xfrm>
            <a:custGeom>
              <a:avLst/>
              <a:gdLst/>
              <a:ahLst/>
              <a:cxnLst/>
              <a:rect l="l" t="t" r="r" b="b"/>
              <a:pathLst>
                <a:path w="7848600" h="20319">
                  <a:moveTo>
                    <a:pt x="7848600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7848600" y="19812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5131" y="1828800"/>
              <a:ext cx="1552956" cy="8580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1925" y="1448561"/>
              <a:ext cx="119380" cy="381000"/>
            </a:xfrm>
            <a:custGeom>
              <a:avLst/>
              <a:gdLst/>
              <a:ahLst/>
              <a:cxnLst/>
              <a:rect l="l" t="t" r="r" b="b"/>
              <a:pathLst>
                <a:path w="119380" h="381000">
                  <a:moveTo>
                    <a:pt x="39624" y="262127"/>
                  </a:moveTo>
                  <a:lnTo>
                    <a:pt x="0" y="262127"/>
                  </a:lnTo>
                  <a:lnTo>
                    <a:pt x="59436" y="381000"/>
                  </a:lnTo>
                  <a:lnTo>
                    <a:pt x="108965" y="281939"/>
                  </a:lnTo>
                  <a:lnTo>
                    <a:pt x="39624" y="281939"/>
                  </a:lnTo>
                  <a:lnTo>
                    <a:pt x="39624" y="262127"/>
                  </a:lnTo>
                  <a:close/>
                </a:path>
                <a:path w="119380" h="381000">
                  <a:moveTo>
                    <a:pt x="59436" y="0"/>
                  </a:moveTo>
                  <a:lnTo>
                    <a:pt x="39624" y="0"/>
                  </a:lnTo>
                  <a:lnTo>
                    <a:pt x="39624" y="281939"/>
                  </a:lnTo>
                  <a:lnTo>
                    <a:pt x="59436" y="281939"/>
                  </a:lnTo>
                  <a:lnTo>
                    <a:pt x="59436" y="0"/>
                  </a:lnTo>
                  <a:close/>
                </a:path>
                <a:path w="119380" h="381000">
                  <a:moveTo>
                    <a:pt x="118872" y="262127"/>
                  </a:moveTo>
                  <a:lnTo>
                    <a:pt x="59436" y="262127"/>
                  </a:lnTo>
                  <a:lnTo>
                    <a:pt x="59436" y="281939"/>
                  </a:lnTo>
                  <a:lnTo>
                    <a:pt x="108965" y="281939"/>
                  </a:lnTo>
                  <a:lnTo>
                    <a:pt x="118872" y="2621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5800" y="3048000"/>
              <a:ext cx="1333500" cy="6949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55926" y="1456182"/>
              <a:ext cx="119380" cy="609600"/>
            </a:xfrm>
            <a:custGeom>
              <a:avLst/>
              <a:gdLst/>
              <a:ahLst/>
              <a:cxnLst/>
              <a:rect l="l" t="t" r="r" b="b"/>
              <a:pathLst>
                <a:path w="119380" h="609600">
                  <a:moveTo>
                    <a:pt x="39624" y="490727"/>
                  </a:moveTo>
                  <a:lnTo>
                    <a:pt x="0" y="490727"/>
                  </a:lnTo>
                  <a:lnTo>
                    <a:pt x="59436" y="609600"/>
                  </a:lnTo>
                  <a:lnTo>
                    <a:pt x="108966" y="510539"/>
                  </a:lnTo>
                  <a:lnTo>
                    <a:pt x="39624" y="510539"/>
                  </a:lnTo>
                  <a:lnTo>
                    <a:pt x="39624" y="490727"/>
                  </a:lnTo>
                  <a:close/>
                </a:path>
                <a:path w="119380" h="609600">
                  <a:moveTo>
                    <a:pt x="59436" y="0"/>
                  </a:moveTo>
                  <a:lnTo>
                    <a:pt x="39624" y="0"/>
                  </a:lnTo>
                  <a:lnTo>
                    <a:pt x="39624" y="510539"/>
                  </a:lnTo>
                  <a:lnTo>
                    <a:pt x="59436" y="510539"/>
                  </a:lnTo>
                  <a:lnTo>
                    <a:pt x="59436" y="0"/>
                  </a:lnTo>
                  <a:close/>
                </a:path>
                <a:path w="119380" h="609600">
                  <a:moveTo>
                    <a:pt x="118872" y="490727"/>
                  </a:moveTo>
                  <a:lnTo>
                    <a:pt x="59436" y="490727"/>
                  </a:lnTo>
                  <a:lnTo>
                    <a:pt x="59436" y="510539"/>
                  </a:lnTo>
                  <a:lnTo>
                    <a:pt x="108966" y="510539"/>
                  </a:lnTo>
                  <a:lnTo>
                    <a:pt x="118872" y="490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07336" y="2065019"/>
              <a:ext cx="1591056" cy="10469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07336" y="3185160"/>
              <a:ext cx="1267967" cy="533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03953" y="1456182"/>
              <a:ext cx="119380" cy="809625"/>
            </a:xfrm>
            <a:custGeom>
              <a:avLst/>
              <a:gdLst/>
              <a:ahLst/>
              <a:cxnLst/>
              <a:rect l="l" t="t" r="r" b="b"/>
              <a:pathLst>
                <a:path w="119379" h="809625">
                  <a:moveTo>
                    <a:pt x="39624" y="690752"/>
                  </a:moveTo>
                  <a:lnTo>
                    <a:pt x="0" y="690752"/>
                  </a:lnTo>
                  <a:lnTo>
                    <a:pt x="59436" y="809625"/>
                  </a:lnTo>
                  <a:lnTo>
                    <a:pt x="108966" y="710564"/>
                  </a:lnTo>
                  <a:lnTo>
                    <a:pt x="39624" y="710564"/>
                  </a:lnTo>
                  <a:lnTo>
                    <a:pt x="39624" y="690752"/>
                  </a:lnTo>
                  <a:close/>
                </a:path>
                <a:path w="119379" h="809625">
                  <a:moveTo>
                    <a:pt x="59436" y="0"/>
                  </a:moveTo>
                  <a:lnTo>
                    <a:pt x="39624" y="0"/>
                  </a:lnTo>
                  <a:lnTo>
                    <a:pt x="39624" y="710564"/>
                  </a:lnTo>
                  <a:lnTo>
                    <a:pt x="59436" y="710564"/>
                  </a:lnTo>
                  <a:lnTo>
                    <a:pt x="59436" y="0"/>
                  </a:lnTo>
                  <a:close/>
                </a:path>
                <a:path w="119379" h="809625">
                  <a:moveTo>
                    <a:pt x="118872" y="690752"/>
                  </a:moveTo>
                  <a:lnTo>
                    <a:pt x="59436" y="690752"/>
                  </a:lnTo>
                  <a:lnTo>
                    <a:pt x="59436" y="710564"/>
                  </a:lnTo>
                  <a:lnTo>
                    <a:pt x="108966" y="710564"/>
                  </a:lnTo>
                  <a:lnTo>
                    <a:pt x="118872" y="6907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88308" y="2287524"/>
              <a:ext cx="1769364" cy="103784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76699" y="3348227"/>
              <a:ext cx="1362455" cy="4008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89726" y="1463801"/>
              <a:ext cx="119380" cy="602615"/>
            </a:xfrm>
            <a:custGeom>
              <a:avLst/>
              <a:gdLst/>
              <a:ahLst/>
              <a:cxnLst/>
              <a:rect l="l" t="t" r="r" b="b"/>
              <a:pathLst>
                <a:path w="119379" h="602614">
                  <a:moveTo>
                    <a:pt x="39624" y="483235"/>
                  </a:moveTo>
                  <a:lnTo>
                    <a:pt x="0" y="483235"/>
                  </a:lnTo>
                  <a:lnTo>
                    <a:pt x="59436" y="602107"/>
                  </a:lnTo>
                  <a:lnTo>
                    <a:pt x="108966" y="503047"/>
                  </a:lnTo>
                  <a:lnTo>
                    <a:pt x="39624" y="503047"/>
                  </a:lnTo>
                  <a:lnTo>
                    <a:pt x="39624" y="483235"/>
                  </a:lnTo>
                  <a:close/>
                </a:path>
                <a:path w="119379" h="602614">
                  <a:moveTo>
                    <a:pt x="59436" y="0"/>
                  </a:moveTo>
                  <a:lnTo>
                    <a:pt x="39624" y="0"/>
                  </a:lnTo>
                  <a:lnTo>
                    <a:pt x="39624" y="503047"/>
                  </a:lnTo>
                  <a:lnTo>
                    <a:pt x="59436" y="503047"/>
                  </a:lnTo>
                  <a:lnTo>
                    <a:pt x="59436" y="0"/>
                  </a:lnTo>
                  <a:close/>
                </a:path>
                <a:path w="119379" h="602614">
                  <a:moveTo>
                    <a:pt x="118872" y="483235"/>
                  </a:moveTo>
                  <a:lnTo>
                    <a:pt x="59436" y="483235"/>
                  </a:lnTo>
                  <a:lnTo>
                    <a:pt x="59436" y="503047"/>
                  </a:lnTo>
                  <a:lnTo>
                    <a:pt x="108966" y="503047"/>
                  </a:lnTo>
                  <a:lnTo>
                    <a:pt x="118872" y="4832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18631" y="2065019"/>
              <a:ext cx="1292352" cy="6903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29299" y="2755391"/>
              <a:ext cx="1152144" cy="3048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82612" y="2157983"/>
              <a:ext cx="1484376" cy="8382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08925" y="1463801"/>
              <a:ext cx="119380" cy="695960"/>
            </a:xfrm>
            <a:custGeom>
              <a:avLst/>
              <a:gdLst/>
              <a:ahLst/>
              <a:cxnLst/>
              <a:rect l="l" t="t" r="r" b="b"/>
              <a:pathLst>
                <a:path w="119379" h="695960">
                  <a:moveTo>
                    <a:pt x="39624" y="577088"/>
                  </a:moveTo>
                  <a:lnTo>
                    <a:pt x="0" y="577088"/>
                  </a:lnTo>
                  <a:lnTo>
                    <a:pt x="59435" y="695960"/>
                  </a:lnTo>
                  <a:lnTo>
                    <a:pt x="108966" y="596900"/>
                  </a:lnTo>
                  <a:lnTo>
                    <a:pt x="39624" y="596900"/>
                  </a:lnTo>
                  <a:lnTo>
                    <a:pt x="39624" y="577088"/>
                  </a:lnTo>
                  <a:close/>
                </a:path>
                <a:path w="119379" h="695960">
                  <a:moveTo>
                    <a:pt x="59435" y="0"/>
                  </a:moveTo>
                  <a:lnTo>
                    <a:pt x="39624" y="0"/>
                  </a:lnTo>
                  <a:lnTo>
                    <a:pt x="39624" y="596900"/>
                  </a:lnTo>
                  <a:lnTo>
                    <a:pt x="59435" y="596900"/>
                  </a:lnTo>
                  <a:lnTo>
                    <a:pt x="59435" y="0"/>
                  </a:lnTo>
                  <a:close/>
                </a:path>
                <a:path w="119379" h="695960">
                  <a:moveTo>
                    <a:pt x="118872" y="577088"/>
                  </a:moveTo>
                  <a:lnTo>
                    <a:pt x="59435" y="577088"/>
                  </a:lnTo>
                  <a:lnTo>
                    <a:pt x="59435" y="596900"/>
                  </a:lnTo>
                  <a:lnTo>
                    <a:pt x="108966" y="596900"/>
                  </a:lnTo>
                  <a:lnTo>
                    <a:pt x="118872" y="5770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56703" y="2974847"/>
              <a:ext cx="1420368" cy="31394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801100" y="1447800"/>
              <a:ext cx="76200" cy="2100580"/>
            </a:xfrm>
            <a:custGeom>
              <a:avLst/>
              <a:gdLst/>
              <a:ahLst/>
              <a:cxnLst/>
              <a:rect l="l" t="t" r="r" b="b"/>
              <a:pathLst>
                <a:path w="76200" h="2100579">
                  <a:moveTo>
                    <a:pt x="25400" y="2024379"/>
                  </a:moveTo>
                  <a:lnTo>
                    <a:pt x="0" y="2024379"/>
                  </a:lnTo>
                  <a:lnTo>
                    <a:pt x="38100" y="2100579"/>
                  </a:lnTo>
                  <a:lnTo>
                    <a:pt x="69850" y="2037079"/>
                  </a:lnTo>
                  <a:lnTo>
                    <a:pt x="25400" y="2037079"/>
                  </a:lnTo>
                  <a:lnTo>
                    <a:pt x="25400" y="2024379"/>
                  </a:lnTo>
                  <a:close/>
                </a:path>
                <a:path w="76200" h="2100579">
                  <a:moveTo>
                    <a:pt x="38100" y="0"/>
                  </a:moveTo>
                  <a:lnTo>
                    <a:pt x="25400" y="0"/>
                  </a:lnTo>
                  <a:lnTo>
                    <a:pt x="25400" y="2037079"/>
                  </a:lnTo>
                  <a:lnTo>
                    <a:pt x="38100" y="2037079"/>
                  </a:lnTo>
                  <a:lnTo>
                    <a:pt x="38100" y="0"/>
                  </a:lnTo>
                  <a:close/>
                </a:path>
                <a:path w="76200" h="2100579">
                  <a:moveTo>
                    <a:pt x="76200" y="2024379"/>
                  </a:moveTo>
                  <a:lnTo>
                    <a:pt x="38100" y="2024379"/>
                  </a:lnTo>
                  <a:lnTo>
                    <a:pt x="38100" y="2037079"/>
                  </a:lnTo>
                  <a:lnTo>
                    <a:pt x="69850" y="2037079"/>
                  </a:lnTo>
                  <a:lnTo>
                    <a:pt x="76200" y="20243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91349" y="3562350"/>
              <a:ext cx="1953895" cy="475615"/>
            </a:xfrm>
            <a:custGeom>
              <a:avLst/>
              <a:gdLst/>
              <a:ahLst/>
              <a:cxnLst/>
              <a:rect l="l" t="t" r="r" b="b"/>
              <a:pathLst>
                <a:path w="1953895" h="475614">
                  <a:moveTo>
                    <a:pt x="1874520" y="0"/>
                  </a:moveTo>
                  <a:lnTo>
                    <a:pt x="79248" y="0"/>
                  </a:lnTo>
                  <a:lnTo>
                    <a:pt x="48381" y="6221"/>
                  </a:lnTo>
                  <a:lnTo>
                    <a:pt x="23193" y="23193"/>
                  </a:lnTo>
                  <a:lnTo>
                    <a:pt x="6221" y="48381"/>
                  </a:lnTo>
                  <a:lnTo>
                    <a:pt x="0" y="79248"/>
                  </a:lnTo>
                  <a:lnTo>
                    <a:pt x="0" y="396239"/>
                  </a:lnTo>
                  <a:lnTo>
                    <a:pt x="6221" y="427106"/>
                  </a:lnTo>
                  <a:lnTo>
                    <a:pt x="23193" y="452294"/>
                  </a:lnTo>
                  <a:lnTo>
                    <a:pt x="48381" y="469266"/>
                  </a:lnTo>
                  <a:lnTo>
                    <a:pt x="79248" y="475488"/>
                  </a:lnTo>
                  <a:lnTo>
                    <a:pt x="1874520" y="475488"/>
                  </a:lnTo>
                  <a:lnTo>
                    <a:pt x="1905386" y="469266"/>
                  </a:lnTo>
                  <a:lnTo>
                    <a:pt x="1930574" y="452294"/>
                  </a:lnTo>
                  <a:lnTo>
                    <a:pt x="1947546" y="427106"/>
                  </a:lnTo>
                  <a:lnTo>
                    <a:pt x="1953768" y="396239"/>
                  </a:lnTo>
                  <a:lnTo>
                    <a:pt x="1953768" y="79248"/>
                  </a:lnTo>
                  <a:lnTo>
                    <a:pt x="1947546" y="48381"/>
                  </a:lnTo>
                  <a:lnTo>
                    <a:pt x="1930574" y="23193"/>
                  </a:lnTo>
                  <a:lnTo>
                    <a:pt x="1905386" y="6221"/>
                  </a:lnTo>
                  <a:lnTo>
                    <a:pt x="187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91349" y="3562350"/>
              <a:ext cx="1953895" cy="475615"/>
            </a:xfrm>
            <a:custGeom>
              <a:avLst/>
              <a:gdLst/>
              <a:ahLst/>
              <a:cxnLst/>
              <a:rect l="l" t="t" r="r" b="b"/>
              <a:pathLst>
                <a:path w="1953895" h="475614">
                  <a:moveTo>
                    <a:pt x="1874520" y="0"/>
                  </a:moveTo>
                  <a:lnTo>
                    <a:pt x="79248" y="0"/>
                  </a:lnTo>
                  <a:lnTo>
                    <a:pt x="71120" y="380"/>
                  </a:lnTo>
                  <a:lnTo>
                    <a:pt x="34925" y="13462"/>
                  </a:lnTo>
                  <a:lnTo>
                    <a:pt x="6223" y="48387"/>
                  </a:lnTo>
                  <a:lnTo>
                    <a:pt x="0" y="79248"/>
                  </a:lnTo>
                  <a:lnTo>
                    <a:pt x="0" y="396239"/>
                  </a:lnTo>
                  <a:lnTo>
                    <a:pt x="9651" y="434086"/>
                  </a:lnTo>
                  <a:lnTo>
                    <a:pt x="41528" y="465963"/>
                  </a:lnTo>
                  <a:lnTo>
                    <a:pt x="79248" y="475488"/>
                  </a:lnTo>
                  <a:lnTo>
                    <a:pt x="1874520" y="475488"/>
                  </a:lnTo>
                  <a:lnTo>
                    <a:pt x="1912366" y="465963"/>
                  </a:lnTo>
                  <a:lnTo>
                    <a:pt x="1926844" y="455675"/>
                  </a:lnTo>
                  <a:lnTo>
                    <a:pt x="79248" y="455675"/>
                  </a:lnTo>
                  <a:lnTo>
                    <a:pt x="72135" y="455294"/>
                  </a:lnTo>
                  <a:lnTo>
                    <a:pt x="36449" y="437642"/>
                  </a:lnTo>
                  <a:lnTo>
                    <a:pt x="19939" y="401319"/>
                  </a:lnTo>
                  <a:lnTo>
                    <a:pt x="19811" y="79248"/>
                  </a:lnTo>
                  <a:lnTo>
                    <a:pt x="20193" y="72136"/>
                  </a:lnTo>
                  <a:lnTo>
                    <a:pt x="37846" y="36575"/>
                  </a:lnTo>
                  <a:lnTo>
                    <a:pt x="74168" y="19938"/>
                  </a:lnTo>
                  <a:lnTo>
                    <a:pt x="80136" y="19812"/>
                  </a:lnTo>
                  <a:lnTo>
                    <a:pt x="1926890" y="19812"/>
                  </a:lnTo>
                  <a:lnTo>
                    <a:pt x="1924939" y="18034"/>
                  </a:lnTo>
                  <a:lnTo>
                    <a:pt x="1890522" y="1650"/>
                  </a:lnTo>
                  <a:lnTo>
                    <a:pt x="1882648" y="380"/>
                  </a:lnTo>
                  <a:lnTo>
                    <a:pt x="1874520" y="0"/>
                  </a:lnTo>
                  <a:close/>
                </a:path>
                <a:path w="1953895" h="475614">
                  <a:moveTo>
                    <a:pt x="1926890" y="19812"/>
                  </a:moveTo>
                  <a:lnTo>
                    <a:pt x="1874520" y="19812"/>
                  </a:lnTo>
                  <a:lnTo>
                    <a:pt x="1881631" y="20192"/>
                  </a:lnTo>
                  <a:lnTo>
                    <a:pt x="1887474" y="21209"/>
                  </a:lnTo>
                  <a:lnTo>
                    <a:pt x="1920875" y="42163"/>
                  </a:lnTo>
                  <a:lnTo>
                    <a:pt x="1933955" y="396239"/>
                  </a:lnTo>
                  <a:lnTo>
                    <a:pt x="1933575" y="403351"/>
                  </a:lnTo>
                  <a:lnTo>
                    <a:pt x="1915795" y="439166"/>
                  </a:lnTo>
                  <a:lnTo>
                    <a:pt x="1879600" y="455549"/>
                  </a:lnTo>
                  <a:lnTo>
                    <a:pt x="1873630" y="455675"/>
                  </a:lnTo>
                  <a:lnTo>
                    <a:pt x="1926844" y="455675"/>
                  </a:lnTo>
                  <a:lnTo>
                    <a:pt x="1950211" y="419862"/>
                  </a:lnTo>
                  <a:lnTo>
                    <a:pt x="1953768" y="396239"/>
                  </a:lnTo>
                  <a:lnTo>
                    <a:pt x="1953768" y="79248"/>
                  </a:lnTo>
                  <a:lnTo>
                    <a:pt x="1944243" y="41528"/>
                  </a:lnTo>
                  <a:lnTo>
                    <a:pt x="1930653" y="23240"/>
                  </a:lnTo>
                  <a:lnTo>
                    <a:pt x="1926890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205853" y="3607968"/>
            <a:ext cx="1525905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 marR="5080" indent="-388620">
              <a:lnSpc>
                <a:spcPct val="107000"/>
              </a:lnSpc>
              <a:spcBef>
                <a:spcPts val="100"/>
              </a:spcBef>
            </a:pPr>
            <a:r>
              <a:rPr sz="1000" spc="-35" dirty="0">
                <a:latin typeface="Georgia"/>
                <a:cs typeface="Georgia"/>
              </a:rPr>
              <a:t>ERGOSTEROL </a:t>
            </a:r>
            <a:r>
              <a:rPr sz="1000" spc="-45" dirty="0">
                <a:latin typeface="Georgia"/>
                <a:cs typeface="Georgia"/>
              </a:rPr>
              <a:t>SYNTHESIS  </a:t>
            </a:r>
            <a:r>
              <a:rPr sz="1000" spc="-35" dirty="0">
                <a:latin typeface="Georgia"/>
                <a:cs typeface="Georgia"/>
              </a:rPr>
              <a:t>INHIBITORS</a:t>
            </a:r>
            <a:endParaRPr sz="1000">
              <a:latin typeface="Georgia"/>
              <a:cs typeface="Georg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577083" y="3800094"/>
            <a:ext cx="6375400" cy="2855595"/>
            <a:chOff x="2577083" y="3800094"/>
            <a:chExt cx="6375400" cy="2855595"/>
          </a:xfrm>
        </p:grpSpPr>
        <p:sp>
          <p:nvSpPr>
            <p:cNvPr id="31" name="object 31"/>
            <p:cNvSpPr/>
            <p:nvPr/>
          </p:nvSpPr>
          <p:spPr>
            <a:xfrm>
              <a:off x="4856226" y="3800093"/>
              <a:ext cx="2126615" cy="544830"/>
            </a:xfrm>
            <a:custGeom>
              <a:avLst/>
              <a:gdLst/>
              <a:ahLst/>
              <a:cxnLst/>
              <a:rect l="l" t="t" r="r" b="b"/>
              <a:pathLst>
                <a:path w="2126615" h="544829">
                  <a:moveTo>
                    <a:pt x="2126488" y="0"/>
                  </a:moveTo>
                  <a:lnTo>
                    <a:pt x="59436" y="0"/>
                  </a:lnTo>
                  <a:lnTo>
                    <a:pt x="39624" y="0"/>
                  </a:lnTo>
                  <a:lnTo>
                    <a:pt x="39624" y="425577"/>
                  </a:lnTo>
                  <a:lnTo>
                    <a:pt x="0" y="425577"/>
                  </a:lnTo>
                  <a:lnTo>
                    <a:pt x="59436" y="544449"/>
                  </a:lnTo>
                  <a:lnTo>
                    <a:pt x="108966" y="445389"/>
                  </a:lnTo>
                  <a:lnTo>
                    <a:pt x="118872" y="425577"/>
                  </a:lnTo>
                  <a:lnTo>
                    <a:pt x="59436" y="425577"/>
                  </a:lnTo>
                  <a:lnTo>
                    <a:pt x="59436" y="19812"/>
                  </a:lnTo>
                  <a:lnTo>
                    <a:pt x="2126488" y="19812"/>
                  </a:lnTo>
                  <a:lnTo>
                    <a:pt x="21264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01083" y="4369308"/>
              <a:ext cx="1627632" cy="2849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13354" y="4801361"/>
              <a:ext cx="3252470" cy="381000"/>
            </a:xfrm>
            <a:custGeom>
              <a:avLst/>
              <a:gdLst/>
              <a:ahLst/>
              <a:cxnLst/>
              <a:rect l="l" t="t" r="r" b="b"/>
              <a:pathLst>
                <a:path w="3252470" h="381000">
                  <a:moveTo>
                    <a:pt x="3252216" y="262128"/>
                  </a:moveTo>
                  <a:lnTo>
                    <a:pt x="3192780" y="262128"/>
                  </a:lnTo>
                  <a:lnTo>
                    <a:pt x="3192780" y="19812"/>
                  </a:lnTo>
                  <a:lnTo>
                    <a:pt x="3193161" y="19812"/>
                  </a:lnTo>
                  <a:lnTo>
                    <a:pt x="3193161" y="0"/>
                  </a:lnTo>
                  <a:lnTo>
                    <a:pt x="3192780" y="0"/>
                  </a:lnTo>
                  <a:lnTo>
                    <a:pt x="3172968" y="0"/>
                  </a:lnTo>
                  <a:lnTo>
                    <a:pt x="59436" y="0"/>
                  </a:lnTo>
                  <a:lnTo>
                    <a:pt x="39624" y="0"/>
                  </a:lnTo>
                  <a:lnTo>
                    <a:pt x="39624" y="262128"/>
                  </a:lnTo>
                  <a:lnTo>
                    <a:pt x="0" y="262128"/>
                  </a:lnTo>
                  <a:lnTo>
                    <a:pt x="59436" y="381000"/>
                  </a:lnTo>
                  <a:lnTo>
                    <a:pt x="108966" y="281940"/>
                  </a:lnTo>
                  <a:lnTo>
                    <a:pt x="118872" y="262128"/>
                  </a:lnTo>
                  <a:lnTo>
                    <a:pt x="59436" y="262128"/>
                  </a:lnTo>
                  <a:lnTo>
                    <a:pt x="59436" y="19812"/>
                  </a:lnTo>
                  <a:lnTo>
                    <a:pt x="3172968" y="19812"/>
                  </a:lnTo>
                  <a:lnTo>
                    <a:pt x="3172968" y="262128"/>
                  </a:lnTo>
                  <a:lnTo>
                    <a:pt x="3133344" y="262128"/>
                  </a:lnTo>
                  <a:lnTo>
                    <a:pt x="3192780" y="381000"/>
                  </a:lnTo>
                  <a:lnTo>
                    <a:pt x="3242310" y="281940"/>
                  </a:lnTo>
                  <a:lnTo>
                    <a:pt x="3252216" y="2621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83763" y="5181600"/>
              <a:ext cx="1229867" cy="29565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672327" y="5178552"/>
              <a:ext cx="1438655" cy="3048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77083" y="5483351"/>
              <a:ext cx="1523999" cy="117195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64123" y="5512308"/>
              <a:ext cx="1447800" cy="37185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580375" y="4447031"/>
              <a:ext cx="1371600" cy="46634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527036" y="4959096"/>
              <a:ext cx="1371600" cy="1219200"/>
            </a:xfrm>
            <a:custGeom>
              <a:avLst/>
              <a:gdLst/>
              <a:ahLst/>
              <a:cxnLst/>
              <a:rect l="l" t="t" r="r" b="b"/>
              <a:pathLst>
                <a:path w="1371600" h="1219200">
                  <a:moveTo>
                    <a:pt x="1371600" y="0"/>
                  </a:moveTo>
                  <a:lnTo>
                    <a:pt x="0" y="0"/>
                  </a:lnTo>
                  <a:lnTo>
                    <a:pt x="0" y="1219199"/>
                  </a:lnTo>
                  <a:lnTo>
                    <a:pt x="1371600" y="1219199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527036" y="4959096"/>
              <a:ext cx="1371600" cy="1219200"/>
            </a:xfrm>
            <a:custGeom>
              <a:avLst/>
              <a:gdLst/>
              <a:ahLst/>
              <a:cxnLst/>
              <a:rect l="l" t="t" r="r" b="b"/>
              <a:pathLst>
                <a:path w="1371600" h="1219200">
                  <a:moveTo>
                    <a:pt x="0" y="1219199"/>
                  </a:moveTo>
                  <a:lnTo>
                    <a:pt x="1371600" y="1219199"/>
                  </a:lnTo>
                  <a:lnTo>
                    <a:pt x="1371600" y="0"/>
                  </a:lnTo>
                  <a:lnTo>
                    <a:pt x="0" y="0"/>
                  </a:lnTo>
                  <a:lnTo>
                    <a:pt x="0" y="1219199"/>
                  </a:lnTo>
                  <a:close/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606410" y="4974082"/>
            <a:ext cx="906780" cy="810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105"/>
              </a:spcBef>
            </a:pPr>
            <a:r>
              <a:rPr sz="1200" spc="-20" dirty="0">
                <a:latin typeface="Georgia"/>
                <a:cs typeface="Georgia"/>
              </a:rPr>
              <a:t>Voriconazole  Itraconazole  </a:t>
            </a:r>
            <a:r>
              <a:rPr sz="1200" spc="-75" dirty="0">
                <a:latin typeface="Georgia"/>
                <a:cs typeface="Georgia"/>
              </a:rPr>
              <a:t>P</a:t>
            </a:r>
            <a:r>
              <a:rPr sz="1200" spc="-20" dirty="0">
                <a:latin typeface="Georgia"/>
                <a:cs typeface="Georgia"/>
              </a:rPr>
              <a:t>o</a:t>
            </a:r>
            <a:r>
              <a:rPr sz="1200" spc="-25" dirty="0">
                <a:latin typeface="Georgia"/>
                <a:cs typeface="Georgia"/>
              </a:rPr>
              <a:t>s</a:t>
            </a:r>
            <a:r>
              <a:rPr sz="1200" spc="-15" dirty="0">
                <a:latin typeface="Georgia"/>
                <a:cs typeface="Georgia"/>
              </a:rPr>
              <a:t>a</a:t>
            </a:r>
            <a:r>
              <a:rPr sz="1200" spc="-40" dirty="0">
                <a:latin typeface="Georgia"/>
                <a:cs typeface="Georgia"/>
              </a:rPr>
              <a:t>c</a:t>
            </a:r>
            <a:r>
              <a:rPr sz="1200" spc="-5" dirty="0">
                <a:latin typeface="Georgia"/>
                <a:cs typeface="Georgia"/>
              </a:rPr>
              <a:t>o</a:t>
            </a:r>
            <a:r>
              <a:rPr sz="1200" spc="-10" dirty="0">
                <a:latin typeface="Georgia"/>
                <a:cs typeface="Georgia"/>
              </a:rPr>
              <a:t>n</a:t>
            </a:r>
            <a:r>
              <a:rPr sz="1200" spc="5" dirty="0">
                <a:latin typeface="Georgia"/>
                <a:cs typeface="Georgia"/>
              </a:rPr>
              <a:t>a</a:t>
            </a:r>
            <a:r>
              <a:rPr sz="1200" spc="-10" dirty="0">
                <a:latin typeface="Georgia"/>
                <a:cs typeface="Georgia"/>
              </a:rPr>
              <a:t>z</a:t>
            </a:r>
            <a:r>
              <a:rPr sz="1200" spc="-5" dirty="0">
                <a:latin typeface="Georgia"/>
                <a:cs typeface="Georgia"/>
              </a:rPr>
              <a:t>ole  </a:t>
            </a:r>
            <a:r>
              <a:rPr sz="1200" spc="-15" dirty="0">
                <a:latin typeface="Georgia"/>
                <a:cs typeface="Georgia"/>
              </a:rPr>
              <a:t>Fluconazole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780526" y="4037838"/>
            <a:ext cx="119380" cy="409575"/>
          </a:xfrm>
          <a:custGeom>
            <a:avLst/>
            <a:gdLst/>
            <a:ahLst/>
            <a:cxnLst/>
            <a:rect l="l" t="t" r="r" b="b"/>
            <a:pathLst>
              <a:path w="119379" h="409575">
                <a:moveTo>
                  <a:pt x="39624" y="290575"/>
                </a:moveTo>
                <a:lnTo>
                  <a:pt x="0" y="290575"/>
                </a:lnTo>
                <a:lnTo>
                  <a:pt x="59435" y="409448"/>
                </a:lnTo>
                <a:lnTo>
                  <a:pt x="108966" y="310388"/>
                </a:lnTo>
                <a:lnTo>
                  <a:pt x="39624" y="310388"/>
                </a:lnTo>
                <a:lnTo>
                  <a:pt x="39624" y="290575"/>
                </a:lnTo>
                <a:close/>
              </a:path>
              <a:path w="119379" h="409575">
                <a:moveTo>
                  <a:pt x="59435" y="0"/>
                </a:moveTo>
                <a:lnTo>
                  <a:pt x="39624" y="0"/>
                </a:lnTo>
                <a:lnTo>
                  <a:pt x="39624" y="310388"/>
                </a:lnTo>
                <a:lnTo>
                  <a:pt x="59435" y="310388"/>
                </a:lnTo>
                <a:lnTo>
                  <a:pt x="59435" y="0"/>
                </a:lnTo>
                <a:close/>
              </a:path>
              <a:path w="119379" h="409575">
                <a:moveTo>
                  <a:pt x="118872" y="290575"/>
                </a:moveTo>
                <a:lnTo>
                  <a:pt x="59435" y="290575"/>
                </a:lnTo>
                <a:lnTo>
                  <a:pt x="59435" y="310388"/>
                </a:lnTo>
                <a:lnTo>
                  <a:pt x="108966" y="310388"/>
                </a:lnTo>
                <a:lnTo>
                  <a:pt x="118872" y="290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~PP296.WAV">
            <a:hlinkClick r:id="" action="ppaction://media"/>
          </p:cNvPr>
          <p:cNvPicPr>
            <a:picLocks noRot="1" noChangeAspect="1"/>
          </p:cNvPicPr>
          <p:nvPr>
            <a:wavAudioFile r:embed="rId1" name="~PP296.WAV"/>
          </p:nvPr>
        </p:nvPicPr>
        <p:blipFill>
          <a:blip r:embed="rId19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586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1815">
              <a:lnSpc>
                <a:spcPct val="100000"/>
              </a:lnSpc>
              <a:spcBef>
                <a:spcPts val="105"/>
              </a:spcBef>
            </a:pPr>
            <a:r>
              <a:rPr spc="-105" dirty="0"/>
              <a:t>CLASSIFICATION </a:t>
            </a:r>
            <a:r>
              <a:rPr spc="-120" dirty="0"/>
              <a:t>OF </a:t>
            </a:r>
            <a:r>
              <a:rPr spc="-75" dirty="0"/>
              <a:t>ANTIFUNGAL</a:t>
            </a:r>
            <a:r>
              <a:rPr spc="500" dirty="0"/>
              <a:t> </a:t>
            </a:r>
            <a:r>
              <a:rPr spc="-155" dirty="0"/>
              <a:t>AGENTS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09600" y="778510"/>
            <a:ext cx="8534400" cy="6079490"/>
            <a:chOff x="609600" y="597408"/>
            <a:chExt cx="8534400" cy="6079490"/>
          </a:xfrm>
        </p:grpSpPr>
        <p:sp>
          <p:nvSpPr>
            <p:cNvPr id="4" name="object 4"/>
            <p:cNvSpPr/>
            <p:nvPr/>
          </p:nvSpPr>
          <p:spPr>
            <a:xfrm>
              <a:off x="609600" y="597408"/>
              <a:ext cx="8534400" cy="60792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761" y="762762"/>
              <a:ext cx="3581400" cy="340360"/>
            </a:xfrm>
            <a:custGeom>
              <a:avLst/>
              <a:gdLst/>
              <a:ahLst/>
              <a:cxnLst/>
              <a:rect l="l" t="t" r="r" b="b"/>
              <a:pathLst>
                <a:path w="3581400" h="340359">
                  <a:moveTo>
                    <a:pt x="3524758" y="0"/>
                  </a:moveTo>
                  <a:lnTo>
                    <a:pt x="56642" y="0"/>
                  </a:lnTo>
                  <a:lnTo>
                    <a:pt x="34611" y="4456"/>
                  </a:lnTo>
                  <a:lnTo>
                    <a:pt x="16605" y="16605"/>
                  </a:lnTo>
                  <a:lnTo>
                    <a:pt x="4456" y="34611"/>
                  </a:lnTo>
                  <a:lnTo>
                    <a:pt x="0" y="56641"/>
                  </a:lnTo>
                  <a:lnTo>
                    <a:pt x="0" y="283210"/>
                  </a:lnTo>
                  <a:lnTo>
                    <a:pt x="4456" y="305240"/>
                  </a:lnTo>
                  <a:lnTo>
                    <a:pt x="16605" y="323246"/>
                  </a:lnTo>
                  <a:lnTo>
                    <a:pt x="34611" y="335395"/>
                  </a:lnTo>
                  <a:lnTo>
                    <a:pt x="56642" y="339851"/>
                  </a:lnTo>
                  <a:lnTo>
                    <a:pt x="3524758" y="339851"/>
                  </a:lnTo>
                  <a:lnTo>
                    <a:pt x="3546788" y="335395"/>
                  </a:lnTo>
                  <a:lnTo>
                    <a:pt x="3564794" y="323246"/>
                  </a:lnTo>
                  <a:lnTo>
                    <a:pt x="3576943" y="305240"/>
                  </a:lnTo>
                  <a:lnTo>
                    <a:pt x="3581399" y="283210"/>
                  </a:lnTo>
                  <a:lnTo>
                    <a:pt x="3581399" y="56641"/>
                  </a:lnTo>
                  <a:lnTo>
                    <a:pt x="3576943" y="34611"/>
                  </a:lnTo>
                  <a:lnTo>
                    <a:pt x="3564794" y="16605"/>
                  </a:lnTo>
                  <a:lnTo>
                    <a:pt x="3546788" y="4456"/>
                  </a:lnTo>
                  <a:lnTo>
                    <a:pt x="3524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8889" y="762762"/>
              <a:ext cx="3581400" cy="340360"/>
            </a:xfrm>
            <a:custGeom>
              <a:avLst/>
              <a:gdLst/>
              <a:ahLst/>
              <a:cxnLst/>
              <a:rect l="l" t="t" r="r" b="b"/>
              <a:pathLst>
                <a:path w="3581400" h="340359">
                  <a:moveTo>
                    <a:pt x="3524631" y="0"/>
                  </a:moveTo>
                  <a:lnTo>
                    <a:pt x="56515" y="0"/>
                  </a:lnTo>
                  <a:lnTo>
                    <a:pt x="50673" y="253"/>
                  </a:lnTo>
                  <a:lnTo>
                    <a:pt x="9525" y="25018"/>
                  </a:lnTo>
                  <a:lnTo>
                    <a:pt x="0" y="286130"/>
                  </a:lnTo>
                  <a:lnTo>
                    <a:pt x="115" y="288798"/>
                  </a:lnTo>
                  <a:lnTo>
                    <a:pt x="24892" y="330200"/>
                  </a:lnTo>
                  <a:lnTo>
                    <a:pt x="56515" y="339851"/>
                  </a:lnTo>
                  <a:lnTo>
                    <a:pt x="3524631" y="339851"/>
                  </a:lnTo>
                  <a:lnTo>
                    <a:pt x="3564636" y="323214"/>
                  </a:lnTo>
                  <a:lnTo>
                    <a:pt x="3567281" y="320039"/>
                  </a:lnTo>
                  <a:lnTo>
                    <a:pt x="56515" y="320039"/>
                  </a:lnTo>
                  <a:lnTo>
                    <a:pt x="51688" y="319786"/>
                  </a:lnTo>
                  <a:lnTo>
                    <a:pt x="51054" y="319786"/>
                  </a:lnTo>
                  <a:lnTo>
                    <a:pt x="48133" y="319150"/>
                  </a:lnTo>
                  <a:lnTo>
                    <a:pt x="49026" y="319150"/>
                  </a:lnTo>
                  <a:lnTo>
                    <a:pt x="44972" y="317880"/>
                  </a:lnTo>
                  <a:lnTo>
                    <a:pt x="43942" y="317880"/>
                  </a:lnTo>
                  <a:lnTo>
                    <a:pt x="40512" y="316484"/>
                  </a:lnTo>
                  <a:lnTo>
                    <a:pt x="41287" y="316484"/>
                  </a:lnTo>
                  <a:lnTo>
                    <a:pt x="38392" y="314960"/>
                  </a:lnTo>
                  <a:lnTo>
                    <a:pt x="37465" y="314960"/>
                  </a:lnTo>
                  <a:lnTo>
                    <a:pt x="34290" y="312800"/>
                  </a:lnTo>
                  <a:lnTo>
                    <a:pt x="34834" y="312800"/>
                  </a:lnTo>
                  <a:lnTo>
                    <a:pt x="32359" y="310768"/>
                  </a:lnTo>
                  <a:lnTo>
                    <a:pt x="31750" y="310768"/>
                  </a:lnTo>
                  <a:lnTo>
                    <a:pt x="28956" y="307975"/>
                  </a:lnTo>
                  <a:lnTo>
                    <a:pt x="29464" y="307975"/>
                  </a:lnTo>
                  <a:lnTo>
                    <a:pt x="27385" y="305435"/>
                  </a:lnTo>
                  <a:lnTo>
                    <a:pt x="27050" y="305435"/>
                  </a:lnTo>
                  <a:lnTo>
                    <a:pt x="24892" y="302387"/>
                  </a:lnTo>
                  <a:lnTo>
                    <a:pt x="25366" y="302387"/>
                  </a:lnTo>
                  <a:lnTo>
                    <a:pt x="23682" y="299338"/>
                  </a:lnTo>
                  <a:lnTo>
                    <a:pt x="23241" y="299338"/>
                  </a:lnTo>
                  <a:lnTo>
                    <a:pt x="21717" y="295783"/>
                  </a:lnTo>
                  <a:lnTo>
                    <a:pt x="22127" y="295783"/>
                  </a:lnTo>
                  <a:lnTo>
                    <a:pt x="20854" y="291718"/>
                  </a:lnTo>
                  <a:lnTo>
                    <a:pt x="20574" y="291718"/>
                  </a:lnTo>
                  <a:lnTo>
                    <a:pt x="19938" y="288798"/>
                  </a:lnTo>
                  <a:lnTo>
                    <a:pt x="20109" y="288798"/>
                  </a:lnTo>
                  <a:lnTo>
                    <a:pt x="19685" y="286130"/>
                  </a:lnTo>
                  <a:lnTo>
                    <a:pt x="19685" y="56641"/>
                  </a:lnTo>
                  <a:lnTo>
                    <a:pt x="19938" y="51815"/>
                  </a:lnTo>
                  <a:lnTo>
                    <a:pt x="19938" y="51180"/>
                  </a:lnTo>
                  <a:lnTo>
                    <a:pt x="20574" y="48260"/>
                  </a:lnTo>
                  <a:lnTo>
                    <a:pt x="20854" y="48260"/>
                  </a:lnTo>
                  <a:lnTo>
                    <a:pt x="22127" y="44196"/>
                  </a:lnTo>
                  <a:lnTo>
                    <a:pt x="21717" y="44196"/>
                  </a:lnTo>
                  <a:lnTo>
                    <a:pt x="23241" y="40639"/>
                  </a:lnTo>
                  <a:lnTo>
                    <a:pt x="23682" y="40639"/>
                  </a:lnTo>
                  <a:lnTo>
                    <a:pt x="25436" y="37464"/>
                  </a:lnTo>
                  <a:lnTo>
                    <a:pt x="25018" y="37464"/>
                  </a:lnTo>
                  <a:lnTo>
                    <a:pt x="27050" y="34543"/>
                  </a:lnTo>
                  <a:lnTo>
                    <a:pt x="27408" y="34543"/>
                  </a:lnTo>
                  <a:lnTo>
                    <a:pt x="29487" y="32003"/>
                  </a:lnTo>
                  <a:lnTo>
                    <a:pt x="28956" y="32003"/>
                  </a:lnTo>
                  <a:lnTo>
                    <a:pt x="31877" y="29083"/>
                  </a:lnTo>
                  <a:lnTo>
                    <a:pt x="32526" y="29083"/>
                  </a:lnTo>
                  <a:lnTo>
                    <a:pt x="34854" y="27177"/>
                  </a:lnTo>
                  <a:lnTo>
                    <a:pt x="34417" y="27177"/>
                  </a:lnTo>
                  <a:lnTo>
                    <a:pt x="37337" y="25146"/>
                  </a:lnTo>
                  <a:lnTo>
                    <a:pt x="38093" y="25146"/>
                  </a:lnTo>
                  <a:lnTo>
                    <a:pt x="41311" y="23367"/>
                  </a:lnTo>
                  <a:lnTo>
                    <a:pt x="40512" y="23367"/>
                  </a:lnTo>
                  <a:lnTo>
                    <a:pt x="44068" y="21843"/>
                  </a:lnTo>
                  <a:lnTo>
                    <a:pt x="45378" y="21843"/>
                  </a:lnTo>
                  <a:lnTo>
                    <a:pt x="49026" y="20700"/>
                  </a:lnTo>
                  <a:lnTo>
                    <a:pt x="48133" y="20700"/>
                  </a:lnTo>
                  <a:lnTo>
                    <a:pt x="51054" y="20065"/>
                  </a:lnTo>
                  <a:lnTo>
                    <a:pt x="52124" y="20065"/>
                  </a:lnTo>
                  <a:lnTo>
                    <a:pt x="53721" y="19812"/>
                  </a:lnTo>
                  <a:lnTo>
                    <a:pt x="3567346" y="19812"/>
                  </a:lnTo>
                  <a:lnTo>
                    <a:pt x="3564636" y="16510"/>
                  </a:lnTo>
                  <a:lnTo>
                    <a:pt x="3556254" y="9651"/>
                  </a:lnTo>
                  <a:lnTo>
                    <a:pt x="3546729" y="4445"/>
                  </a:lnTo>
                  <a:lnTo>
                    <a:pt x="3536061" y="1142"/>
                  </a:lnTo>
                  <a:lnTo>
                    <a:pt x="3530472" y="253"/>
                  </a:lnTo>
                  <a:lnTo>
                    <a:pt x="3524631" y="0"/>
                  </a:lnTo>
                  <a:close/>
                </a:path>
                <a:path w="3581400" h="340359">
                  <a:moveTo>
                    <a:pt x="3531323" y="319439"/>
                  </a:moveTo>
                  <a:lnTo>
                    <a:pt x="3527552" y="320039"/>
                  </a:lnTo>
                  <a:lnTo>
                    <a:pt x="3567281" y="320039"/>
                  </a:lnTo>
                  <a:lnTo>
                    <a:pt x="3567493" y="319786"/>
                  </a:lnTo>
                  <a:lnTo>
                    <a:pt x="3530218" y="319786"/>
                  </a:lnTo>
                  <a:lnTo>
                    <a:pt x="3531323" y="319439"/>
                  </a:lnTo>
                  <a:close/>
                </a:path>
                <a:path w="3581400" h="340359">
                  <a:moveTo>
                    <a:pt x="48133" y="319150"/>
                  </a:moveTo>
                  <a:lnTo>
                    <a:pt x="51054" y="319786"/>
                  </a:lnTo>
                  <a:lnTo>
                    <a:pt x="50212" y="319522"/>
                  </a:lnTo>
                  <a:lnTo>
                    <a:pt x="48133" y="319150"/>
                  </a:lnTo>
                  <a:close/>
                </a:path>
                <a:path w="3581400" h="340359">
                  <a:moveTo>
                    <a:pt x="50212" y="319522"/>
                  </a:moveTo>
                  <a:lnTo>
                    <a:pt x="51054" y="319786"/>
                  </a:lnTo>
                  <a:lnTo>
                    <a:pt x="51688" y="319786"/>
                  </a:lnTo>
                  <a:lnTo>
                    <a:pt x="50212" y="319522"/>
                  </a:lnTo>
                  <a:close/>
                </a:path>
                <a:path w="3581400" h="340359">
                  <a:moveTo>
                    <a:pt x="3533140" y="319150"/>
                  </a:moveTo>
                  <a:lnTo>
                    <a:pt x="3531323" y="319439"/>
                  </a:lnTo>
                  <a:lnTo>
                    <a:pt x="3530218" y="319786"/>
                  </a:lnTo>
                  <a:lnTo>
                    <a:pt x="3533140" y="319150"/>
                  </a:lnTo>
                  <a:close/>
                </a:path>
                <a:path w="3581400" h="340359">
                  <a:moveTo>
                    <a:pt x="3568022" y="319150"/>
                  </a:moveTo>
                  <a:lnTo>
                    <a:pt x="3533140" y="319150"/>
                  </a:lnTo>
                  <a:lnTo>
                    <a:pt x="3530218" y="319786"/>
                  </a:lnTo>
                  <a:lnTo>
                    <a:pt x="3567493" y="319786"/>
                  </a:lnTo>
                  <a:lnTo>
                    <a:pt x="3568022" y="319150"/>
                  </a:lnTo>
                  <a:close/>
                </a:path>
                <a:path w="3581400" h="340359">
                  <a:moveTo>
                    <a:pt x="49026" y="319150"/>
                  </a:moveTo>
                  <a:lnTo>
                    <a:pt x="48133" y="319150"/>
                  </a:lnTo>
                  <a:lnTo>
                    <a:pt x="50212" y="319522"/>
                  </a:lnTo>
                  <a:lnTo>
                    <a:pt x="49026" y="319150"/>
                  </a:lnTo>
                  <a:close/>
                </a:path>
                <a:path w="3581400" h="340359">
                  <a:moveTo>
                    <a:pt x="3538846" y="317083"/>
                  </a:moveTo>
                  <a:lnTo>
                    <a:pt x="3531323" y="319439"/>
                  </a:lnTo>
                  <a:lnTo>
                    <a:pt x="3533140" y="319150"/>
                  </a:lnTo>
                  <a:lnTo>
                    <a:pt x="3568022" y="319150"/>
                  </a:lnTo>
                  <a:lnTo>
                    <a:pt x="3569081" y="317880"/>
                  </a:lnTo>
                  <a:lnTo>
                    <a:pt x="3537331" y="317880"/>
                  </a:lnTo>
                  <a:lnTo>
                    <a:pt x="3538846" y="317083"/>
                  </a:lnTo>
                  <a:close/>
                </a:path>
                <a:path w="3581400" h="340359">
                  <a:moveTo>
                    <a:pt x="40512" y="316484"/>
                  </a:moveTo>
                  <a:lnTo>
                    <a:pt x="43942" y="317880"/>
                  </a:lnTo>
                  <a:lnTo>
                    <a:pt x="42426" y="317083"/>
                  </a:lnTo>
                  <a:lnTo>
                    <a:pt x="40512" y="316484"/>
                  </a:lnTo>
                  <a:close/>
                </a:path>
                <a:path w="3581400" h="340359">
                  <a:moveTo>
                    <a:pt x="42426" y="317083"/>
                  </a:moveTo>
                  <a:lnTo>
                    <a:pt x="43942" y="317880"/>
                  </a:lnTo>
                  <a:lnTo>
                    <a:pt x="44972" y="317880"/>
                  </a:lnTo>
                  <a:lnTo>
                    <a:pt x="42426" y="317083"/>
                  </a:lnTo>
                  <a:close/>
                </a:path>
                <a:path w="3581400" h="340359">
                  <a:moveTo>
                    <a:pt x="3540760" y="316484"/>
                  </a:moveTo>
                  <a:lnTo>
                    <a:pt x="3538846" y="317083"/>
                  </a:lnTo>
                  <a:lnTo>
                    <a:pt x="3537331" y="317880"/>
                  </a:lnTo>
                  <a:lnTo>
                    <a:pt x="3540760" y="316484"/>
                  </a:lnTo>
                  <a:close/>
                </a:path>
                <a:path w="3581400" h="340359">
                  <a:moveTo>
                    <a:pt x="3570245" y="316484"/>
                  </a:moveTo>
                  <a:lnTo>
                    <a:pt x="3540760" y="316484"/>
                  </a:lnTo>
                  <a:lnTo>
                    <a:pt x="3537331" y="317880"/>
                  </a:lnTo>
                  <a:lnTo>
                    <a:pt x="3569081" y="317880"/>
                  </a:lnTo>
                  <a:lnTo>
                    <a:pt x="3570245" y="316484"/>
                  </a:lnTo>
                  <a:close/>
                </a:path>
                <a:path w="3581400" h="340359">
                  <a:moveTo>
                    <a:pt x="41287" y="316484"/>
                  </a:moveTo>
                  <a:lnTo>
                    <a:pt x="40512" y="316484"/>
                  </a:lnTo>
                  <a:lnTo>
                    <a:pt x="42426" y="317083"/>
                  </a:lnTo>
                  <a:lnTo>
                    <a:pt x="41287" y="316484"/>
                  </a:lnTo>
                  <a:close/>
                </a:path>
                <a:path w="3581400" h="340359">
                  <a:moveTo>
                    <a:pt x="3545052" y="313816"/>
                  </a:moveTo>
                  <a:lnTo>
                    <a:pt x="3538846" y="317083"/>
                  </a:lnTo>
                  <a:lnTo>
                    <a:pt x="3540760" y="316484"/>
                  </a:lnTo>
                  <a:lnTo>
                    <a:pt x="3570245" y="316484"/>
                  </a:lnTo>
                  <a:lnTo>
                    <a:pt x="3571515" y="314960"/>
                  </a:lnTo>
                  <a:lnTo>
                    <a:pt x="3543681" y="314960"/>
                  </a:lnTo>
                  <a:lnTo>
                    <a:pt x="3545052" y="313816"/>
                  </a:lnTo>
                  <a:close/>
                </a:path>
                <a:path w="3581400" h="340359">
                  <a:moveTo>
                    <a:pt x="34290" y="312800"/>
                  </a:moveTo>
                  <a:lnTo>
                    <a:pt x="37465" y="314960"/>
                  </a:lnTo>
                  <a:lnTo>
                    <a:pt x="35808" y="313600"/>
                  </a:lnTo>
                  <a:lnTo>
                    <a:pt x="34290" y="312800"/>
                  </a:lnTo>
                  <a:close/>
                </a:path>
                <a:path w="3581400" h="340359">
                  <a:moveTo>
                    <a:pt x="35808" y="313600"/>
                  </a:moveTo>
                  <a:lnTo>
                    <a:pt x="37465" y="314960"/>
                  </a:lnTo>
                  <a:lnTo>
                    <a:pt x="38392" y="314960"/>
                  </a:lnTo>
                  <a:lnTo>
                    <a:pt x="35808" y="313600"/>
                  </a:lnTo>
                  <a:close/>
                </a:path>
                <a:path w="3581400" h="340359">
                  <a:moveTo>
                    <a:pt x="3546983" y="312800"/>
                  </a:moveTo>
                  <a:lnTo>
                    <a:pt x="3545052" y="313816"/>
                  </a:lnTo>
                  <a:lnTo>
                    <a:pt x="3543681" y="314960"/>
                  </a:lnTo>
                  <a:lnTo>
                    <a:pt x="3546983" y="312800"/>
                  </a:lnTo>
                  <a:close/>
                </a:path>
                <a:path w="3581400" h="340359">
                  <a:moveTo>
                    <a:pt x="3572731" y="312800"/>
                  </a:moveTo>
                  <a:lnTo>
                    <a:pt x="3546983" y="312800"/>
                  </a:lnTo>
                  <a:lnTo>
                    <a:pt x="3543681" y="314960"/>
                  </a:lnTo>
                  <a:lnTo>
                    <a:pt x="3571515" y="314960"/>
                  </a:lnTo>
                  <a:lnTo>
                    <a:pt x="3572731" y="312800"/>
                  </a:lnTo>
                  <a:close/>
                </a:path>
                <a:path w="3581400" h="340359">
                  <a:moveTo>
                    <a:pt x="3550608" y="309187"/>
                  </a:moveTo>
                  <a:lnTo>
                    <a:pt x="3545052" y="313816"/>
                  </a:lnTo>
                  <a:lnTo>
                    <a:pt x="3546983" y="312800"/>
                  </a:lnTo>
                  <a:lnTo>
                    <a:pt x="3572731" y="312800"/>
                  </a:lnTo>
                  <a:lnTo>
                    <a:pt x="3573912" y="310641"/>
                  </a:lnTo>
                  <a:lnTo>
                    <a:pt x="3549395" y="310641"/>
                  </a:lnTo>
                  <a:lnTo>
                    <a:pt x="3550608" y="309187"/>
                  </a:lnTo>
                  <a:close/>
                </a:path>
                <a:path w="3581400" h="340359">
                  <a:moveTo>
                    <a:pt x="34834" y="312800"/>
                  </a:moveTo>
                  <a:lnTo>
                    <a:pt x="34290" y="312800"/>
                  </a:lnTo>
                  <a:lnTo>
                    <a:pt x="35808" y="313600"/>
                  </a:lnTo>
                  <a:lnTo>
                    <a:pt x="34834" y="312800"/>
                  </a:lnTo>
                  <a:close/>
                </a:path>
                <a:path w="3581400" h="340359">
                  <a:moveTo>
                    <a:pt x="28956" y="307975"/>
                  </a:moveTo>
                  <a:lnTo>
                    <a:pt x="31750" y="310768"/>
                  </a:lnTo>
                  <a:lnTo>
                    <a:pt x="30503" y="309245"/>
                  </a:lnTo>
                  <a:lnTo>
                    <a:pt x="28956" y="307975"/>
                  </a:lnTo>
                  <a:close/>
                </a:path>
                <a:path w="3581400" h="340359">
                  <a:moveTo>
                    <a:pt x="30503" y="309245"/>
                  </a:moveTo>
                  <a:lnTo>
                    <a:pt x="31750" y="310768"/>
                  </a:lnTo>
                  <a:lnTo>
                    <a:pt x="32359" y="310768"/>
                  </a:lnTo>
                  <a:lnTo>
                    <a:pt x="30503" y="309245"/>
                  </a:lnTo>
                  <a:close/>
                </a:path>
                <a:path w="3581400" h="340359">
                  <a:moveTo>
                    <a:pt x="3552063" y="307975"/>
                  </a:moveTo>
                  <a:lnTo>
                    <a:pt x="3550608" y="309187"/>
                  </a:lnTo>
                  <a:lnTo>
                    <a:pt x="3549395" y="310641"/>
                  </a:lnTo>
                  <a:lnTo>
                    <a:pt x="3552063" y="307975"/>
                  </a:lnTo>
                  <a:close/>
                </a:path>
                <a:path w="3581400" h="340359">
                  <a:moveTo>
                    <a:pt x="3575370" y="307975"/>
                  </a:moveTo>
                  <a:lnTo>
                    <a:pt x="3552063" y="307975"/>
                  </a:lnTo>
                  <a:lnTo>
                    <a:pt x="3549395" y="310641"/>
                  </a:lnTo>
                  <a:lnTo>
                    <a:pt x="3573912" y="310641"/>
                  </a:lnTo>
                  <a:lnTo>
                    <a:pt x="3575370" y="307975"/>
                  </a:lnTo>
                  <a:close/>
                </a:path>
                <a:path w="3581400" h="340359">
                  <a:moveTo>
                    <a:pt x="29464" y="307975"/>
                  </a:moveTo>
                  <a:lnTo>
                    <a:pt x="28956" y="307975"/>
                  </a:lnTo>
                  <a:lnTo>
                    <a:pt x="30503" y="309245"/>
                  </a:lnTo>
                  <a:lnTo>
                    <a:pt x="29464" y="307975"/>
                  </a:lnTo>
                  <a:close/>
                </a:path>
                <a:path w="3581400" h="340359">
                  <a:moveTo>
                    <a:pt x="3555237" y="303631"/>
                  </a:moveTo>
                  <a:lnTo>
                    <a:pt x="3550608" y="309187"/>
                  </a:lnTo>
                  <a:lnTo>
                    <a:pt x="3552063" y="307975"/>
                  </a:lnTo>
                  <a:lnTo>
                    <a:pt x="3575370" y="307975"/>
                  </a:lnTo>
                  <a:lnTo>
                    <a:pt x="3576689" y="305562"/>
                  </a:lnTo>
                  <a:lnTo>
                    <a:pt x="3554221" y="305562"/>
                  </a:lnTo>
                  <a:lnTo>
                    <a:pt x="3555237" y="303631"/>
                  </a:lnTo>
                  <a:close/>
                </a:path>
                <a:path w="3581400" h="340359">
                  <a:moveTo>
                    <a:pt x="3556381" y="302260"/>
                  </a:moveTo>
                  <a:lnTo>
                    <a:pt x="3555237" y="303631"/>
                  </a:lnTo>
                  <a:lnTo>
                    <a:pt x="3554221" y="305562"/>
                  </a:lnTo>
                  <a:lnTo>
                    <a:pt x="3556381" y="302260"/>
                  </a:lnTo>
                  <a:close/>
                </a:path>
                <a:path w="3581400" h="340359">
                  <a:moveTo>
                    <a:pt x="3577771" y="302260"/>
                  </a:moveTo>
                  <a:lnTo>
                    <a:pt x="3556381" y="302260"/>
                  </a:lnTo>
                  <a:lnTo>
                    <a:pt x="3554221" y="305562"/>
                  </a:lnTo>
                  <a:lnTo>
                    <a:pt x="3576689" y="305562"/>
                  </a:lnTo>
                  <a:lnTo>
                    <a:pt x="3576828" y="305308"/>
                  </a:lnTo>
                  <a:lnTo>
                    <a:pt x="3577771" y="302260"/>
                  </a:lnTo>
                  <a:close/>
                </a:path>
                <a:path w="3581400" h="340359">
                  <a:moveTo>
                    <a:pt x="24892" y="302387"/>
                  </a:moveTo>
                  <a:lnTo>
                    <a:pt x="27050" y="305435"/>
                  </a:lnTo>
                  <a:lnTo>
                    <a:pt x="26354" y="304174"/>
                  </a:lnTo>
                  <a:lnTo>
                    <a:pt x="24892" y="302387"/>
                  </a:lnTo>
                  <a:close/>
                </a:path>
                <a:path w="3581400" h="340359">
                  <a:moveTo>
                    <a:pt x="26354" y="304174"/>
                  </a:moveTo>
                  <a:lnTo>
                    <a:pt x="27050" y="305435"/>
                  </a:lnTo>
                  <a:lnTo>
                    <a:pt x="27385" y="305435"/>
                  </a:lnTo>
                  <a:lnTo>
                    <a:pt x="26354" y="304174"/>
                  </a:lnTo>
                  <a:close/>
                </a:path>
                <a:path w="3581400" h="340359">
                  <a:moveTo>
                    <a:pt x="25366" y="302387"/>
                  </a:moveTo>
                  <a:lnTo>
                    <a:pt x="24892" y="302387"/>
                  </a:lnTo>
                  <a:lnTo>
                    <a:pt x="26354" y="304174"/>
                  </a:lnTo>
                  <a:lnTo>
                    <a:pt x="25366" y="302387"/>
                  </a:lnTo>
                  <a:close/>
                </a:path>
                <a:path w="3581400" h="340359">
                  <a:moveTo>
                    <a:pt x="3558504" y="297425"/>
                  </a:moveTo>
                  <a:lnTo>
                    <a:pt x="3555237" y="303631"/>
                  </a:lnTo>
                  <a:lnTo>
                    <a:pt x="3556381" y="302260"/>
                  </a:lnTo>
                  <a:lnTo>
                    <a:pt x="3577771" y="302260"/>
                  </a:lnTo>
                  <a:lnTo>
                    <a:pt x="3578675" y="299338"/>
                  </a:lnTo>
                  <a:lnTo>
                    <a:pt x="3557905" y="299338"/>
                  </a:lnTo>
                  <a:lnTo>
                    <a:pt x="3558504" y="297425"/>
                  </a:lnTo>
                  <a:close/>
                </a:path>
                <a:path w="3581400" h="340359">
                  <a:moveTo>
                    <a:pt x="21717" y="295783"/>
                  </a:moveTo>
                  <a:lnTo>
                    <a:pt x="23241" y="299338"/>
                  </a:lnTo>
                  <a:lnTo>
                    <a:pt x="22663" y="297496"/>
                  </a:lnTo>
                  <a:lnTo>
                    <a:pt x="21717" y="295783"/>
                  </a:lnTo>
                  <a:close/>
                </a:path>
                <a:path w="3581400" h="340359">
                  <a:moveTo>
                    <a:pt x="22663" y="297496"/>
                  </a:moveTo>
                  <a:lnTo>
                    <a:pt x="23241" y="299338"/>
                  </a:lnTo>
                  <a:lnTo>
                    <a:pt x="23682" y="299338"/>
                  </a:lnTo>
                  <a:lnTo>
                    <a:pt x="22663" y="297496"/>
                  </a:lnTo>
                  <a:close/>
                </a:path>
                <a:path w="3581400" h="340359">
                  <a:moveTo>
                    <a:pt x="3559302" y="295910"/>
                  </a:moveTo>
                  <a:lnTo>
                    <a:pt x="3558504" y="297425"/>
                  </a:lnTo>
                  <a:lnTo>
                    <a:pt x="3557905" y="299338"/>
                  </a:lnTo>
                  <a:lnTo>
                    <a:pt x="3559302" y="295910"/>
                  </a:lnTo>
                  <a:close/>
                </a:path>
                <a:path w="3581400" h="340359">
                  <a:moveTo>
                    <a:pt x="3579736" y="295910"/>
                  </a:moveTo>
                  <a:lnTo>
                    <a:pt x="3559302" y="295910"/>
                  </a:lnTo>
                  <a:lnTo>
                    <a:pt x="3557905" y="299338"/>
                  </a:lnTo>
                  <a:lnTo>
                    <a:pt x="3578675" y="299338"/>
                  </a:lnTo>
                  <a:lnTo>
                    <a:pt x="3579736" y="295910"/>
                  </a:lnTo>
                  <a:close/>
                </a:path>
                <a:path w="3581400" h="340359">
                  <a:moveTo>
                    <a:pt x="22127" y="295783"/>
                  </a:moveTo>
                  <a:lnTo>
                    <a:pt x="21717" y="295783"/>
                  </a:lnTo>
                  <a:lnTo>
                    <a:pt x="22663" y="297496"/>
                  </a:lnTo>
                  <a:lnTo>
                    <a:pt x="22127" y="295783"/>
                  </a:lnTo>
                  <a:close/>
                </a:path>
                <a:path w="3581400" h="340359">
                  <a:moveTo>
                    <a:pt x="3560943" y="289639"/>
                  </a:moveTo>
                  <a:lnTo>
                    <a:pt x="3558504" y="297425"/>
                  </a:lnTo>
                  <a:lnTo>
                    <a:pt x="3559302" y="295910"/>
                  </a:lnTo>
                  <a:lnTo>
                    <a:pt x="3579736" y="295910"/>
                  </a:lnTo>
                  <a:lnTo>
                    <a:pt x="3580130" y="294639"/>
                  </a:lnTo>
                  <a:lnTo>
                    <a:pt x="3580594" y="291718"/>
                  </a:lnTo>
                  <a:lnTo>
                    <a:pt x="3560571" y="291718"/>
                  </a:lnTo>
                  <a:lnTo>
                    <a:pt x="3560943" y="289639"/>
                  </a:lnTo>
                  <a:close/>
                </a:path>
                <a:path w="3581400" h="340359">
                  <a:moveTo>
                    <a:pt x="19938" y="288798"/>
                  </a:moveTo>
                  <a:lnTo>
                    <a:pt x="20574" y="291718"/>
                  </a:lnTo>
                  <a:lnTo>
                    <a:pt x="20285" y="289902"/>
                  </a:lnTo>
                  <a:lnTo>
                    <a:pt x="19938" y="288798"/>
                  </a:lnTo>
                  <a:close/>
                </a:path>
                <a:path w="3581400" h="340359">
                  <a:moveTo>
                    <a:pt x="20285" y="289902"/>
                  </a:moveTo>
                  <a:lnTo>
                    <a:pt x="20574" y="291718"/>
                  </a:lnTo>
                  <a:lnTo>
                    <a:pt x="20854" y="291718"/>
                  </a:lnTo>
                  <a:lnTo>
                    <a:pt x="20285" y="289902"/>
                  </a:lnTo>
                  <a:close/>
                </a:path>
                <a:path w="3581400" h="340359">
                  <a:moveTo>
                    <a:pt x="3561207" y="288798"/>
                  </a:moveTo>
                  <a:lnTo>
                    <a:pt x="3560943" y="289639"/>
                  </a:lnTo>
                  <a:lnTo>
                    <a:pt x="3560571" y="291718"/>
                  </a:lnTo>
                  <a:lnTo>
                    <a:pt x="3561207" y="288798"/>
                  </a:lnTo>
                  <a:close/>
                </a:path>
                <a:path w="3581400" h="340359">
                  <a:moveTo>
                    <a:pt x="3581030" y="288798"/>
                  </a:moveTo>
                  <a:lnTo>
                    <a:pt x="3561207" y="288798"/>
                  </a:lnTo>
                  <a:lnTo>
                    <a:pt x="3560571" y="291718"/>
                  </a:lnTo>
                  <a:lnTo>
                    <a:pt x="3580594" y="291718"/>
                  </a:lnTo>
                  <a:lnTo>
                    <a:pt x="3580925" y="289639"/>
                  </a:lnTo>
                  <a:lnTo>
                    <a:pt x="3581030" y="288798"/>
                  </a:lnTo>
                  <a:close/>
                </a:path>
                <a:path w="3581400" h="340359">
                  <a:moveTo>
                    <a:pt x="20109" y="288798"/>
                  </a:moveTo>
                  <a:lnTo>
                    <a:pt x="19938" y="288798"/>
                  </a:lnTo>
                  <a:lnTo>
                    <a:pt x="20285" y="289902"/>
                  </a:lnTo>
                  <a:lnTo>
                    <a:pt x="20109" y="288798"/>
                  </a:lnTo>
                  <a:close/>
                </a:path>
                <a:path w="3581400" h="340359">
                  <a:moveTo>
                    <a:pt x="3560860" y="50076"/>
                  </a:moveTo>
                  <a:lnTo>
                    <a:pt x="3561461" y="53848"/>
                  </a:lnTo>
                  <a:lnTo>
                    <a:pt x="3561461" y="283210"/>
                  </a:lnTo>
                  <a:lnTo>
                    <a:pt x="3561207" y="288163"/>
                  </a:lnTo>
                  <a:lnTo>
                    <a:pt x="3560943" y="289639"/>
                  </a:lnTo>
                  <a:lnTo>
                    <a:pt x="3561207" y="288798"/>
                  </a:lnTo>
                  <a:lnTo>
                    <a:pt x="3581030" y="288798"/>
                  </a:lnTo>
                  <a:lnTo>
                    <a:pt x="3581145" y="286130"/>
                  </a:lnTo>
                  <a:lnTo>
                    <a:pt x="3581035" y="51180"/>
                  </a:lnTo>
                  <a:lnTo>
                    <a:pt x="3561207" y="51180"/>
                  </a:lnTo>
                  <a:lnTo>
                    <a:pt x="3560860" y="50076"/>
                  </a:lnTo>
                  <a:close/>
                </a:path>
                <a:path w="3581400" h="340359">
                  <a:moveTo>
                    <a:pt x="20574" y="48260"/>
                  </a:moveTo>
                  <a:lnTo>
                    <a:pt x="19938" y="51180"/>
                  </a:lnTo>
                  <a:lnTo>
                    <a:pt x="20202" y="50339"/>
                  </a:lnTo>
                  <a:lnTo>
                    <a:pt x="20574" y="48260"/>
                  </a:lnTo>
                  <a:close/>
                </a:path>
                <a:path w="3581400" h="340359">
                  <a:moveTo>
                    <a:pt x="20202" y="50339"/>
                  </a:moveTo>
                  <a:lnTo>
                    <a:pt x="19938" y="51180"/>
                  </a:lnTo>
                  <a:lnTo>
                    <a:pt x="20202" y="50339"/>
                  </a:lnTo>
                  <a:close/>
                </a:path>
                <a:path w="3581400" h="340359">
                  <a:moveTo>
                    <a:pt x="3560571" y="48260"/>
                  </a:moveTo>
                  <a:lnTo>
                    <a:pt x="3560860" y="50076"/>
                  </a:lnTo>
                  <a:lnTo>
                    <a:pt x="3561207" y="51180"/>
                  </a:lnTo>
                  <a:lnTo>
                    <a:pt x="3560571" y="48260"/>
                  </a:lnTo>
                  <a:close/>
                </a:path>
                <a:path w="3581400" h="340359">
                  <a:moveTo>
                    <a:pt x="3580614" y="48260"/>
                  </a:moveTo>
                  <a:lnTo>
                    <a:pt x="3560571" y="48260"/>
                  </a:lnTo>
                  <a:lnTo>
                    <a:pt x="3561207" y="51180"/>
                  </a:lnTo>
                  <a:lnTo>
                    <a:pt x="3581035" y="51180"/>
                  </a:lnTo>
                  <a:lnTo>
                    <a:pt x="3580903" y="50076"/>
                  </a:lnTo>
                  <a:lnTo>
                    <a:pt x="3580614" y="48260"/>
                  </a:lnTo>
                  <a:close/>
                </a:path>
                <a:path w="3581400" h="340359">
                  <a:moveTo>
                    <a:pt x="20854" y="48260"/>
                  </a:moveTo>
                  <a:lnTo>
                    <a:pt x="20574" y="48260"/>
                  </a:lnTo>
                  <a:lnTo>
                    <a:pt x="20202" y="50339"/>
                  </a:lnTo>
                  <a:lnTo>
                    <a:pt x="20854" y="48260"/>
                  </a:lnTo>
                  <a:close/>
                </a:path>
                <a:path w="3581400" h="340359">
                  <a:moveTo>
                    <a:pt x="3578697" y="40639"/>
                  </a:moveTo>
                  <a:lnTo>
                    <a:pt x="3557905" y="40639"/>
                  </a:lnTo>
                  <a:lnTo>
                    <a:pt x="3559302" y="44068"/>
                  </a:lnTo>
                  <a:lnTo>
                    <a:pt x="3558979" y="44068"/>
                  </a:lnTo>
                  <a:lnTo>
                    <a:pt x="3560860" y="50076"/>
                  </a:lnTo>
                  <a:lnTo>
                    <a:pt x="3560571" y="48260"/>
                  </a:lnTo>
                  <a:lnTo>
                    <a:pt x="3580614" y="48260"/>
                  </a:lnTo>
                  <a:lnTo>
                    <a:pt x="3580130" y="45212"/>
                  </a:lnTo>
                  <a:lnTo>
                    <a:pt x="3579771" y="44068"/>
                  </a:lnTo>
                  <a:lnTo>
                    <a:pt x="3559302" y="44068"/>
                  </a:lnTo>
                  <a:lnTo>
                    <a:pt x="3558504" y="42553"/>
                  </a:lnTo>
                  <a:lnTo>
                    <a:pt x="3579297" y="42553"/>
                  </a:lnTo>
                  <a:lnTo>
                    <a:pt x="3578697" y="40639"/>
                  </a:lnTo>
                  <a:close/>
                </a:path>
                <a:path w="3581400" h="340359">
                  <a:moveTo>
                    <a:pt x="23241" y="40639"/>
                  </a:moveTo>
                  <a:lnTo>
                    <a:pt x="21717" y="44196"/>
                  </a:lnTo>
                  <a:lnTo>
                    <a:pt x="22663" y="42482"/>
                  </a:lnTo>
                  <a:lnTo>
                    <a:pt x="23241" y="40639"/>
                  </a:lnTo>
                  <a:close/>
                </a:path>
                <a:path w="3581400" h="340359">
                  <a:moveTo>
                    <a:pt x="22663" y="42482"/>
                  </a:moveTo>
                  <a:lnTo>
                    <a:pt x="21717" y="44196"/>
                  </a:lnTo>
                  <a:lnTo>
                    <a:pt x="22127" y="44196"/>
                  </a:lnTo>
                  <a:lnTo>
                    <a:pt x="22663" y="42482"/>
                  </a:lnTo>
                  <a:close/>
                </a:path>
                <a:path w="3581400" h="340359">
                  <a:moveTo>
                    <a:pt x="3557905" y="40639"/>
                  </a:moveTo>
                  <a:lnTo>
                    <a:pt x="3558504" y="42553"/>
                  </a:lnTo>
                  <a:lnTo>
                    <a:pt x="3559302" y="44068"/>
                  </a:lnTo>
                  <a:lnTo>
                    <a:pt x="3557905" y="40639"/>
                  </a:lnTo>
                  <a:close/>
                </a:path>
                <a:path w="3581400" h="340359">
                  <a:moveTo>
                    <a:pt x="3555021" y="35935"/>
                  </a:moveTo>
                  <a:lnTo>
                    <a:pt x="3558504" y="42553"/>
                  </a:lnTo>
                  <a:lnTo>
                    <a:pt x="3557905" y="40639"/>
                  </a:lnTo>
                  <a:lnTo>
                    <a:pt x="3578697" y="40639"/>
                  </a:lnTo>
                  <a:lnTo>
                    <a:pt x="3577743" y="37591"/>
                  </a:lnTo>
                  <a:lnTo>
                    <a:pt x="3556381" y="37591"/>
                  </a:lnTo>
                  <a:lnTo>
                    <a:pt x="3555021" y="35935"/>
                  </a:lnTo>
                  <a:close/>
                </a:path>
                <a:path w="3581400" h="340359">
                  <a:moveTo>
                    <a:pt x="23682" y="40639"/>
                  </a:moveTo>
                  <a:lnTo>
                    <a:pt x="23241" y="40639"/>
                  </a:lnTo>
                  <a:lnTo>
                    <a:pt x="22663" y="42482"/>
                  </a:lnTo>
                  <a:lnTo>
                    <a:pt x="23682" y="40639"/>
                  </a:lnTo>
                  <a:close/>
                </a:path>
                <a:path w="3581400" h="340359">
                  <a:moveTo>
                    <a:pt x="3554221" y="34416"/>
                  </a:moveTo>
                  <a:lnTo>
                    <a:pt x="3555021" y="35935"/>
                  </a:lnTo>
                  <a:lnTo>
                    <a:pt x="3556381" y="37591"/>
                  </a:lnTo>
                  <a:lnTo>
                    <a:pt x="3554221" y="34416"/>
                  </a:lnTo>
                  <a:close/>
                </a:path>
                <a:path w="3581400" h="340359">
                  <a:moveTo>
                    <a:pt x="3576690" y="34416"/>
                  </a:moveTo>
                  <a:lnTo>
                    <a:pt x="3554221" y="34416"/>
                  </a:lnTo>
                  <a:lnTo>
                    <a:pt x="3556381" y="37591"/>
                  </a:lnTo>
                  <a:lnTo>
                    <a:pt x="3577743" y="37591"/>
                  </a:lnTo>
                  <a:lnTo>
                    <a:pt x="3576828" y="34671"/>
                  </a:lnTo>
                  <a:lnTo>
                    <a:pt x="3576690" y="34416"/>
                  </a:lnTo>
                  <a:close/>
                </a:path>
                <a:path w="3581400" h="340359">
                  <a:moveTo>
                    <a:pt x="27050" y="34543"/>
                  </a:moveTo>
                  <a:lnTo>
                    <a:pt x="25018" y="37464"/>
                  </a:lnTo>
                  <a:lnTo>
                    <a:pt x="26306" y="35891"/>
                  </a:lnTo>
                  <a:lnTo>
                    <a:pt x="27050" y="34543"/>
                  </a:lnTo>
                  <a:close/>
                </a:path>
                <a:path w="3581400" h="340359">
                  <a:moveTo>
                    <a:pt x="26306" y="35891"/>
                  </a:moveTo>
                  <a:lnTo>
                    <a:pt x="25018" y="37464"/>
                  </a:lnTo>
                  <a:lnTo>
                    <a:pt x="25436" y="37464"/>
                  </a:lnTo>
                  <a:lnTo>
                    <a:pt x="26306" y="35891"/>
                  </a:lnTo>
                  <a:close/>
                </a:path>
                <a:path w="3581400" h="340359">
                  <a:moveTo>
                    <a:pt x="3550665" y="30630"/>
                  </a:moveTo>
                  <a:lnTo>
                    <a:pt x="3555021" y="35935"/>
                  </a:lnTo>
                  <a:lnTo>
                    <a:pt x="3554221" y="34416"/>
                  </a:lnTo>
                  <a:lnTo>
                    <a:pt x="3576690" y="34416"/>
                  </a:lnTo>
                  <a:lnTo>
                    <a:pt x="3575320" y="31876"/>
                  </a:lnTo>
                  <a:lnTo>
                    <a:pt x="3552190" y="31876"/>
                  </a:lnTo>
                  <a:lnTo>
                    <a:pt x="3550665" y="30630"/>
                  </a:lnTo>
                  <a:close/>
                </a:path>
                <a:path w="3581400" h="340359">
                  <a:moveTo>
                    <a:pt x="27408" y="34543"/>
                  </a:moveTo>
                  <a:lnTo>
                    <a:pt x="27050" y="34543"/>
                  </a:lnTo>
                  <a:lnTo>
                    <a:pt x="26306" y="35891"/>
                  </a:lnTo>
                  <a:lnTo>
                    <a:pt x="27408" y="34543"/>
                  </a:lnTo>
                  <a:close/>
                </a:path>
                <a:path w="3581400" h="340359">
                  <a:moveTo>
                    <a:pt x="31877" y="29083"/>
                  </a:moveTo>
                  <a:lnTo>
                    <a:pt x="28956" y="32003"/>
                  </a:lnTo>
                  <a:lnTo>
                    <a:pt x="30562" y="30689"/>
                  </a:lnTo>
                  <a:lnTo>
                    <a:pt x="31877" y="29083"/>
                  </a:lnTo>
                  <a:close/>
                </a:path>
                <a:path w="3581400" h="340359">
                  <a:moveTo>
                    <a:pt x="30562" y="30689"/>
                  </a:moveTo>
                  <a:lnTo>
                    <a:pt x="28956" y="32003"/>
                  </a:lnTo>
                  <a:lnTo>
                    <a:pt x="29487" y="32003"/>
                  </a:lnTo>
                  <a:lnTo>
                    <a:pt x="30562" y="30689"/>
                  </a:lnTo>
                  <a:close/>
                </a:path>
                <a:path w="3581400" h="340359">
                  <a:moveTo>
                    <a:pt x="3549395" y="29083"/>
                  </a:moveTo>
                  <a:lnTo>
                    <a:pt x="3550665" y="30630"/>
                  </a:lnTo>
                  <a:lnTo>
                    <a:pt x="3552190" y="31876"/>
                  </a:lnTo>
                  <a:lnTo>
                    <a:pt x="3549395" y="29083"/>
                  </a:lnTo>
                  <a:close/>
                </a:path>
                <a:path w="3581400" h="340359">
                  <a:moveTo>
                    <a:pt x="3573813" y="29083"/>
                  </a:moveTo>
                  <a:lnTo>
                    <a:pt x="3549395" y="29083"/>
                  </a:lnTo>
                  <a:lnTo>
                    <a:pt x="3552190" y="31876"/>
                  </a:lnTo>
                  <a:lnTo>
                    <a:pt x="3575320" y="31876"/>
                  </a:lnTo>
                  <a:lnTo>
                    <a:pt x="3573813" y="29083"/>
                  </a:lnTo>
                  <a:close/>
                </a:path>
                <a:path w="3581400" h="340359">
                  <a:moveTo>
                    <a:pt x="32526" y="29083"/>
                  </a:moveTo>
                  <a:lnTo>
                    <a:pt x="31877" y="29083"/>
                  </a:lnTo>
                  <a:lnTo>
                    <a:pt x="30562" y="30689"/>
                  </a:lnTo>
                  <a:lnTo>
                    <a:pt x="32526" y="29083"/>
                  </a:lnTo>
                  <a:close/>
                </a:path>
                <a:path w="3581400" h="340359">
                  <a:moveTo>
                    <a:pt x="3545595" y="26481"/>
                  </a:moveTo>
                  <a:lnTo>
                    <a:pt x="3550665" y="30630"/>
                  </a:lnTo>
                  <a:lnTo>
                    <a:pt x="3549395" y="29083"/>
                  </a:lnTo>
                  <a:lnTo>
                    <a:pt x="3573813" y="29083"/>
                  </a:lnTo>
                  <a:lnTo>
                    <a:pt x="3572785" y="27177"/>
                  </a:lnTo>
                  <a:lnTo>
                    <a:pt x="3546856" y="27177"/>
                  </a:lnTo>
                  <a:lnTo>
                    <a:pt x="3545595" y="26481"/>
                  </a:lnTo>
                  <a:close/>
                </a:path>
                <a:path w="3581400" h="340359">
                  <a:moveTo>
                    <a:pt x="37337" y="25146"/>
                  </a:moveTo>
                  <a:lnTo>
                    <a:pt x="34417" y="27177"/>
                  </a:lnTo>
                  <a:lnTo>
                    <a:pt x="35764" y="26433"/>
                  </a:lnTo>
                  <a:lnTo>
                    <a:pt x="37337" y="25146"/>
                  </a:lnTo>
                  <a:close/>
                </a:path>
                <a:path w="3581400" h="340359">
                  <a:moveTo>
                    <a:pt x="35764" y="26433"/>
                  </a:moveTo>
                  <a:lnTo>
                    <a:pt x="34417" y="27177"/>
                  </a:lnTo>
                  <a:lnTo>
                    <a:pt x="34854" y="27177"/>
                  </a:lnTo>
                  <a:lnTo>
                    <a:pt x="35764" y="26433"/>
                  </a:lnTo>
                  <a:close/>
                </a:path>
                <a:path w="3581400" h="340359">
                  <a:moveTo>
                    <a:pt x="3543808" y="25018"/>
                  </a:moveTo>
                  <a:lnTo>
                    <a:pt x="3545595" y="26481"/>
                  </a:lnTo>
                  <a:lnTo>
                    <a:pt x="3546856" y="27177"/>
                  </a:lnTo>
                  <a:lnTo>
                    <a:pt x="3543808" y="25018"/>
                  </a:lnTo>
                  <a:close/>
                </a:path>
                <a:path w="3581400" h="340359">
                  <a:moveTo>
                    <a:pt x="3571620" y="25018"/>
                  </a:moveTo>
                  <a:lnTo>
                    <a:pt x="3543808" y="25018"/>
                  </a:lnTo>
                  <a:lnTo>
                    <a:pt x="3546856" y="27177"/>
                  </a:lnTo>
                  <a:lnTo>
                    <a:pt x="3572785" y="27177"/>
                  </a:lnTo>
                  <a:lnTo>
                    <a:pt x="3571620" y="25018"/>
                  </a:lnTo>
                  <a:close/>
                </a:path>
                <a:path w="3581400" h="340359">
                  <a:moveTo>
                    <a:pt x="3538917" y="22790"/>
                  </a:moveTo>
                  <a:lnTo>
                    <a:pt x="3545595" y="26481"/>
                  </a:lnTo>
                  <a:lnTo>
                    <a:pt x="3543808" y="25018"/>
                  </a:lnTo>
                  <a:lnTo>
                    <a:pt x="3571620" y="25018"/>
                  </a:lnTo>
                  <a:lnTo>
                    <a:pt x="3570265" y="23367"/>
                  </a:lnTo>
                  <a:lnTo>
                    <a:pt x="3540760" y="23367"/>
                  </a:lnTo>
                  <a:lnTo>
                    <a:pt x="3538917" y="22790"/>
                  </a:lnTo>
                  <a:close/>
                </a:path>
                <a:path w="3581400" h="340359">
                  <a:moveTo>
                    <a:pt x="38093" y="25146"/>
                  </a:moveTo>
                  <a:lnTo>
                    <a:pt x="37337" y="25146"/>
                  </a:lnTo>
                  <a:lnTo>
                    <a:pt x="35764" y="26433"/>
                  </a:lnTo>
                  <a:lnTo>
                    <a:pt x="38093" y="25146"/>
                  </a:lnTo>
                  <a:close/>
                </a:path>
                <a:path w="3581400" h="340359">
                  <a:moveTo>
                    <a:pt x="44068" y="21843"/>
                  </a:moveTo>
                  <a:lnTo>
                    <a:pt x="40512" y="23367"/>
                  </a:lnTo>
                  <a:lnTo>
                    <a:pt x="42355" y="22790"/>
                  </a:lnTo>
                  <a:lnTo>
                    <a:pt x="44068" y="21843"/>
                  </a:lnTo>
                  <a:close/>
                </a:path>
                <a:path w="3581400" h="340359">
                  <a:moveTo>
                    <a:pt x="42355" y="22790"/>
                  </a:moveTo>
                  <a:lnTo>
                    <a:pt x="40512" y="23367"/>
                  </a:lnTo>
                  <a:lnTo>
                    <a:pt x="41311" y="23367"/>
                  </a:lnTo>
                  <a:lnTo>
                    <a:pt x="42355" y="22790"/>
                  </a:lnTo>
                  <a:close/>
                </a:path>
                <a:path w="3581400" h="340359">
                  <a:moveTo>
                    <a:pt x="3537204" y="21843"/>
                  </a:moveTo>
                  <a:lnTo>
                    <a:pt x="3538917" y="22790"/>
                  </a:lnTo>
                  <a:lnTo>
                    <a:pt x="3540760" y="23367"/>
                  </a:lnTo>
                  <a:lnTo>
                    <a:pt x="3537204" y="21843"/>
                  </a:lnTo>
                  <a:close/>
                </a:path>
                <a:path w="3581400" h="340359">
                  <a:moveTo>
                    <a:pt x="3569014" y="21843"/>
                  </a:moveTo>
                  <a:lnTo>
                    <a:pt x="3537204" y="21843"/>
                  </a:lnTo>
                  <a:lnTo>
                    <a:pt x="3540760" y="23367"/>
                  </a:lnTo>
                  <a:lnTo>
                    <a:pt x="3570265" y="23367"/>
                  </a:lnTo>
                  <a:lnTo>
                    <a:pt x="3569014" y="21843"/>
                  </a:lnTo>
                  <a:close/>
                </a:path>
                <a:path w="3581400" h="340359">
                  <a:moveTo>
                    <a:pt x="45378" y="21843"/>
                  </a:moveTo>
                  <a:lnTo>
                    <a:pt x="44068" y="21843"/>
                  </a:lnTo>
                  <a:lnTo>
                    <a:pt x="42355" y="22790"/>
                  </a:lnTo>
                  <a:lnTo>
                    <a:pt x="45378" y="21843"/>
                  </a:lnTo>
                  <a:close/>
                </a:path>
                <a:path w="3581400" h="340359">
                  <a:moveTo>
                    <a:pt x="3531060" y="20329"/>
                  </a:moveTo>
                  <a:lnTo>
                    <a:pt x="3538917" y="22790"/>
                  </a:lnTo>
                  <a:lnTo>
                    <a:pt x="3537204" y="21843"/>
                  </a:lnTo>
                  <a:lnTo>
                    <a:pt x="3569014" y="21843"/>
                  </a:lnTo>
                  <a:lnTo>
                    <a:pt x="3568076" y="20700"/>
                  </a:lnTo>
                  <a:lnTo>
                    <a:pt x="3533140" y="20700"/>
                  </a:lnTo>
                  <a:lnTo>
                    <a:pt x="3531060" y="20329"/>
                  </a:lnTo>
                  <a:close/>
                </a:path>
                <a:path w="3581400" h="340359">
                  <a:moveTo>
                    <a:pt x="51054" y="20065"/>
                  </a:moveTo>
                  <a:lnTo>
                    <a:pt x="48133" y="20700"/>
                  </a:lnTo>
                  <a:lnTo>
                    <a:pt x="49949" y="20412"/>
                  </a:lnTo>
                  <a:lnTo>
                    <a:pt x="51054" y="20065"/>
                  </a:lnTo>
                  <a:close/>
                </a:path>
                <a:path w="3581400" h="340359">
                  <a:moveTo>
                    <a:pt x="49949" y="20412"/>
                  </a:moveTo>
                  <a:lnTo>
                    <a:pt x="48133" y="20700"/>
                  </a:lnTo>
                  <a:lnTo>
                    <a:pt x="49026" y="20700"/>
                  </a:lnTo>
                  <a:lnTo>
                    <a:pt x="49949" y="20412"/>
                  </a:lnTo>
                  <a:close/>
                </a:path>
                <a:path w="3581400" h="340359">
                  <a:moveTo>
                    <a:pt x="3530218" y="20065"/>
                  </a:moveTo>
                  <a:lnTo>
                    <a:pt x="3531060" y="20329"/>
                  </a:lnTo>
                  <a:lnTo>
                    <a:pt x="3533140" y="20700"/>
                  </a:lnTo>
                  <a:lnTo>
                    <a:pt x="3530218" y="20065"/>
                  </a:lnTo>
                  <a:close/>
                </a:path>
                <a:path w="3581400" h="340359">
                  <a:moveTo>
                    <a:pt x="3567555" y="20065"/>
                  </a:moveTo>
                  <a:lnTo>
                    <a:pt x="3530218" y="20065"/>
                  </a:lnTo>
                  <a:lnTo>
                    <a:pt x="3533140" y="20700"/>
                  </a:lnTo>
                  <a:lnTo>
                    <a:pt x="3568076" y="20700"/>
                  </a:lnTo>
                  <a:lnTo>
                    <a:pt x="3567555" y="20065"/>
                  </a:lnTo>
                  <a:close/>
                </a:path>
                <a:path w="3581400" h="340359">
                  <a:moveTo>
                    <a:pt x="52124" y="20065"/>
                  </a:moveTo>
                  <a:lnTo>
                    <a:pt x="51054" y="20065"/>
                  </a:lnTo>
                  <a:lnTo>
                    <a:pt x="49949" y="20412"/>
                  </a:lnTo>
                  <a:lnTo>
                    <a:pt x="52124" y="20065"/>
                  </a:lnTo>
                  <a:close/>
                </a:path>
                <a:path w="3581400" h="340359">
                  <a:moveTo>
                    <a:pt x="3567346" y="19812"/>
                  </a:moveTo>
                  <a:lnTo>
                    <a:pt x="3524631" y="19812"/>
                  </a:lnTo>
                  <a:lnTo>
                    <a:pt x="3529584" y="20065"/>
                  </a:lnTo>
                  <a:lnTo>
                    <a:pt x="3531060" y="20329"/>
                  </a:lnTo>
                  <a:lnTo>
                    <a:pt x="3530218" y="20065"/>
                  </a:lnTo>
                  <a:lnTo>
                    <a:pt x="3567555" y="20065"/>
                  </a:lnTo>
                  <a:lnTo>
                    <a:pt x="3567346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31870" y="990600"/>
            <a:ext cx="261112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14" smtClean="0">
                <a:latin typeface="Arial"/>
                <a:cs typeface="Arial"/>
              </a:rPr>
              <a:t>BASED</a:t>
            </a:r>
            <a:r>
              <a:rPr lang="en-IN" sz="1400" b="1" spc="-114" dirty="0" smtClean="0">
                <a:latin typeface="Arial"/>
                <a:cs typeface="Arial"/>
              </a:rPr>
              <a:t> </a:t>
            </a:r>
            <a:r>
              <a:rPr sz="1400" b="1" spc="-114" smtClean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ON </a:t>
            </a:r>
            <a:r>
              <a:rPr sz="1400" b="1" spc="-40" dirty="0">
                <a:latin typeface="Arial"/>
                <a:cs typeface="Arial"/>
              </a:rPr>
              <a:t>CHEMICAL</a:t>
            </a:r>
            <a:r>
              <a:rPr sz="1400" b="1" spc="-16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NATURE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86562" y="1372361"/>
            <a:ext cx="8001000" cy="838200"/>
            <a:chOff x="686562" y="1372361"/>
            <a:chExt cx="8001000" cy="838200"/>
          </a:xfrm>
        </p:grpSpPr>
        <p:sp>
          <p:nvSpPr>
            <p:cNvPr id="9" name="object 9"/>
            <p:cNvSpPr/>
            <p:nvPr/>
          </p:nvSpPr>
          <p:spPr>
            <a:xfrm>
              <a:off x="1008126" y="1372361"/>
              <a:ext cx="7679690" cy="457200"/>
            </a:xfrm>
            <a:custGeom>
              <a:avLst/>
              <a:gdLst/>
              <a:ahLst/>
              <a:cxnLst/>
              <a:rect l="l" t="t" r="r" b="b"/>
              <a:pathLst>
                <a:path w="7679690" h="457200">
                  <a:moveTo>
                    <a:pt x="7679436" y="23749"/>
                  </a:moveTo>
                  <a:lnTo>
                    <a:pt x="59436" y="0"/>
                  </a:lnTo>
                  <a:lnTo>
                    <a:pt x="39624" y="0"/>
                  </a:lnTo>
                  <a:lnTo>
                    <a:pt x="39624" y="338328"/>
                  </a:lnTo>
                  <a:lnTo>
                    <a:pt x="0" y="338328"/>
                  </a:lnTo>
                  <a:lnTo>
                    <a:pt x="59436" y="457200"/>
                  </a:lnTo>
                  <a:lnTo>
                    <a:pt x="108966" y="358140"/>
                  </a:lnTo>
                  <a:lnTo>
                    <a:pt x="118872" y="338328"/>
                  </a:lnTo>
                  <a:lnTo>
                    <a:pt x="59436" y="338328"/>
                  </a:lnTo>
                  <a:lnTo>
                    <a:pt x="59436" y="19824"/>
                  </a:lnTo>
                  <a:lnTo>
                    <a:pt x="7679309" y="43561"/>
                  </a:lnTo>
                  <a:lnTo>
                    <a:pt x="7679436" y="237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6562" y="1829561"/>
              <a:ext cx="1295400" cy="381000"/>
            </a:xfrm>
            <a:custGeom>
              <a:avLst/>
              <a:gdLst/>
              <a:ahLst/>
              <a:cxnLst/>
              <a:rect l="l" t="t" r="r" b="b"/>
              <a:pathLst>
                <a:path w="1295400" h="381000">
                  <a:moveTo>
                    <a:pt x="1231900" y="0"/>
                  </a:moveTo>
                  <a:lnTo>
                    <a:pt x="63500" y="0"/>
                  </a:lnTo>
                  <a:lnTo>
                    <a:pt x="38785" y="4992"/>
                  </a:lnTo>
                  <a:lnTo>
                    <a:pt x="18600" y="18605"/>
                  </a:lnTo>
                  <a:lnTo>
                    <a:pt x="4990" y="38790"/>
                  </a:lnTo>
                  <a:lnTo>
                    <a:pt x="0" y="63500"/>
                  </a:lnTo>
                  <a:lnTo>
                    <a:pt x="0" y="317500"/>
                  </a:lnTo>
                  <a:lnTo>
                    <a:pt x="4990" y="342209"/>
                  </a:lnTo>
                  <a:lnTo>
                    <a:pt x="18600" y="362394"/>
                  </a:lnTo>
                  <a:lnTo>
                    <a:pt x="38785" y="376007"/>
                  </a:lnTo>
                  <a:lnTo>
                    <a:pt x="63500" y="381000"/>
                  </a:lnTo>
                  <a:lnTo>
                    <a:pt x="1231900" y="381000"/>
                  </a:lnTo>
                  <a:lnTo>
                    <a:pt x="1256609" y="376007"/>
                  </a:lnTo>
                  <a:lnTo>
                    <a:pt x="1276794" y="362394"/>
                  </a:lnTo>
                  <a:lnTo>
                    <a:pt x="1290407" y="342209"/>
                  </a:lnTo>
                  <a:lnTo>
                    <a:pt x="1295400" y="317500"/>
                  </a:lnTo>
                  <a:lnTo>
                    <a:pt x="1295400" y="63500"/>
                  </a:lnTo>
                  <a:lnTo>
                    <a:pt x="1290407" y="38790"/>
                  </a:lnTo>
                  <a:lnTo>
                    <a:pt x="1276794" y="18605"/>
                  </a:lnTo>
                  <a:lnTo>
                    <a:pt x="1256609" y="4992"/>
                  </a:lnTo>
                  <a:lnTo>
                    <a:pt x="1231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6589" y="1829561"/>
              <a:ext cx="1295400" cy="381000"/>
            </a:xfrm>
            <a:custGeom>
              <a:avLst/>
              <a:gdLst/>
              <a:ahLst/>
              <a:cxnLst/>
              <a:rect l="l" t="t" r="r" b="b"/>
              <a:pathLst>
                <a:path w="1295400" h="381000">
                  <a:moveTo>
                    <a:pt x="1231872" y="0"/>
                  </a:moveTo>
                  <a:lnTo>
                    <a:pt x="63498" y="0"/>
                  </a:lnTo>
                  <a:lnTo>
                    <a:pt x="57021" y="253"/>
                  </a:lnTo>
                  <a:lnTo>
                    <a:pt x="18540" y="18541"/>
                  </a:lnTo>
                  <a:lnTo>
                    <a:pt x="252" y="57023"/>
                  </a:lnTo>
                  <a:lnTo>
                    <a:pt x="0" y="62864"/>
                  </a:lnTo>
                  <a:lnTo>
                    <a:pt x="5" y="318262"/>
                  </a:lnTo>
                  <a:lnTo>
                    <a:pt x="18540" y="362458"/>
                  </a:lnTo>
                  <a:lnTo>
                    <a:pt x="57021" y="380746"/>
                  </a:lnTo>
                  <a:lnTo>
                    <a:pt x="63498" y="381000"/>
                  </a:lnTo>
                  <a:lnTo>
                    <a:pt x="1231872" y="381000"/>
                  </a:lnTo>
                  <a:lnTo>
                    <a:pt x="1276830" y="362458"/>
                  </a:lnTo>
                  <a:lnTo>
                    <a:pt x="1288287" y="346075"/>
                  </a:lnTo>
                  <a:lnTo>
                    <a:pt x="1232634" y="346075"/>
                  </a:lnTo>
                  <a:lnTo>
                    <a:pt x="1230348" y="345948"/>
                  </a:lnTo>
                  <a:lnTo>
                    <a:pt x="63498" y="345948"/>
                  </a:lnTo>
                  <a:lnTo>
                    <a:pt x="58570" y="345693"/>
                  </a:lnTo>
                  <a:lnTo>
                    <a:pt x="57328" y="345313"/>
                  </a:lnTo>
                  <a:lnTo>
                    <a:pt x="55585" y="345313"/>
                  </a:lnTo>
                  <a:lnTo>
                    <a:pt x="50721" y="343026"/>
                  </a:lnTo>
                  <a:lnTo>
                    <a:pt x="50175" y="343026"/>
                  </a:lnTo>
                  <a:lnTo>
                    <a:pt x="46042" y="340233"/>
                  </a:lnTo>
                  <a:lnTo>
                    <a:pt x="45679" y="340233"/>
                  </a:lnTo>
                  <a:lnTo>
                    <a:pt x="44915" y="339471"/>
                  </a:lnTo>
                  <a:lnTo>
                    <a:pt x="44793" y="339343"/>
                  </a:lnTo>
                  <a:lnTo>
                    <a:pt x="41626" y="336168"/>
                  </a:lnTo>
                  <a:lnTo>
                    <a:pt x="41350" y="335892"/>
                  </a:lnTo>
                  <a:lnTo>
                    <a:pt x="40739" y="335279"/>
                  </a:lnTo>
                  <a:lnTo>
                    <a:pt x="40963" y="335279"/>
                  </a:lnTo>
                  <a:lnTo>
                    <a:pt x="37958" y="330835"/>
                  </a:lnTo>
                  <a:lnTo>
                    <a:pt x="38647" y="330835"/>
                  </a:lnTo>
                  <a:lnTo>
                    <a:pt x="38369" y="330326"/>
                  </a:lnTo>
                  <a:lnTo>
                    <a:pt x="37894" y="330326"/>
                  </a:lnTo>
                  <a:lnTo>
                    <a:pt x="35659" y="325374"/>
                  </a:lnTo>
                  <a:lnTo>
                    <a:pt x="36118" y="325374"/>
                  </a:lnTo>
                  <a:lnTo>
                    <a:pt x="35799" y="324485"/>
                  </a:lnTo>
                  <a:lnTo>
                    <a:pt x="35316" y="321817"/>
                  </a:lnTo>
                  <a:lnTo>
                    <a:pt x="34834" y="318262"/>
                  </a:lnTo>
                  <a:lnTo>
                    <a:pt x="34986" y="315975"/>
                  </a:lnTo>
                  <a:lnTo>
                    <a:pt x="35057" y="62864"/>
                  </a:lnTo>
                  <a:lnTo>
                    <a:pt x="35278" y="58547"/>
                  </a:lnTo>
                  <a:lnTo>
                    <a:pt x="36134" y="55625"/>
                  </a:lnTo>
                  <a:lnTo>
                    <a:pt x="35723" y="55625"/>
                  </a:lnTo>
                  <a:lnTo>
                    <a:pt x="37894" y="50800"/>
                  </a:lnTo>
                  <a:lnTo>
                    <a:pt x="38332" y="50800"/>
                  </a:lnTo>
                  <a:lnTo>
                    <a:pt x="38675" y="50164"/>
                  </a:lnTo>
                  <a:lnTo>
                    <a:pt x="37958" y="50164"/>
                  </a:lnTo>
                  <a:lnTo>
                    <a:pt x="40945" y="45720"/>
                  </a:lnTo>
                  <a:lnTo>
                    <a:pt x="40739" y="45720"/>
                  </a:lnTo>
                  <a:lnTo>
                    <a:pt x="41363" y="45094"/>
                  </a:lnTo>
                  <a:lnTo>
                    <a:pt x="41628" y="44703"/>
                  </a:lnTo>
                  <a:lnTo>
                    <a:pt x="44793" y="41655"/>
                  </a:lnTo>
                  <a:lnTo>
                    <a:pt x="44929" y="41519"/>
                  </a:lnTo>
                  <a:lnTo>
                    <a:pt x="45679" y="40766"/>
                  </a:lnTo>
                  <a:lnTo>
                    <a:pt x="46042" y="40766"/>
                  </a:lnTo>
                  <a:lnTo>
                    <a:pt x="50175" y="37973"/>
                  </a:lnTo>
                  <a:lnTo>
                    <a:pt x="50721" y="37973"/>
                  </a:lnTo>
                  <a:lnTo>
                    <a:pt x="55585" y="35687"/>
                  </a:lnTo>
                  <a:lnTo>
                    <a:pt x="57214" y="35687"/>
                  </a:lnTo>
                  <a:lnTo>
                    <a:pt x="59243" y="35305"/>
                  </a:lnTo>
                  <a:lnTo>
                    <a:pt x="62786" y="34798"/>
                  </a:lnTo>
                  <a:lnTo>
                    <a:pt x="1288198" y="34798"/>
                  </a:lnTo>
                  <a:lnTo>
                    <a:pt x="1284450" y="27939"/>
                  </a:lnTo>
                  <a:lnTo>
                    <a:pt x="1250795" y="2793"/>
                  </a:lnTo>
                  <a:lnTo>
                    <a:pt x="1238349" y="253"/>
                  </a:lnTo>
                  <a:lnTo>
                    <a:pt x="1231872" y="0"/>
                  </a:lnTo>
                  <a:close/>
                </a:path>
                <a:path w="1295400" h="381000">
                  <a:moveTo>
                    <a:pt x="1242401" y="343876"/>
                  </a:moveTo>
                  <a:lnTo>
                    <a:pt x="1238857" y="345186"/>
                  </a:lnTo>
                  <a:lnTo>
                    <a:pt x="1236190" y="345693"/>
                  </a:lnTo>
                  <a:lnTo>
                    <a:pt x="1232634" y="346075"/>
                  </a:lnTo>
                  <a:lnTo>
                    <a:pt x="1288287" y="346075"/>
                  </a:lnTo>
                  <a:lnTo>
                    <a:pt x="1288714" y="345313"/>
                  </a:lnTo>
                  <a:lnTo>
                    <a:pt x="1239746" y="345313"/>
                  </a:lnTo>
                  <a:lnTo>
                    <a:pt x="1242401" y="343876"/>
                  </a:lnTo>
                  <a:close/>
                </a:path>
                <a:path w="1295400" h="381000">
                  <a:moveTo>
                    <a:pt x="53162" y="344173"/>
                  </a:moveTo>
                  <a:lnTo>
                    <a:pt x="55585" y="345313"/>
                  </a:lnTo>
                  <a:lnTo>
                    <a:pt x="53841" y="344353"/>
                  </a:lnTo>
                  <a:lnTo>
                    <a:pt x="53162" y="344173"/>
                  </a:lnTo>
                  <a:close/>
                </a:path>
                <a:path w="1295400" h="381000">
                  <a:moveTo>
                    <a:pt x="53841" y="344353"/>
                  </a:moveTo>
                  <a:lnTo>
                    <a:pt x="55585" y="345313"/>
                  </a:lnTo>
                  <a:lnTo>
                    <a:pt x="57328" y="345313"/>
                  </a:lnTo>
                  <a:lnTo>
                    <a:pt x="56500" y="345059"/>
                  </a:lnTo>
                  <a:lnTo>
                    <a:pt x="53841" y="344353"/>
                  </a:lnTo>
                  <a:close/>
                </a:path>
                <a:path w="1295400" h="381000">
                  <a:moveTo>
                    <a:pt x="1244699" y="343026"/>
                  </a:moveTo>
                  <a:lnTo>
                    <a:pt x="1242401" y="343876"/>
                  </a:lnTo>
                  <a:lnTo>
                    <a:pt x="1239746" y="345313"/>
                  </a:lnTo>
                  <a:lnTo>
                    <a:pt x="1244699" y="343026"/>
                  </a:lnTo>
                  <a:close/>
                </a:path>
                <a:path w="1295400" h="381000">
                  <a:moveTo>
                    <a:pt x="1249962" y="339857"/>
                  </a:moveTo>
                  <a:lnTo>
                    <a:pt x="1245207" y="343026"/>
                  </a:lnTo>
                  <a:lnTo>
                    <a:pt x="1244699" y="343026"/>
                  </a:lnTo>
                  <a:lnTo>
                    <a:pt x="1239746" y="345313"/>
                  </a:lnTo>
                  <a:lnTo>
                    <a:pt x="1288714" y="345313"/>
                  </a:lnTo>
                  <a:lnTo>
                    <a:pt x="1290419" y="342264"/>
                  </a:lnTo>
                  <a:lnTo>
                    <a:pt x="1291126" y="340233"/>
                  </a:lnTo>
                  <a:lnTo>
                    <a:pt x="1249652" y="340233"/>
                  </a:lnTo>
                  <a:lnTo>
                    <a:pt x="1249962" y="339857"/>
                  </a:lnTo>
                  <a:close/>
                </a:path>
                <a:path w="1295400" h="381000">
                  <a:moveTo>
                    <a:pt x="47639" y="340944"/>
                  </a:moveTo>
                  <a:lnTo>
                    <a:pt x="50175" y="343026"/>
                  </a:lnTo>
                  <a:lnTo>
                    <a:pt x="50721" y="343026"/>
                  </a:lnTo>
                  <a:lnTo>
                    <a:pt x="53162" y="344173"/>
                  </a:lnTo>
                  <a:lnTo>
                    <a:pt x="53841" y="344353"/>
                  </a:lnTo>
                  <a:lnTo>
                    <a:pt x="47639" y="340944"/>
                  </a:lnTo>
                  <a:close/>
                </a:path>
                <a:path w="1295400" h="381000">
                  <a:moveTo>
                    <a:pt x="1247571" y="341078"/>
                  </a:moveTo>
                  <a:lnTo>
                    <a:pt x="1242401" y="343876"/>
                  </a:lnTo>
                  <a:lnTo>
                    <a:pt x="1244699" y="343026"/>
                  </a:lnTo>
                  <a:lnTo>
                    <a:pt x="1245207" y="343026"/>
                  </a:lnTo>
                  <a:lnTo>
                    <a:pt x="1247571" y="341078"/>
                  </a:lnTo>
                  <a:close/>
                </a:path>
                <a:path w="1295400" h="381000">
                  <a:moveTo>
                    <a:pt x="45132" y="339566"/>
                  </a:moveTo>
                  <a:lnTo>
                    <a:pt x="45292" y="339725"/>
                  </a:lnTo>
                  <a:lnTo>
                    <a:pt x="50175" y="343026"/>
                  </a:lnTo>
                  <a:lnTo>
                    <a:pt x="47639" y="340944"/>
                  </a:lnTo>
                  <a:lnTo>
                    <a:pt x="45132" y="339566"/>
                  </a:lnTo>
                  <a:close/>
                </a:path>
                <a:path w="1295400" h="381000">
                  <a:moveTo>
                    <a:pt x="1250070" y="339725"/>
                  </a:moveTo>
                  <a:lnTo>
                    <a:pt x="1247571" y="341078"/>
                  </a:lnTo>
                  <a:lnTo>
                    <a:pt x="1245207" y="343026"/>
                  </a:lnTo>
                  <a:lnTo>
                    <a:pt x="1249962" y="339857"/>
                  </a:lnTo>
                  <a:lnTo>
                    <a:pt x="1250070" y="339725"/>
                  </a:lnTo>
                  <a:close/>
                </a:path>
                <a:path w="1295400" h="381000">
                  <a:moveTo>
                    <a:pt x="1251890" y="337518"/>
                  </a:moveTo>
                  <a:lnTo>
                    <a:pt x="1247571" y="341078"/>
                  </a:lnTo>
                  <a:lnTo>
                    <a:pt x="1250070" y="339725"/>
                  </a:lnTo>
                  <a:lnTo>
                    <a:pt x="1251890" y="337518"/>
                  </a:lnTo>
                  <a:close/>
                </a:path>
                <a:path w="1295400" h="381000">
                  <a:moveTo>
                    <a:pt x="43415" y="337476"/>
                  </a:moveTo>
                  <a:lnTo>
                    <a:pt x="45132" y="339566"/>
                  </a:lnTo>
                  <a:lnTo>
                    <a:pt x="47639" y="340944"/>
                  </a:lnTo>
                  <a:lnTo>
                    <a:pt x="43415" y="337476"/>
                  </a:lnTo>
                  <a:close/>
                </a:path>
                <a:path w="1295400" h="381000">
                  <a:moveTo>
                    <a:pt x="44929" y="339480"/>
                  </a:moveTo>
                  <a:lnTo>
                    <a:pt x="45679" y="340233"/>
                  </a:lnTo>
                  <a:lnTo>
                    <a:pt x="45262" y="339725"/>
                  </a:lnTo>
                  <a:lnTo>
                    <a:pt x="44929" y="339480"/>
                  </a:lnTo>
                  <a:close/>
                </a:path>
                <a:path w="1295400" h="381000">
                  <a:moveTo>
                    <a:pt x="45226" y="339681"/>
                  </a:moveTo>
                  <a:lnTo>
                    <a:pt x="45679" y="340233"/>
                  </a:lnTo>
                  <a:lnTo>
                    <a:pt x="46042" y="340233"/>
                  </a:lnTo>
                  <a:lnTo>
                    <a:pt x="45226" y="339681"/>
                  </a:lnTo>
                  <a:close/>
                </a:path>
                <a:path w="1295400" h="381000">
                  <a:moveTo>
                    <a:pt x="1250160" y="339725"/>
                  </a:moveTo>
                  <a:lnTo>
                    <a:pt x="1249962" y="339857"/>
                  </a:lnTo>
                  <a:lnTo>
                    <a:pt x="1249652" y="340233"/>
                  </a:lnTo>
                  <a:lnTo>
                    <a:pt x="1250160" y="339725"/>
                  </a:lnTo>
                  <a:close/>
                </a:path>
                <a:path w="1295400" h="381000">
                  <a:moveTo>
                    <a:pt x="1291391" y="339471"/>
                  </a:moveTo>
                  <a:lnTo>
                    <a:pt x="1250527" y="339480"/>
                  </a:lnTo>
                  <a:lnTo>
                    <a:pt x="1250159" y="339725"/>
                  </a:lnTo>
                  <a:lnTo>
                    <a:pt x="1249652" y="340233"/>
                  </a:lnTo>
                  <a:lnTo>
                    <a:pt x="1291126" y="340233"/>
                  </a:lnTo>
                  <a:lnTo>
                    <a:pt x="1291391" y="339471"/>
                  </a:lnTo>
                  <a:close/>
                </a:path>
                <a:path w="1295400" h="381000">
                  <a:moveTo>
                    <a:pt x="1250264" y="339620"/>
                  </a:moveTo>
                  <a:lnTo>
                    <a:pt x="1250072" y="339725"/>
                  </a:lnTo>
                  <a:lnTo>
                    <a:pt x="1249962" y="339857"/>
                  </a:lnTo>
                  <a:lnTo>
                    <a:pt x="1250159" y="339725"/>
                  </a:lnTo>
                  <a:close/>
                </a:path>
                <a:path w="1295400" h="381000">
                  <a:moveTo>
                    <a:pt x="1254098" y="335698"/>
                  </a:moveTo>
                  <a:lnTo>
                    <a:pt x="1251890" y="337518"/>
                  </a:lnTo>
                  <a:lnTo>
                    <a:pt x="1250070" y="339725"/>
                  </a:lnTo>
                  <a:lnTo>
                    <a:pt x="1250264" y="339620"/>
                  </a:lnTo>
                  <a:lnTo>
                    <a:pt x="1253993" y="335892"/>
                  </a:lnTo>
                  <a:lnTo>
                    <a:pt x="1254098" y="335698"/>
                  </a:lnTo>
                  <a:close/>
                </a:path>
                <a:path w="1295400" h="381000">
                  <a:moveTo>
                    <a:pt x="1250541" y="339471"/>
                  </a:moveTo>
                  <a:lnTo>
                    <a:pt x="1250264" y="339620"/>
                  </a:lnTo>
                  <a:lnTo>
                    <a:pt x="1250541" y="339471"/>
                  </a:lnTo>
                  <a:close/>
                </a:path>
                <a:path w="1295400" h="381000">
                  <a:moveTo>
                    <a:pt x="44873" y="339424"/>
                  </a:moveTo>
                  <a:lnTo>
                    <a:pt x="45226" y="339681"/>
                  </a:lnTo>
                  <a:lnTo>
                    <a:pt x="44873" y="339424"/>
                  </a:lnTo>
                  <a:close/>
                </a:path>
                <a:path w="1295400" h="381000">
                  <a:moveTo>
                    <a:pt x="1292737" y="335279"/>
                  </a:moveTo>
                  <a:lnTo>
                    <a:pt x="1254605" y="335279"/>
                  </a:lnTo>
                  <a:lnTo>
                    <a:pt x="1254100" y="335785"/>
                  </a:lnTo>
                  <a:lnTo>
                    <a:pt x="1253843" y="336168"/>
                  </a:lnTo>
                  <a:lnTo>
                    <a:pt x="1250264" y="339620"/>
                  </a:lnTo>
                  <a:lnTo>
                    <a:pt x="1250541" y="339471"/>
                  </a:lnTo>
                  <a:lnTo>
                    <a:pt x="1291391" y="339471"/>
                  </a:lnTo>
                  <a:lnTo>
                    <a:pt x="1292451" y="336423"/>
                  </a:lnTo>
                  <a:lnTo>
                    <a:pt x="1292737" y="335279"/>
                  </a:lnTo>
                  <a:close/>
                </a:path>
                <a:path w="1295400" h="381000">
                  <a:moveTo>
                    <a:pt x="41355" y="335785"/>
                  </a:moveTo>
                  <a:lnTo>
                    <a:pt x="41490" y="336033"/>
                  </a:lnTo>
                  <a:lnTo>
                    <a:pt x="44873" y="339424"/>
                  </a:lnTo>
                  <a:lnTo>
                    <a:pt x="45132" y="339566"/>
                  </a:lnTo>
                  <a:lnTo>
                    <a:pt x="43415" y="337476"/>
                  </a:lnTo>
                  <a:lnTo>
                    <a:pt x="41355" y="335785"/>
                  </a:lnTo>
                  <a:close/>
                </a:path>
                <a:path w="1295400" h="381000">
                  <a:moveTo>
                    <a:pt x="44727" y="339343"/>
                  </a:moveTo>
                  <a:lnTo>
                    <a:pt x="44929" y="339480"/>
                  </a:lnTo>
                  <a:lnTo>
                    <a:pt x="44727" y="339343"/>
                  </a:lnTo>
                  <a:close/>
                </a:path>
                <a:path w="1295400" h="381000">
                  <a:moveTo>
                    <a:pt x="44793" y="339343"/>
                  </a:moveTo>
                  <a:close/>
                </a:path>
                <a:path w="1295400" h="381000">
                  <a:moveTo>
                    <a:pt x="1255450" y="333199"/>
                  </a:moveTo>
                  <a:lnTo>
                    <a:pt x="1251890" y="337518"/>
                  </a:lnTo>
                  <a:lnTo>
                    <a:pt x="1254100" y="335694"/>
                  </a:lnTo>
                  <a:lnTo>
                    <a:pt x="1255450" y="333199"/>
                  </a:lnTo>
                  <a:close/>
                </a:path>
                <a:path w="1295400" h="381000">
                  <a:moveTo>
                    <a:pt x="40019" y="333343"/>
                  </a:moveTo>
                  <a:lnTo>
                    <a:pt x="41358" y="335788"/>
                  </a:lnTo>
                  <a:lnTo>
                    <a:pt x="43415" y="337476"/>
                  </a:lnTo>
                  <a:lnTo>
                    <a:pt x="40019" y="333343"/>
                  </a:lnTo>
                  <a:close/>
                </a:path>
                <a:path w="1295400" h="381000">
                  <a:moveTo>
                    <a:pt x="41436" y="335978"/>
                  </a:moveTo>
                  <a:lnTo>
                    <a:pt x="41565" y="336168"/>
                  </a:lnTo>
                  <a:lnTo>
                    <a:pt x="41490" y="336033"/>
                  </a:lnTo>
                  <a:close/>
                </a:path>
                <a:path w="1295400" h="381000">
                  <a:moveTo>
                    <a:pt x="41490" y="336033"/>
                  </a:moveTo>
                  <a:lnTo>
                    <a:pt x="41565" y="336168"/>
                  </a:lnTo>
                  <a:lnTo>
                    <a:pt x="41490" y="336033"/>
                  </a:lnTo>
                  <a:close/>
                </a:path>
                <a:path w="1295400" h="381000">
                  <a:moveTo>
                    <a:pt x="1253993" y="335892"/>
                  </a:moveTo>
                  <a:lnTo>
                    <a:pt x="1253716" y="336168"/>
                  </a:lnTo>
                  <a:lnTo>
                    <a:pt x="1253993" y="335892"/>
                  </a:lnTo>
                  <a:close/>
                </a:path>
                <a:path w="1295400" h="381000">
                  <a:moveTo>
                    <a:pt x="1254097" y="335788"/>
                  </a:moveTo>
                  <a:lnTo>
                    <a:pt x="1253843" y="336168"/>
                  </a:lnTo>
                  <a:lnTo>
                    <a:pt x="1254097" y="335788"/>
                  </a:lnTo>
                  <a:close/>
                </a:path>
                <a:path w="1295400" h="381000">
                  <a:moveTo>
                    <a:pt x="41243" y="335694"/>
                  </a:moveTo>
                  <a:lnTo>
                    <a:pt x="41490" y="336033"/>
                  </a:lnTo>
                  <a:lnTo>
                    <a:pt x="41355" y="335785"/>
                  </a:lnTo>
                  <a:close/>
                </a:path>
                <a:path w="1295400" h="381000">
                  <a:moveTo>
                    <a:pt x="40739" y="335279"/>
                  </a:moveTo>
                  <a:lnTo>
                    <a:pt x="41436" y="335978"/>
                  </a:lnTo>
                  <a:lnTo>
                    <a:pt x="41243" y="335694"/>
                  </a:lnTo>
                  <a:lnTo>
                    <a:pt x="40739" y="335279"/>
                  </a:lnTo>
                  <a:close/>
                </a:path>
                <a:path w="1295400" h="381000">
                  <a:moveTo>
                    <a:pt x="1254229" y="335589"/>
                  </a:moveTo>
                  <a:lnTo>
                    <a:pt x="1253993" y="335892"/>
                  </a:lnTo>
                  <a:lnTo>
                    <a:pt x="1254229" y="335589"/>
                  </a:lnTo>
                  <a:close/>
                </a:path>
                <a:path w="1295400" h="381000">
                  <a:moveTo>
                    <a:pt x="1254605" y="335279"/>
                  </a:moveTo>
                  <a:lnTo>
                    <a:pt x="1254229" y="335589"/>
                  </a:lnTo>
                  <a:lnTo>
                    <a:pt x="1254097" y="335788"/>
                  </a:lnTo>
                  <a:lnTo>
                    <a:pt x="1254605" y="335279"/>
                  </a:lnTo>
                  <a:close/>
                </a:path>
                <a:path w="1295400" h="381000">
                  <a:moveTo>
                    <a:pt x="37958" y="330835"/>
                  </a:moveTo>
                  <a:lnTo>
                    <a:pt x="41243" y="335694"/>
                  </a:lnTo>
                  <a:lnTo>
                    <a:pt x="40019" y="333343"/>
                  </a:lnTo>
                  <a:lnTo>
                    <a:pt x="37958" y="330835"/>
                  </a:lnTo>
                  <a:close/>
                </a:path>
                <a:path w="1295400" h="381000">
                  <a:moveTo>
                    <a:pt x="1257399" y="330835"/>
                  </a:moveTo>
                  <a:lnTo>
                    <a:pt x="1255450" y="333199"/>
                  </a:lnTo>
                  <a:lnTo>
                    <a:pt x="1254098" y="335698"/>
                  </a:lnTo>
                  <a:lnTo>
                    <a:pt x="1254229" y="335589"/>
                  </a:lnTo>
                  <a:lnTo>
                    <a:pt x="1257399" y="330835"/>
                  </a:lnTo>
                  <a:close/>
                </a:path>
                <a:path w="1295400" h="381000">
                  <a:moveTo>
                    <a:pt x="40963" y="335279"/>
                  </a:moveTo>
                  <a:lnTo>
                    <a:pt x="40739" y="335279"/>
                  </a:lnTo>
                  <a:lnTo>
                    <a:pt x="41243" y="335694"/>
                  </a:lnTo>
                  <a:lnTo>
                    <a:pt x="40963" y="335279"/>
                  </a:lnTo>
                  <a:close/>
                </a:path>
                <a:path w="1295400" h="381000">
                  <a:moveTo>
                    <a:pt x="1293848" y="330835"/>
                  </a:moveTo>
                  <a:lnTo>
                    <a:pt x="1257399" y="330835"/>
                  </a:lnTo>
                  <a:lnTo>
                    <a:pt x="1254229" y="335589"/>
                  </a:lnTo>
                  <a:lnTo>
                    <a:pt x="1254605" y="335279"/>
                  </a:lnTo>
                  <a:lnTo>
                    <a:pt x="1292737" y="335279"/>
                  </a:lnTo>
                  <a:lnTo>
                    <a:pt x="1293848" y="330835"/>
                  </a:lnTo>
                  <a:close/>
                </a:path>
                <a:path w="1295400" h="381000">
                  <a:moveTo>
                    <a:pt x="38647" y="330835"/>
                  </a:moveTo>
                  <a:lnTo>
                    <a:pt x="37958" y="330835"/>
                  </a:lnTo>
                  <a:lnTo>
                    <a:pt x="40019" y="333343"/>
                  </a:lnTo>
                  <a:lnTo>
                    <a:pt x="38647" y="330835"/>
                  </a:lnTo>
                  <a:close/>
                </a:path>
                <a:path w="1295400" h="381000">
                  <a:moveTo>
                    <a:pt x="1258771" y="327062"/>
                  </a:moveTo>
                  <a:lnTo>
                    <a:pt x="1255450" y="333199"/>
                  </a:lnTo>
                  <a:lnTo>
                    <a:pt x="1257399" y="330835"/>
                  </a:lnTo>
                  <a:lnTo>
                    <a:pt x="1293848" y="330835"/>
                  </a:lnTo>
                  <a:lnTo>
                    <a:pt x="1293975" y="330326"/>
                  </a:lnTo>
                  <a:lnTo>
                    <a:pt x="1257399" y="330326"/>
                  </a:lnTo>
                  <a:lnTo>
                    <a:pt x="1258583" y="327761"/>
                  </a:lnTo>
                  <a:lnTo>
                    <a:pt x="1258771" y="327062"/>
                  </a:lnTo>
                  <a:close/>
                </a:path>
                <a:path w="1295400" h="381000">
                  <a:moveTo>
                    <a:pt x="35659" y="325374"/>
                  </a:moveTo>
                  <a:lnTo>
                    <a:pt x="37894" y="330326"/>
                  </a:lnTo>
                  <a:lnTo>
                    <a:pt x="36965" y="327761"/>
                  </a:lnTo>
                  <a:lnTo>
                    <a:pt x="35659" y="325374"/>
                  </a:lnTo>
                  <a:close/>
                </a:path>
                <a:path w="1295400" h="381000">
                  <a:moveTo>
                    <a:pt x="36991" y="327808"/>
                  </a:moveTo>
                  <a:lnTo>
                    <a:pt x="37894" y="330326"/>
                  </a:lnTo>
                  <a:lnTo>
                    <a:pt x="38369" y="330326"/>
                  </a:lnTo>
                  <a:lnTo>
                    <a:pt x="36991" y="327808"/>
                  </a:lnTo>
                  <a:close/>
                </a:path>
                <a:path w="1295400" h="381000">
                  <a:moveTo>
                    <a:pt x="1294867" y="325374"/>
                  </a:moveTo>
                  <a:lnTo>
                    <a:pt x="1259685" y="325374"/>
                  </a:lnTo>
                  <a:lnTo>
                    <a:pt x="1258583" y="327761"/>
                  </a:lnTo>
                  <a:lnTo>
                    <a:pt x="1258542" y="327913"/>
                  </a:lnTo>
                  <a:lnTo>
                    <a:pt x="1257399" y="330326"/>
                  </a:lnTo>
                  <a:lnTo>
                    <a:pt x="1293975" y="330326"/>
                  </a:lnTo>
                  <a:lnTo>
                    <a:pt x="1294867" y="325374"/>
                  </a:lnTo>
                  <a:close/>
                </a:path>
                <a:path w="1295400" h="381000">
                  <a:moveTo>
                    <a:pt x="36118" y="325374"/>
                  </a:moveTo>
                  <a:lnTo>
                    <a:pt x="35659" y="325374"/>
                  </a:lnTo>
                  <a:lnTo>
                    <a:pt x="36991" y="327808"/>
                  </a:lnTo>
                  <a:lnTo>
                    <a:pt x="36118" y="325374"/>
                  </a:lnTo>
                  <a:close/>
                </a:path>
                <a:path w="1295400" h="381000">
                  <a:moveTo>
                    <a:pt x="1259685" y="325374"/>
                  </a:moveTo>
                  <a:lnTo>
                    <a:pt x="1258771" y="327062"/>
                  </a:lnTo>
                  <a:lnTo>
                    <a:pt x="1258583" y="327761"/>
                  </a:lnTo>
                  <a:lnTo>
                    <a:pt x="1259685" y="325374"/>
                  </a:lnTo>
                  <a:close/>
                </a:path>
                <a:path w="1295400" h="381000">
                  <a:moveTo>
                    <a:pt x="1258186" y="52882"/>
                  </a:moveTo>
                  <a:lnTo>
                    <a:pt x="1259558" y="56514"/>
                  </a:lnTo>
                  <a:lnTo>
                    <a:pt x="1260066" y="59309"/>
                  </a:lnTo>
                  <a:lnTo>
                    <a:pt x="1260574" y="62864"/>
                  </a:lnTo>
                  <a:lnTo>
                    <a:pt x="1260320" y="65024"/>
                  </a:lnTo>
                  <a:lnTo>
                    <a:pt x="1260281" y="318262"/>
                  </a:lnTo>
                  <a:lnTo>
                    <a:pt x="1260066" y="322452"/>
                  </a:lnTo>
                  <a:lnTo>
                    <a:pt x="1259431" y="324612"/>
                  </a:lnTo>
                  <a:lnTo>
                    <a:pt x="1258771" y="327062"/>
                  </a:lnTo>
                  <a:lnTo>
                    <a:pt x="1259685" y="325374"/>
                  </a:lnTo>
                  <a:lnTo>
                    <a:pt x="1294867" y="325374"/>
                  </a:lnTo>
                  <a:lnTo>
                    <a:pt x="1295118" y="323976"/>
                  </a:lnTo>
                  <a:lnTo>
                    <a:pt x="1295342" y="318262"/>
                  </a:lnTo>
                  <a:lnTo>
                    <a:pt x="1295347" y="62864"/>
                  </a:lnTo>
                  <a:lnTo>
                    <a:pt x="1295118" y="57023"/>
                  </a:lnTo>
                  <a:lnTo>
                    <a:pt x="1294862" y="55625"/>
                  </a:lnTo>
                  <a:lnTo>
                    <a:pt x="1259685" y="55625"/>
                  </a:lnTo>
                  <a:lnTo>
                    <a:pt x="1258186" y="52882"/>
                  </a:lnTo>
                  <a:close/>
                </a:path>
                <a:path w="1295400" h="381000">
                  <a:moveTo>
                    <a:pt x="37894" y="50800"/>
                  </a:moveTo>
                  <a:lnTo>
                    <a:pt x="35723" y="55625"/>
                  </a:lnTo>
                  <a:lnTo>
                    <a:pt x="36619" y="53967"/>
                  </a:lnTo>
                  <a:lnTo>
                    <a:pt x="36840" y="53212"/>
                  </a:lnTo>
                  <a:lnTo>
                    <a:pt x="37894" y="50800"/>
                  </a:lnTo>
                  <a:close/>
                </a:path>
                <a:path w="1295400" h="381000">
                  <a:moveTo>
                    <a:pt x="36619" y="53967"/>
                  </a:moveTo>
                  <a:lnTo>
                    <a:pt x="35723" y="55625"/>
                  </a:lnTo>
                  <a:lnTo>
                    <a:pt x="36134" y="55625"/>
                  </a:lnTo>
                  <a:lnTo>
                    <a:pt x="36619" y="53967"/>
                  </a:lnTo>
                  <a:close/>
                </a:path>
                <a:path w="1295400" h="381000">
                  <a:moveTo>
                    <a:pt x="1257399" y="50800"/>
                  </a:moveTo>
                  <a:lnTo>
                    <a:pt x="1258186" y="52882"/>
                  </a:lnTo>
                  <a:lnTo>
                    <a:pt x="1259685" y="55625"/>
                  </a:lnTo>
                  <a:lnTo>
                    <a:pt x="1257399" y="50800"/>
                  </a:lnTo>
                  <a:close/>
                </a:path>
                <a:path w="1295400" h="381000">
                  <a:moveTo>
                    <a:pt x="1293975" y="50800"/>
                  </a:moveTo>
                  <a:lnTo>
                    <a:pt x="1257399" y="50800"/>
                  </a:lnTo>
                  <a:lnTo>
                    <a:pt x="1259685" y="55625"/>
                  </a:lnTo>
                  <a:lnTo>
                    <a:pt x="1294862" y="55625"/>
                  </a:lnTo>
                  <a:lnTo>
                    <a:pt x="1293975" y="50800"/>
                  </a:lnTo>
                  <a:close/>
                </a:path>
                <a:path w="1295400" h="381000">
                  <a:moveTo>
                    <a:pt x="38332" y="50800"/>
                  </a:moveTo>
                  <a:lnTo>
                    <a:pt x="37894" y="50800"/>
                  </a:lnTo>
                  <a:lnTo>
                    <a:pt x="36840" y="53212"/>
                  </a:lnTo>
                  <a:lnTo>
                    <a:pt x="36619" y="53967"/>
                  </a:lnTo>
                  <a:lnTo>
                    <a:pt x="38332" y="50800"/>
                  </a:lnTo>
                  <a:close/>
                </a:path>
                <a:path w="1295400" h="381000">
                  <a:moveTo>
                    <a:pt x="1255327" y="47650"/>
                  </a:moveTo>
                  <a:lnTo>
                    <a:pt x="1258186" y="52882"/>
                  </a:lnTo>
                  <a:lnTo>
                    <a:pt x="1257399" y="50800"/>
                  </a:lnTo>
                  <a:lnTo>
                    <a:pt x="1293975" y="50800"/>
                  </a:lnTo>
                  <a:lnTo>
                    <a:pt x="1293816" y="50164"/>
                  </a:lnTo>
                  <a:lnTo>
                    <a:pt x="1257399" y="50164"/>
                  </a:lnTo>
                  <a:lnTo>
                    <a:pt x="1255327" y="47650"/>
                  </a:lnTo>
                  <a:close/>
                </a:path>
                <a:path w="1295400" h="381000">
                  <a:moveTo>
                    <a:pt x="41350" y="45218"/>
                  </a:moveTo>
                  <a:lnTo>
                    <a:pt x="41199" y="45342"/>
                  </a:lnTo>
                  <a:lnTo>
                    <a:pt x="37958" y="50164"/>
                  </a:lnTo>
                  <a:lnTo>
                    <a:pt x="40056" y="47610"/>
                  </a:lnTo>
                  <a:lnTo>
                    <a:pt x="41350" y="45218"/>
                  </a:lnTo>
                  <a:close/>
                </a:path>
                <a:path w="1295400" h="381000">
                  <a:moveTo>
                    <a:pt x="40056" y="47610"/>
                  </a:moveTo>
                  <a:lnTo>
                    <a:pt x="37958" y="50164"/>
                  </a:lnTo>
                  <a:lnTo>
                    <a:pt x="38675" y="50164"/>
                  </a:lnTo>
                  <a:lnTo>
                    <a:pt x="40056" y="47610"/>
                  </a:lnTo>
                  <a:close/>
                </a:path>
                <a:path w="1295400" h="381000">
                  <a:moveTo>
                    <a:pt x="1253998" y="45219"/>
                  </a:moveTo>
                  <a:lnTo>
                    <a:pt x="1255327" y="47650"/>
                  </a:lnTo>
                  <a:lnTo>
                    <a:pt x="1257399" y="50164"/>
                  </a:lnTo>
                  <a:lnTo>
                    <a:pt x="1254146" y="45341"/>
                  </a:lnTo>
                  <a:lnTo>
                    <a:pt x="1253998" y="45219"/>
                  </a:lnTo>
                  <a:close/>
                </a:path>
                <a:path w="1295400" h="381000">
                  <a:moveTo>
                    <a:pt x="1254146" y="45341"/>
                  </a:moveTo>
                  <a:lnTo>
                    <a:pt x="1257399" y="50164"/>
                  </a:lnTo>
                  <a:lnTo>
                    <a:pt x="1293816" y="50164"/>
                  </a:lnTo>
                  <a:lnTo>
                    <a:pt x="1292705" y="45720"/>
                  </a:lnTo>
                  <a:lnTo>
                    <a:pt x="1254605" y="45720"/>
                  </a:lnTo>
                  <a:lnTo>
                    <a:pt x="1254146" y="45341"/>
                  </a:lnTo>
                  <a:close/>
                </a:path>
                <a:path w="1295400" h="381000">
                  <a:moveTo>
                    <a:pt x="1251890" y="43481"/>
                  </a:moveTo>
                  <a:lnTo>
                    <a:pt x="1255327" y="47650"/>
                  </a:lnTo>
                  <a:lnTo>
                    <a:pt x="1253997" y="45218"/>
                  </a:lnTo>
                  <a:lnTo>
                    <a:pt x="1251890" y="43481"/>
                  </a:lnTo>
                  <a:close/>
                </a:path>
                <a:path w="1295400" h="381000">
                  <a:moveTo>
                    <a:pt x="43415" y="43523"/>
                  </a:moveTo>
                  <a:lnTo>
                    <a:pt x="41350" y="45218"/>
                  </a:lnTo>
                  <a:lnTo>
                    <a:pt x="40056" y="47610"/>
                  </a:lnTo>
                  <a:lnTo>
                    <a:pt x="43415" y="43523"/>
                  </a:lnTo>
                  <a:close/>
                </a:path>
                <a:path w="1295400" h="381000">
                  <a:moveTo>
                    <a:pt x="41371" y="45086"/>
                  </a:moveTo>
                  <a:lnTo>
                    <a:pt x="40739" y="45720"/>
                  </a:lnTo>
                  <a:lnTo>
                    <a:pt x="41199" y="45342"/>
                  </a:lnTo>
                  <a:lnTo>
                    <a:pt x="41371" y="45086"/>
                  </a:lnTo>
                  <a:close/>
                </a:path>
                <a:path w="1295400" h="381000">
                  <a:moveTo>
                    <a:pt x="41199" y="45342"/>
                  </a:moveTo>
                  <a:lnTo>
                    <a:pt x="40739" y="45720"/>
                  </a:lnTo>
                  <a:lnTo>
                    <a:pt x="40945" y="45720"/>
                  </a:lnTo>
                  <a:lnTo>
                    <a:pt x="41199" y="45342"/>
                  </a:lnTo>
                  <a:close/>
                </a:path>
                <a:path w="1295400" h="381000">
                  <a:moveTo>
                    <a:pt x="1253979" y="45094"/>
                  </a:moveTo>
                  <a:lnTo>
                    <a:pt x="1254147" y="45342"/>
                  </a:lnTo>
                  <a:lnTo>
                    <a:pt x="1254605" y="45720"/>
                  </a:lnTo>
                  <a:lnTo>
                    <a:pt x="1253979" y="45094"/>
                  </a:lnTo>
                  <a:close/>
                </a:path>
                <a:path w="1295400" h="381000">
                  <a:moveTo>
                    <a:pt x="1292451" y="44703"/>
                  </a:moveTo>
                  <a:lnTo>
                    <a:pt x="1253716" y="44703"/>
                  </a:lnTo>
                  <a:lnTo>
                    <a:pt x="1253979" y="45094"/>
                  </a:lnTo>
                  <a:lnTo>
                    <a:pt x="1254605" y="45720"/>
                  </a:lnTo>
                  <a:lnTo>
                    <a:pt x="1292705" y="45720"/>
                  </a:lnTo>
                  <a:lnTo>
                    <a:pt x="1292451" y="44703"/>
                  </a:lnTo>
                  <a:close/>
                </a:path>
                <a:path w="1295400" h="381000">
                  <a:moveTo>
                    <a:pt x="41481" y="44976"/>
                  </a:moveTo>
                  <a:lnTo>
                    <a:pt x="41199" y="45342"/>
                  </a:lnTo>
                  <a:lnTo>
                    <a:pt x="41349" y="45219"/>
                  </a:lnTo>
                  <a:lnTo>
                    <a:pt x="41481" y="44976"/>
                  </a:lnTo>
                  <a:close/>
                </a:path>
                <a:path w="1295400" h="381000">
                  <a:moveTo>
                    <a:pt x="1253869" y="44984"/>
                  </a:moveTo>
                  <a:lnTo>
                    <a:pt x="1253998" y="45219"/>
                  </a:lnTo>
                  <a:lnTo>
                    <a:pt x="1254146" y="45341"/>
                  </a:lnTo>
                  <a:lnTo>
                    <a:pt x="1253971" y="45086"/>
                  </a:lnTo>
                  <a:close/>
                </a:path>
                <a:path w="1295400" h="381000">
                  <a:moveTo>
                    <a:pt x="1250070" y="41274"/>
                  </a:moveTo>
                  <a:lnTo>
                    <a:pt x="1251940" y="43523"/>
                  </a:lnTo>
                  <a:lnTo>
                    <a:pt x="1253998" y="45219"/>
                  </a:lnTo>
                  <a:lnTo>
                    <a:pt x="1253861" y="44976"/>
                  </a:lnTo>
                  <a:lnTo>
                    <a:pt x="1250264" y="41379"/>
                  </a:lnTo>
                  <a:lnTo>
                    <a:pt x="1250070" y="41274"/>
                  </a:lnTo>
                  <a:close/>
                </a:path>
                <a:path w="1295400" h="381000">
                  <a:moveTo>
                    <a:pt x="45132" y="41433"/>
                  </a:moveTo>
                  <a:lnTo>
                    <a:pt x="44873" y="41575"/>
                  </a:lnTo>
                  <a:lnTo>
                    <a:pt x="41477" y="44984"/>
                  </a:lnTo>
                  <a:lnTo>
                    <a:pt x="41350" y="45218"/>
                  </a:lnTo>
                  <a:lnTo>
                    <a:pt x="43449" y="43481"/>
                  </a:lnTo>
                  <a:lnTo>
                    <a:pt x="45132" y="41433"/>
                  </a:lnTo>
                  <a:close/>
                </a:path>
                <a:path w="1295400" h="381000">
                  <a:moveTo>
                    <a:pt x="1253716" y="44703"/>
                  </a:moveTo>
                  <a:lnTo>
                    <a:pt x="1253865" y="44976"/>
                  </a:lnTo>
                  <a:lnTo>
                    <a:pt x="1253716" y="44703"/>
                  </a:lnTo>
                  <a:close/>
                </a:path>
                <a:path w="1295400" h="381000">
                  <a:moveTo>
                    <a:pt x="41628" y="44703"/>
                  </a:moveTo>
                  <a:lnTo>
                    <a:pt x="41371" y="45086"/>
                  </a:lnTo>
                  <a:lnTo>
                    <a:pt x="41628" y="44703"/>
                  </a:lnTo>
                  <a:close/>
                </a:path>
                <a:path w="1295400" h="381000">
                  <a:moveTo>
                    <a:pt x="1250264" y="41379"/>
                  </a:moveTo>
                  <a:lnTo>
                    <a:pt x="1253869" y="44984"/>
                  </a:lnTo>
                  <a:lnTo>
                    <a:pt x="1253716" y="44703"/>
                  </a:lnTo>
                  <a:lnTo>
                    <a:pt x="1292451" y="44703"/>
                  </a:lnTo>
                  <a:lnTo>
                    <a:pt x="1291347" y="41528"/>
                  </a:lnTo>
                  <a:lnTo>
                    <a:pt x="1250524" y="41519"/>
                  </a:lnTo>
                  <a:lnTo>
                    <a:pt x="1250264" y="41379"/>
                  </a:lnTo>
                  <a:close/>
                </a:path>
                <a:path w="1295400" h="381000">
                  <a:moveTo>
                    <a:pt x="41753" y="44703"/>
                  </a:moveTo>
                  <a:lnTo>
                    <a:pt x="41481" y="44976"/>
                  </a:lnTo>
                  <a:lnTo>
                    <a:pt x="41753" y="44703"/>
                  </a:lnTo>
                  <a:close/>
                </a:path>
                <a:path w="1295400" h="381000">
                  <a:moveTo>
                    <a:pt x="47639" y="40055"/>
                  </a:moveTo>
                  <a:lnTo>
                    <a:pt x="45132" y="41433"/>
                  </a:lnTo>
                  <a:lnTo>
                    <a:pt x="43415" y="43523"/>
                  </a:lnTo>
                  <a:lnTo>
                    <a:pt x="47639" y="40055"/>
                  </a:lnTo>
                  <a:close/>
                </a:path>
                <a:path w="1295400" h="381000">
                  <a:moveTo>
                    <a:pt x="1247571" y="39921"/>
                  </a:moveTo>
                  <a:lnTo>
                    <a:pt x="1251890" y="43481"/>
                  </a:lnTo>
                  <a:lnTo>
                    <a:pt x="1250070" y="41274"/>
                  </a:lnTo>
                  <a:lnTo>
                    <a:pt x="1247571" y="39921"/>
                  </a:lnTo>
                  <a:close/>
                </a:path>
                <a:path w="1295400" h="381000">
                  <a:moveTo>
                    <a:pt x="44929" y="41519"/>
                  </a:moveTo>
                  <a:lnTo>
                    <a:pt x="44727" y="41655"/>
                  </a:lnTo>
                  <a:lnTo>
                    <a:pt x="44873" y="41575"/>
                  </a:lnTo>
                  <a:close/>
                </a:path>
                <a:path w="1295400" h="381000">
                  <a:moveTo>
                    <a:pt x="44873" y="41575"/>
                  </a:moveTo>
                  <a:lnTo>
                    <a:pt x="44727" y="41655"/>
                  </a:lnTo>
                  <a:lnTo>
                    <a:pt x="44873" y="41575"/>
                  </a:lnTo>
                  <a:close/>
                </a:path>
                <a:path w="1295400" h="381000">
                  <a:moveTo>
                    <a:pt x="45226" y="41318"/>
                  </a:moveTo>
                  <a:lnTo>
                    <a:pt x="44873" y="41575"/>
                  </a:lnTo>
                  <a:lnTo>
                    <a:pt x="45132" y="41433"/>
                  </a:lnTo>
                  <a:close/>
                </a:path>
                <a:path w="1295400" h="381000">
                  <a:moveTo>
                    <a:pt x="1250160" y="41275"/>
                  </a:moveTo>
                  <a:lnTo>
                    <a:pt x="1250541" y="41528"/>
                  </a:lnTo>
                  <a:lnTo>
                    <a:pt x="1250160" y="41275"/>
                  </a:lnTo>
                  <a:close/>
                </a:path>
                <a:path w="1295400" h="381000">
                  <a:moveTo>
                    <a:pt x="1291082" y="40766"/>
                  </a:moveTo>
                  <a:lnTo>
                    <a:pt x="1249652" y="40766"/>
                  </a:lnTo>
                  <a:lnTo>
                    <a:pt x="1250159" y="41274"/>
                  </a:lnTo>
                  <a:lnTo>
                    <a:pt x="1250541" y="41528"/>
                  </a:lnTo>
                  <a:lnTo>
                    <a:pt x="1291347" y="41528"/>
                  </a:lnTo>
                  <a:lnTo>
                    <a:pt x="1291082" y="40766"/>
                  </a:lnTo>
                  <a:close/>
                </a:path>
                <a:path w="1295400" h="381000">
                  <a:moveTo>
                    <a:pt x="45679" y="40766"/>
                  </a:moveTo>
                  <a:lnTo>
                    <a:pt x="44929" y="41519"/>
                  </a:lnTo>
                  <a:lnTo>
                    <a:pt x="45263" y="41274"/>
                  </a:lnTo>
                  <a:lnTo>
                    <a:pt x="45679" y="40766"/>
                  </a:lnTo>
                  <a:close/>
                </a:path>
                <a:path w="1295400" h="381000">
                  <a:moveTo>
                    <a:pt x="50175" y="37973"/>
                  </a:moveTo>
                  <a:lnTo>
                    <a:pt x="45226" y="41318"/>
                  </a:lnTo>
                  <a:lnTo>
                    <a:pt x="47639" y="40055"/>
                  </a:lnTo>
                  <a:lnTo>
                    <a:pt x="50175" y="37973"/>
                  </a:lnTo>
                  <a:close/>
                </a:path>
                <a:path w="1295400" h="381000">
                  <a:moveTo>
                    <a:pt x="1249962" y="41142"/>
                  </a:moveTo>
                  <a:lnTo>
                    <a:pt x="1250070" y="41274"/>
                  </a:lnTo>
                  <a:lnTo>
                    <a:pt x="1250264" y="41379"/>
                  </a:lnTo>
                  <a:lnTo>
                    <a:pt x="1249962" y="41142"/>
                  </a:lnTo>
                  <a:close/>
                </a:path>
                <a:path w="1295400" h="381000">
                  <a:moveTo>
                    <a:pt x="46042" y="40766"/>
                  </a:moveTo>
                  <a:lnTo>
                    <a:pt x="45679" y="40766"/>
                  </a:lnTo>
                  <a:lnTo>
                    <a:pt x="45226" y="41318"/>
                  </a:lnTo>
                  <a:lnTo>
                    <a:pt x="46042" y="40766"/>
                  </a:lnTo>
                  <a:close/>
                </a:path>
                <a:path w="1295400" h="381000">
                  <a:moveTo>
                    <a:pt x="1249652" y="40766"/>
                  </a:moveTo>
                  <a:lnTo>
                    <a:pt x="1249962" y="41142"/>
                  </a:lnTo>
                  <a:lnTo>
                    <a:pt x="1250160" y="41275"/>
                  </a:lnTo>
                  <a:lnTo>
                    <a:pt x="1249652" y="40766"/>
                  </a:lnTo>
                  <a:close/>
                </a:path>
                <a:path w="1295400" h="381000">
                  <a:moveTo>
                    <a:pt x="1245207" y="37973"/>
                  </a:moveTo>
                  <a:lnTo>
                    <a:pt x="1247571" y="39921"/>
                  </a:lnTo>
                  <a:lnTo>
                    <a:pt x="1250070" y="41274"/>
                  </a:lnTo>
                  <a:lnTo>
                    <a:pt x="1249962" y="41142"/>
                  </a:lnTo>
                  <a:lnTo>
                    <a:pt x="1245207" y="37973"/>
                  </a:lnTo>
                  <a:close/>
                </a:path>
                <a:path w="1295400" h="381000">
                  <a:moveTo>
                    <a:pt x="1288684" y="35687"/>
                  </a:moveTo>
                  <a:lnTo>
                    <a:pt x="1239746" y="35687"/>
                  </a:lnTo>
                  <a:lnTo>
                    <a:pt x="1242134" y="36788"/>
                  </a:lnTo>
                  <a:lnTo>
                    <a:pt x="1242286" y="36829"/>
                  </a:lnTo>
                  <a:lnTo>
                    <a:pt x="1244699" y="37973"/>
                  </a:lnTo>
                  <a:lnTo>
                    <a:pt x="1245207" y="37973"/>
                  </a:lnTo>
                  <a:lnTo>
                    <a:pt x="1249962" y="41142"/>
                  </a:lnTo>
                  <a:lnTo>
                    <a:pt x="1249652" y="40766"/>
                  </a:lnTo>
                  <a:lnTo>
                    <a:pt x="1291082" y="40766"/>
                  </a:lnTo>
                  <a:lnTo>
                    <a:pt x="1290419" y="38862"/>
                  </a:lnTo>
                  <a:lnTo>
                    <a:pt x="1288684" y="35687"/>
                  </a:lnTo>
                  <a:close/>
                </a:path>
                <a:path w="1295400" h="381000">
                  <a:moveTo>
                    <a:pt x="52894" y="37166"/>
                  </a:moveTo>
                  <a:lnTo>
                    <a:pt x="50721" y="37973"/>
                  </a:lnTo>
                  <a:lnTo>
                    <a:pt x="50175" y="37973"/>
                  </a:lnTo>
                  <a:lnTo>
                    <a:pt x="47639" y="40055"/>
                  </a:lnTo>
                  <a:lnTo>
                    <a:pt x="52894" y="37166"/>
                  </a:lnTo>
                  <a:close/>
                </a:path>
                <a:path w="1295400" h="381000">
                  <a:moveTo>
                    <a:pt x="1241435" y="36600"/>
                  </a:moveTo>
                  <a:lnTo>
                    <a:pt x="1247571" y="39921"/>
                  </a:lnTo>
                  <a:lnTo>
                    <a:pt x="1245207" y="37973"/>
                  </a:lnTo>
                  <a:lnTo>
                    <a:pt x="1244699" y="37973"/>
                  </a:lnTo>
                  <a:lnTo>
                    <a:pt x="1242134" y="36788"/>
                  </a:lnTo>
                  <a:lnTo>
                    <a:pt x="1241435" y="36600"/>
                  </a:lnTo>
                  <a:close/>
                </a:path>
                <a:path w="1295400" h="381000">
                  <a:moveTo>
                    <a:pt x="55585" y="35687"/>
                  </a:moveTo>
                  <a:lnTo>
                    <a:pt x="50721" y="37973"/>
                  </a:lnTo>
                  <a:lnTo>
                    <a:pt x="52894" y="37166"/>
                  </a:lnTo>
                  <a:lnTo>
                    <a:pt x="55585" y="35687"/>
                  </a:lnTo>
                  <a:close/>
                </a:path>
                <a:path w="1295400" h="381000">
                  <a:moveTo>
                    <a:pt x="57214" y="35687"/>
                  </a:moveTo>
                  <a:lnTo>
                    <a:pt x="55585" y="35687"/>
                  </a:lnTo>
                  <a:lnTo>
                    <a:pt x="52894" y="37166"/>
                  </a:lnTo>
                  <a:lnTo>
                    <a:pt x="56538" y="35813"/>
                  </a:lnTo>
                  <a:lnTo>
                    <a:pt x="57214" y="35687"/>
                  </a:lnTo>
                  <a:close/>
                </a:path>
                <a:path w="1295400" h="381000">
                  <a:moveTo>
                    <a:pt x="1239746" y="35687"/>
                  </a:moveTo>
                  <a:lnTo>
                    <a:pt x="1241435" y="36600"/>
                  </a:lnTo>
                  <a:lnTo>
                    <a:pt x="1242134" y="36788"/>
                  </a:lnTo>
                  <a:lnTo>
                    <a:pt x="1239746" y="35687"/>
                  </a:lnTo>
                  <a:close/>
                </a:path>
                <a:path w="1295400" h="381000">
                  <a:moveTo>
                    <a:pt x="1288198" y="34798"/>
                  </a:moveTo>
                  <a:lnTo>
                    <a:pt x="62786" y="34798"/>
                  </a:lnTo>
                  <a:lnTo>
                    <a:pt x="65047" y="35051"/>
                  </a:lnTo>
                  <a:lnTo>
                    <a:pt x="1231872" y="35051"/>
                  </a:lnTo>
                  <a:lnTo>
                    <a:pt x="1236825" y="35305"/>
                  </a:lnTo>
                  <a:lnTo>
                    <a:pt x="1238984" y="35940"/>
                  </a:lnTo>
                  <a:lnTo>
                    <a:pt x="1241435" y="36600"/>
                  </a:lnTo>
                  <a:lnTo>
                    <a:pt x="1239746" y="35687"/>
                  </a:lnTo>
                  <a:lnTo>
                    <a:pt x="1288684" y="35687"/>
                  </a:lnTo>
                  <a:lnTo>
                    <a:pt x="1288198" y="347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84351" y="1894078"/>
            <a:ext cx="1296035" cy="800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530">
              <a:lnSpc>
                <a:spcPct val="100000"/>
              </a:lnSpc>
              <a:spcBef>
                <a:spcPts val="100"/>
              </a:spcBef>
            </a:pPr>
            <a:r>
              <a:rPr sz="1200" b="1" spc="-90" dirty="0">
                <a:latin typeface="Arial"/>
                <a:cs typeface="Arial"/>
              </a:rPr>
              <a:t>POLYENES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spc="-30" dirty="0">
                <a:latin typeface="Arial"/>
                <a:cs typeface="Arial"/>
              </a:rPr>
              <a:t>AMPHOTERICIN </a:t>
            </a:r>
            <a:r>
              <a:rPr sz="1200" spc="-114" dirty="0">
                <a:latin typeface="Arial"/>
                <a:cs typeface="Arial"/>
              </a:rPr>
              <a:t>B  </a:t>
            </a:r>
            <a:r>
              <a:rPr sz="1200" spc="-15" dirty="0">
                <a:latin typeface="Arial"/>
                <a:cs typeface="Arial"/>
              </a:rPr>
              <a:t>NYSTATIN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184654" y="1372361"/>
            <a:ext cx="1524000" cy="1049020"/>
            <a:chOff x="2184654" y="1372361"/>
            <a:chExt cx="1524000" cy="1049020"/>
          </a:xfrm>
        </p:grpSpPr>
        <p:sp>
          <p:nvSpPr>
            <p:cNvPr id="14" name="object 14"/>
            <p:cNvSpPr/>
            <p:nvPr/>
          </p:nvSpPr>
          <p:spPr>
            <a:xfrm>
              <a:off x="2431542" y="1372361"/>
              <a:ext cx="119380" cy="647700"/>
            </a:xfrm>
            <a:custGeom>
              <a:avLst/>
              <a:gdLst/>
              <a:ahLst/>
              <a:cxnLst/>
              <a:rect l="l" t="t" r="r" b="b"/>
              <a:pathLst>
                <a:path w="119380" h="647700">
                  <a:moveTo>
                    <a:pt x="39624" y="528827"/>
                  </a:moveTo>
                  <a:lnTo>
                    <a:pt x="0" y="528827"/>
                  </a:lnTo>
                  <a:lnTo>
                    <a:pt x="59435" y="647700"/>
                  </a:lnTo>
                  <a:lnTo>
                    <a:pt x="108965" y="548639"/>
                  </a:lnTo>
                  <a:lnTo>
                    <a:pt x="39624" y="548639"/>
                  </a:lnTo>
                  <a:lnTo>
                    <a:pt x="39624" y="528827"/>
                  </a:lnTo>
                  <a:close/>
                </a:path>
                <a:path w="119380" h="647700">
                  <a:moveTo>
                    <a:pt x="59435" y="0"/>
                  </a:moveTo>
                  <a:lnTo>
                    <a:pt x="39624" y="0"/>
                  </a:lnTo>
                  <a:lnTo>
                    <a:pt x="39624" y="548639"/>
                  </a:lnTo>
                  <a:lnTo>
                    <a:pt x="59435" y="548639"/>
                  </a:lnTo>
                  <a:lnTo>
                    <a:pt x="59435" y="0"/>
                  </a:lnTo>
                  <a:close/>
                </a:path>
                <a:path w="119380" h="647700">
                  <a:moveTo>
                    <a:pt x="118871" y="528827"/>
                  </a:moveTo>
                  <a:lnTo>
                    <a:pt x="59435" y="528827"/>
                  </a:lnTo>
                  <a:lnTo>
                    <a:pt x="59435" y="548639"/>
                  </a:lnTo>
                  <a:lnTo>
                    <a:pt x="108965" y="548639"/>
                  </a:lnTo>
                  <a:lnTo>
                    <a:pt x="118871" y="5288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84654" y="2001773"/>
              <a:ext cx="1524000" cy="419100"/>
            </a:xfrm>
            <a:custGeom>
              <a:avLst/>
              <a:gdLst/>
              <a:ahLst/>
              <a:cxnLst/>
              <a:rect l="l" t="t" r="r" b="b"/>
              <a:pathLst>
                <a:path w="1524000" h="419100">
                  <a:moveTo>
                    <a:pt x="1454149" y="0"/>
                  </a:moveTo>
                  <a:lnTo>
                    <a:pt x="69850" y="0"/>
                  </a:lnTo>
                  <a:lnTo>
                    <a:pt x="42648" y="5484"/>
                  </a:lnTo>
                  <a:lnTo>
                    <a:pt x="20446" y="20446"/>
                  </a:lnTo>
                  <a:lnTo>
                    <a:pt x="5484" y="42648"/>
                  </a:lnTo>
                  <a:lnTo>
                    <a:pt x="0" y="69850"/>
                  </a:lnTo>
                  <a:lnTo>
                    <a:pt x="0" y="349250"/>
                  </a:lnTo>
                  <a:lnTo>
                    <a:pt x="5484" y="376451"/>
                  </a:lnTo>
                  <a:lnTo>
                    <a:pt x="20447" y="398652"/>
                  </a:lnTo>
                  <a:lnTo>
                    <a:pt x="42648" y="413615"/>
                  </a:lnTo>
                  <a:lnTo>
                    <a:pt x="69850" y="419100"/>
                  </a:lnTo>
                  <a:lnTo>
                    <a:pt x="1454149" y="419100"/>
                  </a:lnTo>
                  <a:lnTo>
                    <a:pt x="1481351" y="413615"/>
                  </a:lnTo>
                  <a:lnTo>
                    <a:pt x="1503552" y="398653"/>
                  </a:lnTo>
                  <a:lnTo>
                    <a:pt x="1518515" y="376451"/>
                  </a:lnTo>
                  <a:lnTo>
                    <a:pt x="1523999" y="349250"/>
                  </a:lnTo>
                  <a:lnTo>
                    <a:pt x="1523999" y="69850"/>
                  </a:lnTo>
                  <a:lnTo>
                    <a:pt x="1518515" y="42648"/>
                  </a:lnTo>
                  <a:lnTo>
                    <a:pt x="1503553" y="20447"/>
                  </a:lnTo>
                  <a:lnTo>
                    <a:pt x="1481351" y="5484"/>
                  </a:lnTo>
                  <a:lnTo>
                    <a:pt x="14541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84756" y="2001773"/>
              <a:ext cx="1524000" cy="419100"/>
            </a:xfrm>
            <a:custGeom>
              <a:avLst/>
              <a:gdLst/>
              <a:ahLst/>
              <a:cxnLst/>
              <a:rect l="l" t="t" r="r" b="b"/>
              <a:pathLst>
                <a:path w="1524000" h="419100">
                  <a:moveTo>
                    <a:pt x="1454047" y="0"/>
                  </a:moveTo>
                  <a:lnTo>
                    <a:pt x="69747" y="0"/>
                  </a:lnTo>
                  <a:lnTo>
                    <a:pt x="62635" y="380"/>
                  </a:lnTo>
                  <a:lnTo>
                    <a:pt x="20344" y="20447"/>
                  </a:lnTo>
                  <a:lnTo>
                    <a:pt x="1294" y="55752"/>
                  </a:lnTo>
                  <a:lnTo>
                    <a:pt x="0" y="67945"/>
                  </a:lnTo>
                  <a:lnTo>
                    <a:pt x="0" y="351154"/>
                  </a:lnTo>
                  <a:lnTo>
                    <a:pt x="11835" y="388365"/>
                  </a:lnTo>
                  <a:lnTo>
                    <a:pt x="42569" y="413512"/>
                  </a:lnTo>
                  <a:lnTo>
                    <a:pt x="69747" y="419100"/>
                  </a:lnTo>
                  <a:lnTo>
                    <a:pt x="1454047" y="419100"/>
                  </a:lnTo>
                  <a:lnTo>
                    <a:pt x="1493163" y="407162"/>
                  </a:lnTo>
                  <a:lnTo>
                    <a:pt x="1514588" y="384048"/>
                  </a:lnTo>
                  <a:lnTo>
                    <a:pt x="69747" y="384048"/>
                  </a:lnTo>
                  <a:lnTo>
                    <a:pt x="64540" y="383666"/>
                  </a:lnTo>
                  <a:lnTo>
                    <a:pt x="47878" y="376174"/>
                  </a:lnTo>
                  <a:lnTo>
                    <a:pt x="47268" y="376174"/>
                  </a:lnTo>
                  <a:lnTo>
                    <a:pt x="42696" y="371601"/>
                  </a:lnTo>
                  <a:lnTo>
                    <a:pt x="43487" y="371601"/>
                  </a:lnTo>
                  <a:lnTo>
                    <a:pt x="42541" y="370459"/>
                  </a:lnTo>
                  <a:lnTo>
                    <a:pt x="41934" y="370459"/>
                  </a:lnTo>
                  <a:lnTo>
                    <a:pt x="38759" y="365887"/>
                  </a:lnTo>
                  <a:lnTo>
                    <a:pt x="39191" y="365887"/>
                  </a:lnTo>
                  <a:lnTo>
                    <a:pt x="38505" y="364743"/>
                  </a:lnTo>
                  <a:lnTo>
                    <a:pt x="36981" y="361188"/>
                  </a:lnTo>
                  <a:lnTo>
                    <a:pt x="35838" y="357759"/>
                  </a:lnTo>
                  <a:lnTo>
                    <a:pt x="35317" y="354584"/>
                  </a:lnTo>
                  <a:lnTo>
                    <a:pt x="34949" y="351154"/>
                  </a:lnTo>
                  <a:lnTo>
                    <a:pt x="34949" y="69850"/>
                  </a:lnTo>
                  <a:lnTo>
                    <a:pt x="39174" y="53212"/>
                  </a:lnTo>
                  <a:lnTo>
                    <a:pt x="38886" y="53212"/>
                  </a:lnTo>
                  <a:lnTo>
                    <a:pt x="41807" y="48895"/>
                  </a:lnTo>
                  <a:lnTo>
                    <a:pt x="42415" y="48895"/>
                  </a:lnTo>
                  <a:lnTo>
                    <a:pt x="43556" y="47498"/>
                  </a:lnTo>
                  <a:lnTo>
                    <a:pt x="42696" y="47498"/>
                  </a:lnTo>
                  <a:lnTo>
                    <a:pt x="47395" y="42799"/>
                  </a:lnTo>
                  <a:lnTo>
                    <a:pt x="48447" y="42799"/>
                  </a:lnTo>
                  <a:lnTo>
                    <a:pt x="49535" y="41910"/>
                  </a:lnTo>
                  <a:lnTo>
                    <a:pt x="48792" y="41910"/>
                  </a:lnTo>
                  <a:lnTo>
                    <a:pt x="53110" y="38988"/>
                  </a:lnTo>
                  <a:lnTo>
                    <a:pt x="53661" y="38988"/>
                  </a:lnTo>
                  <a:lnTo>
                    <a:pt x="54507" y="38480"/>
                  </a:lnTo>
                  <a:lnTo>
                    <a:pt x="57809" y="37084"/>
                  </a:lnTo>
                  <a:lnTo>
                    <a:pt x="61111" y="36067"/>
                  </a:lnTo>
                  <a:lnTo>
                    <a:pt x="64413" y="35433"/>
                  </a:lnTo>
                  <a:lnTo>
                    <a:pt x="67842" y="35051"/>
                  </a:lnTo>
                  <a:lnTo>
                    <a:pt x="1514567" y="35051"/>
                  </a:lnTo>
                  <a:lnTo>
                    <a:pt x="1511959" y="30861"/>
                  </a:lnTo>
                  <a:lnTo>
                    <a:pt x="1481225" y="5461"/>
                  </a:lnTo>
                  <a:lnTo>
                    <a:pt x="1461159" y="380"/>
                  </a:lnTo>
                  <a:lnTo>
                    <a:pt x="1454047" y="0"/>
                  </a:lnTo>
                  <a:close/>
                </a:path>
                <a:path w="1524000" h="419100">
                  <a:moveTo>
                    <a:pt x="1472605" y="378649"/>
                  </a:moveTo>
                  <a:lnTo>
                    <a:pt x="1455952" y="384048"/>
                  </a:lnTo>
                  <a:lnTo>
                    <a:pt x="1514588" y="384048"/>
                  </a:lnTo>
                  <a:lnTo>
                    <a:pt x="1515515" y="382524"/>
                  </a:lnTo>
                  <a:lnTo>
                    <a:pt x="1516563" y="380238"/>
                  </a:lnTo>
                  <a:lnTo>
                    <a:pt x="1470684" y="380238"/>
                  </a:lnTo>
                  <a:lnTo>
                    <a:pt x="1472605" y="378649"/>
                  </a:lnTo>
                  <a:close/>
                </a:path>
                <a:path w="1524000" h="419100">
                  <a:moveTo>
                    <a:pt x="1475002" y="377189"/>
                  </a:moveTo>
                  <a:lnTo>
                    <a:pt x="1472605" y="378649"/>
                  </a:lnTo>
                  <a:lnTo>
                    <a:pt x="1470684" y="380238"/>
                  </a:lnTo>
                  <a:lnTo>
                    <a:pt x="1475002" y="377189"/>
                  </a:lnTo>
                  <a:close/>
                </a:path>
                <a:path w="1524000" h="419100">
                  <a:moveTo>
                    <a:pt x="1517960" y="377189"/>
                  </a:moveTo>
                  <a:lnTo>
                    <a:pt x="1475002" y="377189"/>
                  </a:lnTo>
                  <a:lnTo>
                    <a:pt x="1470684" y="380238"/>
                  </a:lnTo>
                  <a:lnTo>
                    <a:pt x="1516563" y="380238"/>
                  </a:lnTo>
                  <a:lnTo>
                    <a:pt x="1517960" y="377189"/>
                  </a:lnTo>
                  <a:close/>
                </a:path>
                <a:path w="1524000" h="419100">
                  <a:moveTo>
                    <a:pt x="1478539" y="373741"/>
                  </a:moveTo>
                  <a:lnTo>
                    <a:pt x="1472605" y="378649"/>
                  </a:lnTo>
                  <a:lnTo>
                    <a:pt x="1475002" y="377189"/>
                  </a:lnTo>
                  <a:lnTo>
                    <a:pt x="1517960" y="377189"/>
                  </a:lnTo>
                  <a:lnTo>
                    <a:pt x="1518309" y="376427"/>
                  </a:lnTo>
                  <a:lnTo>
                    <a:pt x="1518406" y="376174"/>
                  </a:lnTo>
                  <a:lnTo>
                    <a:pt x="1476526" y="376174"/>
                  </a:lnTo>
                  <a:lnTo>
                    <a:pt x="1478539" y="373741"/>
                  </a:lnTo>
                  <a:close/>
                </a:path>
                <a:path w="1524000" h="419100">
                  <a:moveTo>
                    <a:pt x="42696" y="371601"/>
                  </a:moveTo>
                  <a:lnTo>
                    <a:pt x="47268" y="376174"/>
                  </a:lnTo>
                  <a:lnTo>
                    <a:pt x="45622" y="374182"/>
                  </a:lnTo>
                  <a:lnTo>
                    <a:pt x="42696" y="371601"/>
                  </a:lnTo>
                  <a:close/>
                </a:path>
                <a:path w="1524000" h="419100">
                  <a:moveTo>
                    <a:pt x="45622" y="374182"/>
                  </a:moveTo>
                  <a:lnTo>
                    <a:pt x="47268" y="376174"/>
                  </a:lnTo>
                  <a:lnTo>
                    <a:pt x="47878" y="376174"/>
                  </a:lnTo>
                  <a:lnTo>
                    <a:pt x="45622" y="374182"/>
                  </a:lnTo>
                  <a:close/>
                </a:path>
                <a:path w="1524000" h="419100">
                  <a:moveTo>
                    <a:pt x="1480971" y="371728"/>
                  </a:moveTo>
                  <a:lnTo>
                    <a:pt x="1478539" y="373741"/>
                  </a:lnTo>
                  <a:lnTo>
                    <a:pt x="1476526" y="376174"/>
                  </a:lnTo>
                  <a:lnTo>
                    <a:pt x="1480971" y="371728"/>
                  </a:lnTo>
                  <a:close/>
                </a:path>
                <a:path w="1524000" h="419100">
                  <a:moveTo>
                    <a:pt x="1520095" y="371728"/>
                  </a:moveTo>
                  <a:lnTo>
                    <a:pt x="1480971" y="371728"/>
                  </a:lnTo>
                  <a:lnTo>
                    <a:pt x="1476526" y="376174"/>
                  </a:lnTo>
                  <a:lnTo>
                    <a:pt x="1518406" y="376174"/>
                  </a:lnTo>
                  <a:lnTo>
                    <a:pt x="1520095" y="371728"/>
                  </a:lnTo>
                  <a:close/>
                </a:path>
                <a:path w="1524000" h="419100">
                  <a:moveTo>
                    <a:pt x="43487" y="371601"/>
                  </a:moveTo>
                  <a:lnTo>
                    <a:pt x="42696" y="371601"/>
                  </a:lnTo>
                  <a:lnTo>
                    <a:pt x="45622" y="374182"/>
                  </a:lnTo>
                  <a:lnTo>
                    <a:pt x="43487" y="371601"/>
                  </a:lnTo>
                  <a:close/>
                </a:path>
                <a:path w="1524000" h="419100">
                  <a:moveTo>
                    <a:pt x="1484103" y="367014"/>
                  </a:moveTo>
                  <a:lnTo>
                    <a:pt x="1478539" y="373741"/>
                  </a:lnTo>
                  <a:lnTo>
                    <a:pt x="1480971" y="371728"/>
                  </a:lnTo>
                  <a:lnTo>
                    <a:pt x="1520095" y="371728"/>
                  </a:lnTo>
                  <a:lnTo>
                    <a:pt x="1520674" y="370204"/>
                  </a:lnTo>
                  <a:lnTo>
                    <a:pt x="1481987" y="370204"/>
                  </a:lnTo>
                  <a:lnTo>
                    <a:pt x="1483765" y="367664"/>
                  </a:lnTo>
                  <a:lnTo>
                    <a:pt x="1484103" y="367014"/>
                  </a:lnTo>
                  <a:close/>
                </a:path>
                <a:path w="1524000" h="419100">
                  <a:moveTo>
                    <a:pt x="38759" y="365887"/>
                  </a:moveTo>
                  <a:lnTo>
                    <a:pt x="41934" y="370459"/>
                  </a:lnTo>
                  <a:lnTo>
                    <a:pt x="40332" y="367787"/>
                  </a:lnTo>
                  <a:lnTo>
                    <a:pt x="38759" y="365887"/>
                  </a:lnTo>
                  <a:close/>
                </a:path>
                <a:path w="1524000" h="419100">
                  <a:moveTo>
                    <a:pt x="40332" y="367787"/>
                  </a:moveTo>
                  <a:lnTo>
                    <a:pt x="41934" y="370459"/>
                  </a:lnTo>
                  <a:lnTo>
                    <a:pt x="42541" y="370459"/>
                  </a:lnTo>
                  <a:lnTo>
                    <a:pt x="40332" y="367787"/>
                  </a:lnTo>
                  <a:close/>
                </a:path>
                <a:path w="1524000" h="419100">
                  <a:moveTo>
                    <a:pt x="1485035" y="365887"/>
                  </a:moveTo>
                  <a:lnTo>
                    <a:pt x="1484103" y="367014"/>
                  </a:lnTo>
                  <a:lnTo>
                    <a:pt x="1483765" y="367664"/>
                  </a:lnTo>
                  <a:lnTo>
                    <a:pt x="1481987" y="370204"/>
                  </a:lnTo>
                  <a:lnTo>
                    <a:pt x="1485035" y="365887"/>
                  </a:lnTo>
                  <a:close/>
                </a:path>
                <a:path w="1524000" h="419100">
                  <a:moveTo>
                    <a:pt x="1521830" y="365887"/>
                  </a:moveTo>
                  <a:lnTo>
                    <a:pt x="1485035" y="365887"/>
                  </a:lnTo>
                  <a:lnTo>
                    <a:pt x="1481987" y="370204"/>
                  </a:lnTo>
                  <a:lnTo>
                    <a:pt x="1520674" y="370204"/>
                  </a:lnTo>
                  <a:lnTo>
                    <a:pt x="1521830" y="365887"/>
                  </a:lnTo>
                  <a:close/>
                </a:path>
                <a:path w="1524000" h="419100">
                  <a:moveTo>
                    <a:pt x="39191" y="365887"/>
                  </a:moveTo>
                  <a:lnTo>
                    <a:pt x="38759" y="365887"/>
                  </a:lnTo>
                  <a:lnTo>
                    <a:pt x="40332" y="367787"/>
                  </a:lnTo>
                  <a:lnTo>
                    <a:pt x="39191" y="365887"/>
                  </a:lnTo>
                  <a:close/>
                </a:path>
                <a:path w="1524000" h="419100">
                  <a:moveTo>
                    <a:pt x="1478391" y="45236"/>
                  </a:moveTo>
                  <a:lnTo>
                    <a:pt x="1488845" y="67945"/>
                  </a:lnTo>
                  <a:lnTo>
                    <a:pt x="1488845" y="349250"/>
                  </a:lnTo>
                  <a:lnTo>
                    <a:pt x="1484103" y="367014"/>
                  </a:lnTo>
                  <a:lnTo>
                    <a:pt x="1485035" y="365887"/>
                  </a:lnTo>
                  <a:lnTo>
                    <a:pt x="1521830" y="365887"/>
                  </a:lnTo>
                  <a:lnTo>
                    <a:pt x="1522500" y="363347"/>
                  </a:lnTo>
                  <a:lnTo>
                    <a:pt x="1523516" y="356362"/>
                  </a:lnTo>
                  <a:lnTo>
                    <a:pt x="1523795" y="351154"/>
                  </a:lnTo>
                  <a:lnTo>
                    <a:pt x="1523795" y="67945"/>
                  </a:lnTo>
                  <a:lnTo>
                    <a:pt x="1523516" y="62737"/>
                  </a:lnTo>
                  <a:lnTo>
                    <a:pt x="1522500" y="55752"/>
                  </a:lnTo>
                  <a:lnTo>
                    <a:pt x="1520722" y="49149"/>
                  </a:lnTo>
                  <a:lnTo>
                    <a:pt x="1520060" y="47371"/>
                  </a:lnTo>
                  <a:lnTo>
                    <a:pt x="1480971" y="47371"/>
                  </a:lnTo>
                  <a:lnTo>
                    <a:pt x="1478391" y="45236"/>
                  </a:lnTo>
                  <a:close/>
                </a:path>
                <a:path w="1524000" h="419100">
                  <a:moveTo>
                    <a:pt x="41807" y="48895"/>
                  </a:moveTo>
                  <a:lnTo>
                    <a:pt x="38886" y="53212"/>
                  </a:lnTo>
                  <a:lnTo>
                    <a:pt x="39681" y="52240"/>
                  </a:lnTo>
                  <a:lnTo>
                    <a:pt x="39902" y="51815"/>
                  </a:lnTo>
                  <a:lnTo>
                    <a:pt x="41807" y="48895"/>
                  </a:lnTo>
                  <a:close/>
                </a:path>
                <a:path w="1524000" h="419100">
                  <a:moveTo>
                    <a:pt x="39681" y="52240"/>
                  </a:moveTo>
                  <a:lnTo>
                    <a:pt x="38886" y="53212"/>
                  </a:lnTo>
                  <a:lnTo>
                    <a:pt x="39174" y="53212"/>
                  </a:lnTo>
                  <a:lnTo>
                    <a:pt x="39681" y="52240"/>
                  </a:lnTo>
                  <a:close/>
                </a:path>
                <a:path w="1524000" h="419100">
                  <a:moveTo>
                    <a:pt x="42415" y="48895"/>
                  </a:moveTo>
                  <a:lnTo>
                    <a:pt x="41807" y="48895"/>
                  </a:lnTo>
                  <a:lnTo>
                    <a:pt x="39902" y="51815"/>
                  </a:lnTo>
                  <a:lnTo>
                    <a:pt x="39681" y="52240"/>
                  </a:lnTo>
                  <a:lnTo>
                    <a:pt x="42415" y="48895"/>
                  </a:lnTo>
                  <a:close/>
                </a:path>
                <a:path w="1524000" h="419100">
                  <a:moveTo>
                    <a:pt x="47395" y="42799"/>
                  </a:moveTo>
                  <a:lnTo>
                    <a:pt x="42696" y="47498"/>
                  </a:lnTo>
                  <a:lnTo>
                    <a:pt x="45282" y="45385"/>
                  </a:lnTo>
                  <a:lnTo>
                    <a:pt x="47395" y="42799"/>
                  </a:lnTo>
                  <a:close/>
                </a:path>
                <a:path w="1524000" h="419100">
                  <a:moveTo>
                    <a:pt x="45282" y="45385"/>
                  </a:moveTo>
                  <a:lnTo>
                    <a:pt x="42696" y="47498"/>
                  </a:lnTo>
                  <a:lnTo>
                    <a:pt x="43556" y="47498"/>
                  </a:lnTo>
                  <a:lnTo>
                    <a:pt x="45282" y="45385"/>
                  </a:lnTo>
                  <a:close/>
                </a:path>
                <a:path w="1524000" h="419100">
                  <a:moveTo>
                    <a:pt x="1476399" y="42799"/>
                  </a:moveTo>
                  <a:lnTo>
                    <a:pt x="1478391" y="45236"/>
                  </a:lnTo>
                  <a:lnTo>
                    <a:pt x="1480971" y="47371"/>
                  </a:lnTo>
                  <a:lnTo>
                    <a:pt x="1476399" y="42799"/>
                  </a:lnTo>
                  <a:close/>
                </a:path>
                <a:path w="1524000" h="419100">
                  <a:moveTo>
                    <a:pt x="1518357" y="42799"/>
                  </a:moveTo>
                  <a:lnTo>
                    <a:pt x="1476399" y="42799"/>
                  </a:lnTo>
                  <a:lnTo>
                    <a:pt x="1480971" y="47371"/>
                  </a:lnTo>
                  <a:lnTo>
                    <a:pt x="1520060" y="47371"/>
                  </a:lnTo>
                  <a:lnTo>
                    <a:pt x="1518357" y="42799"/>
                  </a:lnTo>
                  <a:close/>
                </a:path>
                <a:path w="1524000" h="419100">
                  <a:moveTo>
                    <a:pt x="48447" y="42799"/>
                  </a:moveTo>
                  <a:lnTo>
                    <a:pt x="47395" y="42799"/>
                  </a:lnTo>
                  <a:lnTo>
                    <a:pt x="45282" y="45385"/>
                  </a:lnTo>
                  <a:lnTo>
                    <a:pt x="48447" y="42799"/>
                  </a:lnTo>
                  <a:close/>
                </a:path>
                <a:path w="1524000" h="419100">
                  <a:moveTo>
                    <a:pt x="1472038" y="39981"/>
                  </a:moveTo>
                  <a:lnTo>
                    <a:pt x="1478391" y="45236"/>
                  </a:lnTo>
                  <a:lnTo>
                    <a:pt x="1476399" y="42799"/>
                  </a:lnTo>
                  <a:lnTo>
                    <a:pt x="1518357" y="42799"/>
                  </a:lnTo>
                  <a:lnTo>
                    <a:pt x="1518018" y="42037"/>
                  </a:lnTo>
                  <a:lnTo>
                    <a:pt x="1475256" y="42037"/>
                  </a:lnTo>
                  <a:lnTo>
                    <a:pt x="1472038" y="39981"/>
                  </a:lnTo>
                  <a:close/>
                </a:path>
                <a:path w="1524000" h="419100">
                  <a:moveTo>
                    <a:pt x="1470684" y="38862"/>
                  </a:moveTo>
                  <a:lnTo>
                    <a:pt x="1472081" y="40004"/>
                  </a:lnTo>
                  <a:lnTo>
                    <a:pt x="1475256" y="42037"/>
                  </a:lnTo>
                  <a:lnTo>
                    <a:pt x="1470684" y="38862"/>
                  </a:lnTo>
                  <a:close/>
                </a:path>
                <a:path w="1524000" h="419100">
                  <a:moveTo>
                    <a:pt x="1516563" y="38862"/>
                  </a:moveTo>
                  <a:lnTo>
                    <a:pt x="1470684" y="38862"/>
                  </a:lnTo>
                  <a:lnTo>
                    <a:pt x="1475256" y="42037"/>
                  </a:lnTo>
                  <a:lnTo>
                    <a:pt x="1518018" y="42037"/>
                  </a:lnTo>
                  <a:lnTo>
                    <a:pt x="1516563" y="38862"/>
                  </a:lnTo>
                  <a:close/>
                </a:path>
                <a:path w="1524000" h="419100">
                  <a:moveTo>
                    <a:pt x="53110" y="38988"/>
                  </a:moveTo>
                  <a:lnTo>
                    <a:pt x="48792" y="41910"/>
                  </a:lnTo>
                  <a:lnTo>
                    <a:pt x="51589" y="40231"/>
                  </a:lnTo>
                  <a:lnTo>
                    <a:pt x="53110" y="38988"/>
                  </a:lnTo>
                  <a:close/>
                </a:path>
                <a:path w="1524000" h="419100">
                  <a:moveTo>
                    <a:pt x="51589" y="40231"/>
                  </a:moveTo>
                  <a:lnTo>
                    <a:pt x="48792" y="41910"/>
                  </a:lnTo>
                  <a:lnTo>
                    <a:pt x="49535" y="41910"/>
                  </a:lnTo>
                  <a:lnTo>
                    <a:pt x="51589" y="40231"/>
                  </a:lnTo>
                  <a:close/>
                </a:path>
                <a:path w="1524000" h="419100">
                  <a:moveTo>
                    <a:pt x="53661" y="38988"/>
                  </a:moveTo>
                  <a:lnTo>
                    <a:pt x="53110" y="38988"/>
                  </a:lnTo>
                  <a:lnTo>
                    <a:pt x="51589" y="40231"/>
                  </a:lnTo>
                  <a:lnTo>
                    <a:pt x="53661" y="38988"/>
                  </a:lnTo>
                  <a:close/>
                </a:path>
                <a:path w="1524000" h="419100">
                  <a:moveTo>
                    <a:pt x="1514567" y="35051"/>
                  </a:moveTo>
                  <a:lnTo>
                    <a:pt x="1454047" y="35051"/>
                  </a:lnTo>
                  <a:lnTo>
                    <a:pt x="1459381" y="35433"/>
                  </a:lnTo>
                  <a:lnTo>
                    <a:pt x="1462937" y="36067"/>
                  </a:lnTo>
                  <a:lnTo>
                    <a:pt x="1466112" y="37084"/>
                  </a:lnTo>
                  <a:lnTo>
                    <a:pt x="1469033" y="38353"/>
                  </a:lnTo>
                  <a:lnTo>
                    <a:pt x="1472038" y="39981"/>
                  </a:lnTo>
                  <a:lnTo>
                    <a:pt x="1470684" y="38862"/>
                  </a:lnTo>
                  <a:lnTo>
                    <a:pt x="1516563" y="38862"/>
                  </a:lnTo>
                  <a:lnTo>
                    <a:pt x="1515515" y="36575"/>
                  </a:lnTo>
                  <a:lnTo>
                    <a:pt x="1514567" y="350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305050" y="2084273"/>
            <a:ext cx="12827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45" dirty="0">
                <a:latin typeface="Arial"/>
                <a:cs typeface="Arial"/>
              </a:rPr>
              <a:t>E</a:t>
            </a:r>
            <a:r>
              <a:rPr sz="1200" b="1" spc="-30" dirty="0">
                <a:latin typeface="Arial"/>
                <a:cs typeface="Arial"/>
              </a:rPr>
              <a:t>C</a:t>
            </a:r>
            <a:r>
              <a:rPr sz="1200" b="1" spc="15" dirty="0">
                <a:latin typeface="Arial"/>
                <a:cs typeface="Arial"/>
              </a:rPr>
              <a:t>H</a:t>
            </a:r>
            <a:r>
              <a:rPr sz="1200" b="1" spc="20" dirty="0">
                <a:latin typeface="Arial"/>
                <a:cs typeface="Arial"/>
              </a:rPr>
              <a:t>I</a:t>
            </a:r>
            <a:r>
              <a:rPr sz="1200" b="1" spc="-15" dirty="0">
                <a:latin typeface="Arial"/>
                <a:cs typeface="Arial"/>
              </a:rPr>
              <a:t>NOC</a:t>
            </a:r>
            <a:r>
              <a:rPr sz="1200" b="1" spc="-20" dirty="0">
                <a:latin typeface="Arial"/>
                <a:cs typeface="Arial"/>
              </a:rPr>
              <a:t>A</a:t>
            </a:r>
            <a:r>
              <a:rPr sz="1200" b="1" spc="-15" dirty="0">
                <a:latin typeface="Arial"/>
                <a:cs typeface="Arial"/>
              </a:rPr>
              <a:t>NDINS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62885" y="2489708"/>
            <a:ext cx="1259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MICAFUNGIN  </a:t>
            </a:r>
            <a:r>
              <a:rPr sz="1200" spc="-45" dirty="0">
                <a:latin typeface="Arial"/>
                <a:cs typeface="Arial"/>
              </a:rPr>
              <a:t>CASPOFUNGIN  </a:t>
            </a:r>
            <a:r>
              <a:rPr sz="1200" spc="15" dirty="0">
                <a:latin typeface="Arial"/>
                <a:cs typeface="Arial"/>
              </a:rPr>
              <a:t>ANI</a:t>
            </a:r>
            <a:r>
              <a:rPr sz="1200" spc="-15" dirty="0">
                <a:latin typeface="Arial"/>
                <a:cs typeface="Arial"/>
              </a:rPr>
              <a:t>DU</a:t>
            </a:r>
            <a:r>
              <a:rPr sz="1200" spc="-20" dirty="0">
                <a:latin typeface="Arial"/>
                <a:cs typeface="Arial"/>
              </a:rPr>
              <a:t>L</a:t>
            </a:r>
            <a:r>
              <a:rPr sz="1200" spc="-35" dirty="0">
                <a:latin typeface="Arial"/>
                <a:cs typeface="Arial"/>
              </a:rPr>
              <a:t>AF</a:t>
            </a:r>
            <a:r>
              <a:rPr sz="1200" spc="-45" dirty="0">
                <a:latin typeface="Arial"/>
                <a:cs typeface="Arial"/>
              </a:rPr>
              <a:t>U</a:t>
            </a:r>
            <a:r>
              <a:rPr sz="1200" spc="-5" dirty="0">
                <a:latin typeface="Arial"/>
                <a:cs typeface="Arial"/>
              </a:rPr>
              <a:t>NGIN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708653" y="2522982"/>
            <a:ext cx="1676400" cy="417830"/>
            <a:chOff x="3708653" y="2522982"/>
            <a:chExt cx="1676400" cy="417830"/>
          </a:xfrm>
        </p:grpSpPr>
        <p:sp>
          <p:nvSpPr>
            <p:cNvPr id="20" name="object 20"/>
            <p:cNvSpPr/>
            <p:nvPr/>
          </p:nvSpPr>
          <p:spPr>
            <a:xfrm>
              <a:off x="3708653" y="2522982"/>
              <a:ext cx="1676400" cy="417830"/>
            </a:xfrm>
            <a:custGeom>
              <a:avLst/>
              <a:gdLst/>
              <a:ahLst/>
              <a:cxnLst/>
              <a:rect l="l" t="t" r="r" b="b"/>
              <a:pathLst>
                <a:path w="1676400" h="417830">
                  <a:moveTo>
                    <a:pt x="1606804" y="0"/>
                  </a:moveTo>
                  <a:lnTo>
                    <a:pt x="69596" y="0"/>
                  </a:lnTo>
                  <a:lnTo>
                    <a:pt x="42487" y="5462"/>
                  </a:lnTo>
                  <a:lnTo>
                    <a:pt x="20367" y="20367"/>
                  </a:lnTo>
                  <a:lnTo>
                    <a:pt x="5462" y="42487"/>
                  </a:lnTo>
                  <a:lnTo>
                    <a:pt x="0" y="69595"/>
                  </a:lnTo>
                  <a:lnTo>
                    <a:pt x="0" y="347979"/>
                  </a:lnTo>
                  <a:lnTo>
                    <a:pt x="5462" y="375088"/>
                  </a:lnTo>
                  <a:lnTo>
                    <a:pt x="20367" y="397208"/>
                  </a:lnTo>
                  <a:lnTo>
                    <a:pt x="42487" y="412113"/>
                  </a:lnTo>
                  <a:lnTo>
                    <a:pt x="69596" y="417575"/>
                  </a:lnTo>
                  <a:lnTo>
                    <a:pt x="1606804" y="417575"/>
                  </a:lnTo>
                  <a:lnTo>
                    <a:pt x="1633912" y="412113"/>
                  </a:lnTo>
                  <a:lnTo>
                    <a:pt x="1656032" y="397208"/>
                  </a:lnTo>
                  <a:lnTo>
                    <a:pt x="1670937" y="375088"/>
                  </a:lnTo>
                  <a:lnTo>
                    <a:pt x="1676400" y="347979"/>
                  </a:lnTo>
                  <a:lnTo>
                    <a:pt x="1676400" y="69595"/>
                  </a:lnTo>
                  <a:lnTo>
                    <a:pt x="1670937" y="42487"/>
                  </a:lnTo>
                  <a:lnTo>
                    <a:pt x="1656032" y="20367"/>
                  </a:lnTo>
                  <a:lnTo>
                    <a:pt x="1633912" y="5462"/>
                  </a:lnTo>
                  <a:lnTo>
                    <a:pt x="1606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08749" y="2522982"/>
              <a:ext cx="1676400" cy="417830"/>
            </a:xfrm>
            <a:custGeom>
              <a:avLst/>
              <a:gdLst/>
              <a:ahLst/>
              <a:cxnLst/>
              <a:rect l="l" t="t" r="r" b="b"/>
              <a:pathLst>
                <a:path w="1676400" h="417830">
                  <a:moveTo>
                    <a:pt x="1606708" y="0"/>
                  </a:moveTo>
                  <a:lnTo>
                    <a:pt x="69500" y="0"/>
                  </a:lnTo>
                  <a:lnTo>
                    <a:pt x="62388" y="380"/>
                  </a:lnTo>
                  <a:lnTo>
                    <a:pt x="20224" y="20319"/>
                  </a:lnTo>
                  <a:lnTo>
                    <a:pt x="1301" y="55625"/>
                  </a:lnTo>
                  <a:lnTo>
                    <a:pt x="0" y="67817"/>
                  </a:lnTo>
                  <a:lnTo>
                    <a:pt x="5" y="349884"/>
                  </a:lnTo>
                  <a:lnTo>
                    <a:pt x="11842" y="386841"/>
                  </a:lnTo>
                  <a:lnTo>
                    <a:pt x="42449" y="412114"/>
                  </a:lnTo>
                  <a:lnTo>
                    <a:pt x="69500" y="417575"/>
                  </a:lnTo>
                  <a:lnTo>
                    <a:pt x="1606708" y="417575"/>
                  </a:lnTo>
                  <a:lnTo>
                    <a:pt x="1645570" y="405638"/>
                  </a:lnTo>
                  <a:lnTo>
                    <a:pt x="1667053" y="382523"/>
                  </a:lnTo>
                  <a:lnTo>
                    <a:pt x="69500" y="382523"/>
                  </a:lnTo>
                  <a:lnTo>
                    <a:pt x="64293" y="382142"/>
                  </a:lnTo>
                  <a:lnTo>
                    <a:pt x="48026" y="374903"/>
                  </a:lnTo>
                  <a:lnTo>
                    <a:pt x="47275" y="374903"/>
                  </a:lnTo>
                  <a:lnTo>
                    <a:pt x="42449" y="370077"/>
                  </a:lnTo>
                  <a:lnTo>
                    <a:pt x="43343" y="370077"/>
                  </a:lnTo>
                  <a:lnTo>
                    <a:pt x="38893" y="364616"/>
                  </a:lnTo>
                  <a:lnTo>
                    <a:pt x="34956" y="349884"/>
                  </a:lnTo>
                  <a:lnTo>
                    <a:pt x="34956" y="69595"/>
                  </a:lnTo>
                  <a:lnTo>
                    <a:pt x="43116" y="47497"/>
                  </a:lnTo>
                  <a:lnTo>
                    <a:pt x="42449" y="47497"/>
                  </a:lnTo>
                  <a:lnTo>
                    <a:pt x="47402" y="42544"/>
                  </a:lnTo>
                  <a:lnTo>
                    <a:pt x="48603" y="42544"/>
                  </a:lnTo>
                  <a:lnTo>
                    <a:pt x="52863" y="39115"/>
                  </a:lnTo>
                  <a:lnTo>
                    <a:pt x="67722" y="35051"/>
                  </a:lnTo>
                  <a:lnTo>
                    <a:pt x="1667053" y="35051"/>
                  </a:lnTo>
                  <a:lnTo>
                    <a:pt x="1664366" y="30733"/>
                  </a:lnTo>
                  <a:lnTo>
                    <a:pt x="1633759" y="5460"/>
                  </a:lnTo>
                  <a:lnTo>
                    <a:pt x="1613947" y="380"/>
                  </a:lnTo>
                  <a:lnTo>
                    <a:pt x="1606708" y="0"/>
                  </a:lnTo>
                  <a:close/>
                </a:path>
                <a:path w="1676400" h="417830">
                  <a:moveTo>
                    <a:pt x="1631971" y="371452"/>
                  </a:moveTo>
                  <a:lnTo>
                    <a:pt x="1608613" y="382523"/>
                  </a:lnTo>
                  <a:lnTo>
                    <a:pt x="1667053" y="382523"/>
                  </a:lnTo>
                  <a:lnTo>
                    <a:pt x="1667922" y="381126"/>
                  </a:lnTo>
                  <a:lnTo>
                    <a:pt x="1670843" y="375030"/>
                  </a:lnTo>
                  <a:lnTo>
                    <a:pt x="1628933" y="374903"/>
                  </a:lnTo>
                  <a:lnTo>
                    <a:pt x="1631971" y="371452"/>
                  </a:lnTo>
                  <a:close/>
                </a:path>
                <a:path w="1676400" h="417830">
                  <a:moveTo>
                    <a:pt x="42449" y="370077"/>
                  </a:moveTo>
                  <a:lnTo>
                    <a:pt x="47275" y="374903"/>
                  </a:lnTo>
                  <a:lnTo>
                    <a:pt x="45480" y="372700"/>
                  </a:lnTo>
                  <a:lnTo>
                    <a:pt x="42449" y="370077"/>
                  </a:lnTo>
                  <a:close/>
                </a:path>
                <a:path w="1676400" h="417830">
                  <a:moveTo>
                    <a:pt x="45480" y="372700"/>
                  </a:moveTo>
                  <a:lnTo>
                    <a:pt x="47275" y="374903"/>
                  </a:lnTo>
                  <a:lnTo>
                    <a:pt x="48026" y="374903"/>
                  </a:lnTo>
                  <a:lnTo>
                    <a:pt x="45480" y="372700"/>
                  </a:lnTo>
                  <a:close/>
                </a:path>
                <a:path w="1676400" h="417830">
                  <a:moveTo>
                    <a:pt x="1633632" y="370077"/>
                  </a:moveTo>
                  <a:lnTo>
                    <a:pt x="1631971" y="371452"/>
                  </a:lnTo>
                  <a:lnTo>
                    <a:pt x="1628933" y="374903"/>
                  </a:lnTo>
                  <a:lnTo>
                    <a:pt x="1633632" y="370077"/>
                  </a:lnTo>
                  <a:close/>
                </a:path>
                <a:path w="1676400" h="417830">
                  <a:moveTo>
                    <a:pt x="1672626" y="370077"/>
                  </a:moveTo>
                  <a:lnTo>
                    <a:pt x="1633632" y="370077"/>
                  </a:lnTo>
                  <a:lnTo>
                    <a:pt x="1628933" y="374903"/>
                  </a:lnTo>
                  <a:lnTo>
                    <a:pt x="1670889" y="374903"/>
                  </a:lnTo>
                  <a:lnTo>
                    <a:pt x="1672626" y="370077"/>
                  </a:lnTo>
                  <a:close/>
                </a:path>
                <a:path w="1676400" h="417830">
                  <a:moveTo>
                    <a:pt x="43343" y="370077"/>
                  </a:moveTo>
                  <a:lnTo>
                    <a:pt x="42449" y="370077"/>
                  </a:lnTo>
                  <a:lnTo>
                    <a:pt x="45480" y="372700"/>
                  </a:lnTo>
                  <a:lnTo>
                    <a:pt x="43343" y="370077"/>
                  </a:lnTo>
                  <a:close/>
                </a:path>
                <a:path w="1676400" h="417830">
                  <a:moveTo>
                    <a:pt x="1630404" y="44530"/>
                  </a:moveTo>
                  <a:lnTo>
                    <a:pt x="1641252" y="67817"/>
                  </a:lnTo>
                  <a:lnTo>
                    <a:pt x="1641252" y="347979"/>
                  </a:lnTo>
                  <a:lnTo>
                    <a:pt x="1631971" y="371452"/>
                  </a:lnTo>
                  <a:lnTo>
                    <a:pt x="1633632" y="370077"/>
                  </a:lnTo>
                  <a:lnTo>
                    <a:pt x="1672626" y="370077"/>
                  </a:lnTo>
                  <a:lnTo>
                    <a:pt x="1673163" y="368553"/>
                  </a:lnTo>
                  <a:lnTo>
                    <a:pt x="1674907" y="362076"/>
                  </a:lnTo>
                  <a:lnTo>
                    <a:pt x="1675923" y="355218"/>
                  </a:lnTo>
                  <a:lnTo>
                    <a:pt x="1676204" y="349884"/>
                  </a:lnTo>
                  <a:lnTo>
                    <a:pt x="1676209" y="67817"/>
                  </a:lnTo>
                  <a:lnTo>
                    <a:pt x="1675923" y="62483"/>
                  </a:lnTo>
                  <a:lnTo>
                    <a:pt x="1674907" y="55625"/>
                  </a:lnTo>
                  <a:lnTo>
                    <a:pt x="1673129" y="48894"/>
                  </a:lnTo>
                  <a:lnTo>
                    <a:pt x="1672581" y="47370"/>
                  </a:lnTo>
                  <a:lnTo>
                    <a:pt x="1633632" y="47370"/>
                  </a:lnTo>
                  <a:lnTo>
                    <a:pt x="1630404" y="44530"/>
                  </a:lnTo>
                  <a:close/>
                </a:path>
                <a:path w="1676400" h="417830">
                  <a:moveTo>
                    <a:pt x="47402" y="42544"/>
                  </a:moveTo>
                  <a:lnTo>
                    <a:pt x="42449" y="47497"/>
                  </a:lnTo>
                  <a:lnTo>
                    <a:pt x="44646" y="45729"/>
                  </a:lnTo>
                  <a:lnTo>
                    <a:pt x="47402" y="42544"/>
                  </a:lnTo>
                  <a:close/>
                </a:path>
                <a:path w="1676400" h="417830">
                  <a:moveTo>
                    <a:pt x="44646" y="45729"/>
                  </a:moveTo>
                  <a:lnTo>
                    <a:pt x="42449" y="47497"/>
                  </a:lnTo>
                  <a:lnTo>
                    <a:pt x="43116" y="47497"/>
                  </a:lnTo>
                  <a:lnTo>
                    <a:pt x="44646" y="45729"/>
                  </a:lnTo>
                  <a:close/>
                </a:path>
                <a:path w="1676400" h="417830">
                  <a:moveTo>
                    <a:pt x="1628806" y="42544"/>
                  </a:moveTo>
                  <a:lnTo>
                    <a:pt x="1630404" y="44530"/>
                  </a:lnTo>
                  <a:lnTo>
                    <a:pt x="1633632" y="47370"/>
                  </a:lnTo>
                  <a:lnTo>
                    <a:pt x="1628806" y="42544"/>
                  </a:lnTo>
                  <a:close/>
                </a:path>
                <a:path w="1676400" h="417830">
                  <a:moveTo>
                    <a:pt x="1670843" y="42544"/>
                  </a:moveTo>
                  <a:lnTo>
                    <a:pt x="1628806" y="42544"/>
                  </a:lnTo>
                  <a:lnTo>
                    <a:pt x="1633632" y="47370"/>
                  </a:lnTo>
                  <a:lnTo>
                    <a:pt x="1672581" y="47370"/>
                  </a:lnTo>
                  <a:lnTo>
                    <a:pt x="1670843" y="42544"/>
                  </a:lnTo>
                  <a:close/>
                </a:path>
                <a:path w="1676400" h="417830">
                  <a:moveTo>
                    <a:pt x="48603" y="42544"/>
                  </a:moveTo>
                  <a:lnTo>
                    <a:pt x="47402" y="42544"/>
                  </a:lnTo>
                  <a:lnTo>
                    <a:pt x="44646" y="45729"/>
                  </a:lnTo>
                  <a:lnTo>
                    <a:pt x="48603" y="42544"/>
                  </a:lnTo>
                  <a:close/>
                </a:path>
                <a:path w="1676400" h="417830">
                  <a:moveTo>
                    <a:pt x="1667053" y="35051"/>
                  </a:moveTo>
                  <a:lnTo>
                    <a:pt x="1606708" y="35051"/>
                  </a:lnTo>
                  <a:lnTo>
                    <a:pt x="1612042" y="35432"/>
                  </a:lnTo>
                  <a:lnTo>
                    <a:pt x="1615471" y="36067"/>
                  </a:lnTo>
                  <a:lnTo>
                    <a:pt x="1630404" y="44530"/>
                  </a:lnTo>
                  <a:lnTo>
                    <a:pt x="1628806" y="42544"/>
                  </a:lnTo>
                  <a:lnTo>
                    <a:pt x="1670843" y="42544"/>
                  </a:lnTo>
                  <a:lnTo>
                    <a:pt x="1667922" y="36448"/>
                  </a:lnTo>
                  <a:lnTo>
                    <a:pt x="1667053" y="350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847591" y="2605785"/>
            <a:ext cx="1398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5" dirty="0">
                <a:latin typeface="Arial"/>
                <a:cs typeface="Arial"/>
              </a:rPr>
              <a:t>ANTIMETABOLITES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056126" y="1371600"/>
            <a:ext cx="2767965" cy="2029460"/>
            <a:chOff x="4056126" y="1371600"/>
            <a:chExt cx="2767965" cy="2029460"/>
          </a:xfrm>
        </p:grpSpPr>
        <p:sp>
          <p:nvSpPr>
            <p:cNvPr id="24" name="object 24"/>
            <p:cNvSpPr/>
            <p:nvPr/>
          </p:nvSpPr>
          <p:spPr>
            <a:xfrm>
              <a:off x="4056126" y="1371599"/>
              <a:ext cx="1697355" cy="1567815"/>
            </a:xfrm>
            <a:custGeom>
              <a:avLst/>
              <a:gdLst/>
              <a:ahLst/>
              <a:cxnLst/>
              <a:rect l="l" t="t" r="r" b="b"/>
              <a:pathLst>
                <a:path w="1697354" h="1567814">
                  <a:moveTo>
                    <a:pt x="118872" y="1032510"/>
                  </a:moveTo>
                  <a:lnTo>
                    <a:pt x="59436" y="1032510"/>
                  </a:lnTo>
                  <a:lnTo>
                    <a:pt x="59436" y="762"/>
                  </a:lnTo>
                  <a:lnTo>
                    <a:pt x="39624" y="762"/>
                  </a:lnTo>
                  <a:lnTo>
                    <a:pt x="39624" y="1032510"/>
                  </a:lnTo>
                  <a:lnTo>
                    <a:pt x="0" y="1032510"/>
                  </a:lnTo>
                  <a:lnTo>
                    <a:pt x="59436" y="1151382"/>
                  </a:lnTo>
                  <a:lnTo>
                    <a:pt x="108966" y="1052322"/>
                  </a:lnTo>
                  <a:lnTo>
                    <a:pt x="118872" y="1032510"/>
                  </a:lnTo>
                  <a:close/>
                </a:path>
                <a:path w="1697354" h="1567814">
                  <a:moveTo>
                    <a:pt x="1696974" y="1491234"/>
                  </a:moveTo>
                  <a:lnTo>
                    <a:pt x="1658874" y="1491234"/>
                  </a:lnTo>
                  <a:lnTo>
                    <a:pt x="1658874" y="0"/>
                  </a:lnTo>
                  <a:lnTo>
                    <a:pt x="1646174" y="0"/>
                  </a:lnTo>
                  <a:lnTo>
                    <a:pt x="1646174" y="1491234"/>
                  </a:lnTo>
                  <a:lnTo>
                    <a:pt x="1620774" y="1491234"/>
                  </a:lnTo>
                  <a:lnTo>
                    <a:pt x="1658874" y="1567434"/>
                  </a:lnTo>
                  <a:lnTo>
                    <a:pt x="1690624" y="1503934"/>
                  </a:lnTo>
                  <a:lnTo>
                    <a:pt x="1696974" y="14912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10962" y="2940558"/>
              <a:ext cx="1412875" cy="460375"/>
            </a:xfrm>
            <a:custGeom>
              <a:avLst/>
              <a:gdLst/>
              <a:ahLst/>
              <a:cxnLst/>
              <a:rect l="l" t="t" r="r" b="b"/>
              <a:pathLst>
                <a:path w="1412875" h="460375">
                  <a:moveTo>
                    <a:pt x="1336039" y="0"/>
                  </a:moveTo>
                  <a:lnTo>
                    <a:pt x="76708" y="0"/>
                  </a:lnTo>
                  <a:lnTo>
                    <a:pt x="46827" y="6020"/>
                  </a:lnTo>
                  <a:lnTo>
                    <a:pt x="22447" y="22447"/>
                  </a:lnTo>
                  <a:lnTo>
                    <a:pt x="6020" y="46827"/>
                  </a:lnTo>
                  <a:lnTo>
                    <a:pt x="0" y="76707"/>
                  </a:lnTo>
                  <a:lnTo>
                    <a:pt x="0" y="383539"/>
                  </a:lnTo>
                  <a:lnTo>
                    <a:pt x="6020" y="413420"/>
                  </a:lnTo>
                  <a:lnTo>
                    <a:pt x="22447" y="437800"/>
                  </a:lnTo>
                  <a:lnTo>
                    <a:pt x="46827" y="454227"/>
                  </a:lnTo>
                  <a:lnTo>
                    <a:pt x="76708" y="460247"/>
                  </a:lnTo>
                  <a:lnTo>
                    <a:pt x="1336039" y="460247"/>
                  </a:lnTo>
                  <a:lnTo>
                    <a:pt x="1365920" y="454227"/>
                  </a:lnTo>
                  <a:lnTo>
                    <a:pt x="1390300" y="437800"/>
                  </a:lnTo>
                  <a:lnTo>
                    <a:pt x="1406727" y="413420"/>
                  </a:lnTo>
                  <a:lnTo>
                    <a:pt x="1412747" y="383539"/>
                  </a:lnTo>
                  <a:lnTo>
                    <a:pt x="1412747" y="76707"/>
                  </a:lnTo>
                  <a:lnTo>
                    <a:pt x="1406727" y="46827"/>
                  </a:lnTo>
                  <a:lnTo>
                    <a:pt x="1390300" y="22447"/>
                  </a:lnTo>
                  <a:lnTo>
                    <a:pt x="1365920" y="6020"/>
                  </a:lnTo>
                  <a:lnTo>
                    <a:pt x="13360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10962" y="2940558"/>
              <a:ext cx="1412875" cy="460375"/>
            </a:xfrm>
            <a:custGeom>
              <a:avLst/>
              <a:gdLst/>
              <a:ahLst/>
              <a:cxnLst/>
              <a:rect l="l" t="t" r="r" b="b"/>
              <a:pathLst>
                <a:path w="1412875" h="460375">
                  <a:moveTo>
                    <a:pt x="1336039" y="0"/>
                  </a:moveTo>
                  <a:lnTo>
                    <a:pt x="76708" y="0"/>
                  </a:lnTo>
                  <a:lnTo>
                    <a:pt x="68961" y="380"/>
                  </a:lnTo>
                  <a:lnTo>
                    <a:pt x="27939" y="17525"/>
                  </a:lnTo>
                  <a:lnTo>
                    <a:pt x="3428" y="53847"/>
                  </a:lnTo>
                  <a:lnTo>
                    <a:pt x="0" y="383539"/>
                  </a:lnTo>
                  <a:lnTo>
                    <a:pt x="380" y="391413"/>
                  </a:lnTo>
                  <a:lnTo>
                    <a:pt x="17525" y="432307"/>
                  </a:lnTo>
                  <a:lnTo>
                    <a:pt x="53848" y="456818"/>
                  </a:lnTo>
                  <a:lnTo>
                    <a:pt x="76708" y="460247"/>
                  </a:lnTo>
                  <a:lnTo>
                    <a:pt x="1336039" y="460247"/>
                  </a:lnTo>
                  <a:lnTo>
                    <a:pt x="1378965" y="447166"/>
                  </a:lnTo>
                  <a:lnTo>
                    <a:pt x="1400429" y="425195"/>
                  </a:lnTo>
                  <a:lnTo>
                    <a:pt x="76708" y="425195"/>
                  </a:lnTo>
                  <a:lnTo>
                    <a:pt x="70612" y="424814"/>
                  </a:lnTo>
                  <a:lnTo>
                    <a:pt x="38988" y="401700"/>
                  </a:lnTo>
                  <a:lnTo>
                    <a:pt x="35051" y="386206"/>
                  </a:lnTo>
                  <a:lnTo>
                    <a:pt x="35051" y="76707"/>
                  </a:lnTo>
                  <a:lnTo>
                    <a:pt x="54737" y="41275"/>
                  </a:lnTo>
                  <a:lnTo>
                    <a:pt x="74167" y="35051"/>
                  </a:lnTo>
                  <a:lnTo>
                    <a:pt x="1400429" y="35051"/>
                  </a:lnTo>
                  <a:lnTo>
                    <a:pt x="1399666" y="33781"/>
                  </a:lnTo>
                  <a:lnTo>
                    <a:pt x="1366012" y="5968"/>
                  </a:lnTo>
                  <a:lnTo>
                    <a:pt x="1343914" y="380"/>
                  </a:lnTo>
                  <a:lnTo>
                    <a:pt x="1336039" y="0"/>
                  </a:lnTo>
                  <a:close/>
                </a:path>
                <a:path w="1412875" h="460375">
                  <a:moveTo>
                    <a:pt x="1400429" y="35051"/>
                  </a:moveTo>
                  <a:lnTo>
                    <a:pt x="1336039" y="35051"/>
                  </a:lnTo>
                  <a:lnTo>
                    <a:pt x="1342136" y="35432"/>
                  </a:lnTo>
                  <a:lnTo>
                    <a:pt x="1346327" y="36194"/>
                  </a:lnTo>
                  <a:lnTo>
                    <a:pt x="1375156" y="62229"/>
                  </a:lnTo>
                  <a:lnTo>
                    <a:pt x="1377695" y="74167"/>
                  </a:lnTo>
                  <a:lnTo>
                    <a:pt x="1377695" y="383539"/>
                  </a:lnTo>
                  <a:lnTo>
                    <a:pt x="1357757" y="419226"/>
                  </a:lnTo>
                  <a:lnTo>
                    <a:pt x="1338707" y="425195"/>
                  </a:lnTo>
                  <a:lnTo>
                    <a:pt x="1400429" y="425195"/>
                  </a:lnTo>
                  <a:lnTo>
                    <a:pt x="1412747" y="383539"/>
                  </a:lnTo>
                  <a:lnTo>
                    <a:pt x="1412623" y="74167"/>
                  </a:lnTo>
                  <a:lnTo>
                    <a:pt x="1403477" y="40131"/>
                  </a:lnTo>
                  <a:lnTo>
                    <a:pt x="1400429" y="350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787266" y="2951479"/>
            <a:ext cx="934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0" dirty="0">
                <a:latin typeface="Arial"/>
                <a:cs typeface="Arial"/>
              </a:rPr>
              <a:t>F</a:t>
            </a:r>
            <a:r>
              <a:rPr sz="1200" spc="-35" dirty="0">
                <a:latin typeface="Arial"/>
                <a:cs typeface="Arial"/>
              </a:rPr>
              <a:t>L</a:t>
            </a:r>
            <a:r>
              <a:rPr sz="1200" spc="-45" dirty="0">
                <a:latin typeface="Arial"/>
                <a:cs typeface="Arial"/>
              </a:rPr>
              <a:t>U</a:t>
            </a:r>
            <a:r>
              <a:rPr sz="1200" spc="-50" dirty="0">
                <a:latin typeface="Arial"/>
                <a:cs typeface="Arial"/>
              </a:rPr>
              <a:t>C</a:t>
            </a:r>
            <a:r>
              <a:rPr sz="1200" spc="-55" dirty="0">
                <a:latin typeface="Arial"/>
                <a:cs typeface="Arial"/>
              </a:rPr>
              <a:t>Y</a:t>
            </a:r>
            <a:r>
              <a:rPr sz="1200" spc="-80" dirty="0">
                <a:latin typeface="Arial"/>
                <a:cs typeface="Arial"/>
              </a:rPr>
              <a:t>SO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20" dirty="0">
                <a:latin typeface="Arial"/>
                <a:cs typeface="Arial"/>
              </a:rPr>
              <a:t>N</a:t>
            </a:r>
            <a:r>
              <a:rPr sz="1200" spc="-150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92241" y="3045078"/>
            <a:ext cx="1139825" cy="983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100"/>
              </a:spcBef>
            </a:pPr>
            <a:r>
              <a:rPr sz="1200" b="1" spc="-60" dirty="0">
                <a:latin typeface="Arial"/>
                <a:cs typeface="Arial"/>
              </a:rPr>
              <a:t>ALLYLAMINES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Arial"/>
              <a:cs typeface="Arial"/>
            </a:endParaRPr>
          </a:p>
          <a:p>
            <a:pPr marL="12700" marR="172720">
              <a:lnSpc>
                <a:spcPct val="100000"/>
              </a:lnSpc>
            </a:pPr>
            <a:r>
              <a:rPr sz="1200" spc="-25" dirty="0">
                <a:latin typeface="Arial"/>
                <a:cs typeface="Arial"/>
              </a:rPr>
              <a:t>NAFTIFINE  </a:t>
            </a:r>
            <a:r>
              <a:rPr sz="1200" spc="-65" dirty="0">
                <a:latin typeface="Arial"/>
                <a:cs typeface="Arial"/>
              </a:rPr>
              <a:t>T</a:t>
            </a:r>
            <a:r>
              <a:rPr sz="1200" spc="-75" dirty="0">
                <a:latin typeface="Arial"/>
                <a:cs typeface="Arial"/>
              </a:rPr>
              <a:t>E</a:t>
            </a:r>
            <a:r>
              <a:rPr sz="1200" spc="-120" dirty="0">
                <a:latin typeface="Arial"/>
                <a:cs typeface="Arial"/>
              </a:rPr>
              <a:t>R</a:t>
            </a:r>
            <a:r>
              <a:rPr sz="1200" spc="-105" dirty="0">
                <a:latin typeface="Arial"/>
                <a:cs typeface="Arial"/>
              </a:rPr>
              <a:t>B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20" dirty="0">
                <a:latin typeface="Arial"/>
                <a:cs typeface="Arial"/>
              </a:rPr>
              <a:t>N</a:t>
            </a:r>
            <a:r>
              <a:rPr sz="1200" spc="-35" dirty="0">
                <a:latin typeface="Arial"/>
                <a:cs typeface="Arial"/>
              </a:rPr>
              <a:t>AF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20" dirty="0">
                <a:latin typeface="Arial"/>
                <a:cs typeface="Arial"/>
              </a:rPr>
              <a:t>N</a:t>
            </a:r>
            <a:r>
              <a:rPr sz="1200" spc="-95" dirty="0">
                <a:latin typeface="Arial"/>
                <a:cs typeface="Arial"/>
              </a:rPr>
              <a:t>E  </a:t>
            </a:r>
            <a:r>
              <a:rPr sz="1200" spc="-50" dirty="0">
                <a:latin typeface="Arial"/>
                <a:cs typeface="Arial"/>
              </a:rPr>
              <a:t>BUTENIFINE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118097" y="1395983"/>
            <a:ext cx="2923540" cy="3786504"/>
            <a:chOff x="6118097" y="1395983"/>
            <a:chExt cx="2923540" cy="3786504"/>
          </a:xfrm>
        </p:grpSpPr>
        <p:sp>
          <p:nvSpPr>
            <p:cNvPr id="30" name="object 30"/>
            <p:cNvSpPr/>
            <p:nvPr/>
          </p:nvSpPr>
          <p:spPr>
            <a:xfrm>
              <a:off x="8628125" y="1396745"/>
              <a:ext cx="119380" cy="1844675"/>
            </a:xfrm>
            <a:custGeom>
              <a:avLst/>
              <a:gdLst/>
              <a:ahLst/>
              <a:cxnLst/>
              <a:rect l="l" t="t" r="r" b="b"/>
              <a:pathLst>
                <a:path w="119379" h="1844675">
                  <a:moveTo>
                    <a:pt x="39624" y="1725549"/>
                  </a:moveTo>
                  <a:lnTo>
                    <a:pt x="0" y="1725549"/>
                  </a:lnTo>
                  <a:lnTo>
                    <a:pt x="59435" y="1844420"/>
                  </a:lnTo>
                  <a:lnTo>
                    <a:pt x="108966" y="1745361"/>
                  </a:lnTo>
                  <a:lnTo>
                    <a:pt x="39624" y="1745361"/>
                  </a:lnTo>
                  <a:lnTo>
                    <a:pt x="39624" y="1725549"/>
                  </a:lnTo>
                  <a:close/>
                </a:path>
                <a:path w="119379" h="1844675">
                  <a:moveTo>
                    <a:pt x="59435" y="0"/>
                  </a:moveTo>
                  <a:lnTo>
                    <a:pt x="39624" y="0"/>
                  </a:lnTo>
                  <a:lnTo>
                    <a:pt x="39624" y="1745361"/>
                  </a:lnTo>
                  <a:lnTo>
                    <a:pt x="59435" y="1745361"/>
                  </a:lnTo>
                  <a:lnTo>
                    <a:pt x="59435" y="0"/>
                  </a:lnTo>
                  <a:close/>
                </a:path>
                <a:path w="119379" h="1844675">
                  <a:moveTo>
                    <a:pt x="118872" y="1725549"/>
                  </a:moveTo>
                  <a:lnTo>
                    <a:pt x="59435" y="1725549"/>
                  </a:lnTo>
                  <a:lnTo>
                    <a:pt x="59435" y="1745361"/>
                  </a:lnTo>
                  <a:lnTo>
                    <a:pt x="108966" y="1745361"/>
                  </a:lnTo>
                  <a:lnTo>
                    <a:pt x="118872" y="17255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88757" y="3240785"/>
              <a:ext cx="1452880" cy="422275"/>
            </a:xfrm>
            <a:custGeom>
              <a:avLst/>
              <a:gdLst/>
              <a:ahLst/>
              <a:cxnLst/>
              <a:rect l="l" t="t" r="r" b="b"/>
              <a:pathLst>
                <a:path w="1452879" h="422275">
                  <a:moveTo>
                    <a:pt x="1382014" y="0"/>
                  </a:moveTo>
                  <a:lnTo>
                    <a:pt x="70358" y="0"/>
                  </a:lnTo>
                  <a:lnTo>
                    <a:pt x="42969" y="5528"/>
                  </a:lnTo>
                  <a:lnTo>
                    <a:pt x="20605" y="20605"/>
                  </a:lnTo>
                  <a:lnTo>
                    <a:pt x="5528" y="42969"/>
                  </a:lnTo>
                  <a:lnTo>
                    <a:pt x="0" y="70358"/>
                  </a:lnTo>
                  <a:lnTo>
                    <a:pt x="0" y="351789"/>
                  </a:lnTo>
                  <a:lnTo>
                    <a:pt x="5528" y="379178"/>
                  </a:lnTo>
                  <a:lnTo>
                    <a:pt x="20605" y="401542"/>
                  </a:lnTo>
                  <a:lnTo>
                    <a:pt x="42969" y="416619"/>
                  </a:lnTo>
                  <a:lnTo>
                    <a:pt x="70358" y="422147"/>
                  </a:lnTo>
                  <a:lnTo>
                    <a:pt x="1382014" y="422147"/>
                  </a:lnTo>
                  <a:lnTo>
                    <a:pt x="1409402" y="416619"/>
                  </a:lnTo>
                  <a:lnTo>
                    <a:pt x="1431766" y="401542"/>
                  </a:lnTo>
                  <a:lnTo>
                    <a:pt x="1446843" y="379178"/>
                  </a:lnTo>
                  <a:lnTo>
                    <a:pt x="1452372" y="351789"/>
                  </a:lnTo>
                  <a:lnTo>
                    <a:pt x="1452372" y="70358"/>
                  </a:lnTo>
                  <a:lnTo>
                    <a:pt x="1446843" y="42969"/>
                  </a:lnTo>
                  <a:lnTo>
                    <a:pt x="1431766" y="20605"/>
                  </a:lnTo>
                  <a:lnTo>
                    <a:pt x="1409402" y="5528"/>
                  </a:lnTo>
                  <a:lnTo>
                    <a:pt x="13820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092696" y="1395983"/>
              <a:ext cx="1948814" cy="2755900"/>
            </a:xfrm>
            <a:custGeom>
              <a:avLst/>
              <a:gdLst/>
              <a:ahLst/>
              <a:cxnLst/>
              <a:rect l="l" t="t" r="r" b="b"/>
              <a:pathLst>
                <a:path w="1948815" h="2755900">
                  <a:moveTo>
                    <a:pt x="76200" y="2679573"/>
                  </a:moveTo>
                  <a:lnTo>
                    <a:pt x="38100" y="2679573"/>
                  </a:lnTo>
                  <a:lnTo>
                    <a:pt x="38100" y="0"/>
                  </a:lnTo>
                  <a:lnTo>
                    <a:pt x="25400" y="0"/>
                  </a:lnTo>
                  <a:lnTo>
                    <a:pt x="25400" y="2679573"/>
                  </a:lnTo>
                  <a:lnTo>
                    <a:pt x="0" y="2679573"/>
                  </a:lnTo>
                  <a:lnTo>
                    <a:pt x="38100" y="2755773"/>
                  </a:lnTo>
                  <a:lnTo>
                    <a:pt x="69850" y="2692273"/>
                  </a:lnTo>
                  <a:lnTo>
                    <a:pt x="76200" y="2679573"/>
                  </a:lnTo>
                  <a:close/>
                </a:path>
                <a:path w="1948815" h="2755900">
                  <a:moveTo>
                    <a:pt x="1948319" y="1913128"/>
                  </a:moveTo>
                  <a:lnTo>
                    <a:pt x="1948053" y="1907921"/>
                  </a:lnTo>
                  <a:lnTo>
                    <a:pt x="1947037" y="1900936"/>
                  </a:lnTo>
                  <a:lnTo>
                    <a:pt x="1945259" y="1894205"/>
                  </a:lnTo>
                  <a:lnTo>
                    <a:pt x="1944585" y="1892427"/>
                  </a:lnTo>
                  <a:lnTo>
                    <a:pt x="1942782" y="1887601"/>
                  </a:lnTo>
                  <a:lnTo>
                    <a:pt x="1942350" y="1886712"/>
                  </a:lnTo>
                  <a:lnTo>
                    <a:pt x="1940953" y="1883791"/>
                  </a:lnTo>
                  <a:lnTo>
                    <a:pt x="1939925" y="1881632"/>
                  </a:lnTo>
                  <a:lnTo>
                    <a:pt x="1938832" y="1879854"/>
                  </a:lnTo>
                  <a:lnTo>
                    <a:pt x="1936369" y="1875790"/>
                  </a:lnTo>
                  <a:lnTo>
                    <a:pt x="1927860" y="1865376"/>
                  </a:lnTo>
                  <a:lnTo>
                    <a:pt x="1917446" y="1856740"/>
                  </a:lnTo>
                  <a:lnTo>
                    <a:pt x="1913382" y="1854365"/>
                  </a:lnTo>
                  <a:lnTo>
                    <a:pt x="1913382" y="1913128"/>
                  </a:lnTo>
                  <a:lnTo>
                    <a:pt x="1913382" y="2196592"/>
                  </a:lnTo>
                  <a:lnTo>
                    <a:pt x="1890395" y="2229739"/>
                  </a:lnTo>
                  <a:lnTo>
                    <a:pt x="1880108" y="2231898"/>
                  </a:lnTo>
                  <a:lnTo>
                    <a:pt x="566420" y="2231898"/>
                  </a:lnTo>
                  <a:lnTo>
                    <a:pt x="538454" y="2217801"/>
                  </a:lnTo>
                  <a:lnTo>
                    <a:pt x="536829" y="2215858"/>
                  </a:lnTo>
                  <a:lnTo>
                    <a:pt x="531114" y="2198636"/>
                  </a:lnTo>
                  <a:lnTo>
                    <a:pt x="531114" y="1915160"/>
                  </a:lnTo>
                  <a:lnTo>
                    <a:pt x="551053" y="1883283"/>
                  </a:lnTo>
                  <a:lnTo>
                    <a:pt x="554355" y="1881886"/>
                  </a:lnTo>
                  <a:lnTo>
                    <a:pt x="557530" y="1880870"/>
                  </a:lnTo>
                  <a:lnTo>
                    <a:pt x="560832" y="1880235"/>
                  </a:lnTo>
                  <a:lnTo>
                    <a:pt x="564388" y="1879854"/>
                  </a:lnTo>
                  <a:lnTo>
                    <a:pt x="1878076" y="1879854"/>
                  </a:lnTo>
                  <a:lnTo>
                    <a:pt x="1909953" y="1899793"/>
                  </a:lnTo>
                  <a:lnTo>
                    <a:pt x="1911350" y="1903095"/>
                  </a:lnTo>
                  <a:lnTo>
                    <a:pt x="1912366" y="1906270"/>
                  </a:lnTo>
                  <a:lnTo>
                    <a:pt x="1913001" y="1909572"/>
                  </a:lnTo>
                  <a:lnTo>
                    <a:pt x="1913382" y="1913128"/>
                  </a:lnTo>
                  <a:lnTo>
                    <a:pt x="1913382" y="1854365"/>
                  </a:lnTo>
                  <a:lnTo>
                    <a:pt x="1878076" y="1844802"/>
                  </a:lnTo>
                  <a:lnTo>
                    <a:pt x="566420" y="1844802"/>
                  </a:lnTo>
                  <a:lnTo>
                    <a:pt x="527050" y="1856740"/>
                  </a:lnTo>
                  <a:lnTo>
                    <a:pt x="501523" y="1887728"/>
                  </a:lnTo>
                  <a:lnTo>
                    <a:pt x="496163" y="1913128"/>
                  </a:lnTo>
                  <a:lnTo>
                    <a:pt x="496163" y="2198636"/>
                  </a:lnTo>
                  <a:lnTo>
                    <a:pt x="508000" y="2235962"/>
                  </a:lnTo>
                  <a:lnTo>
                    <a:pt x="538988" y="2261362"/>
                  </a:lnTo>
                  <a:lnTo>
                    <a:pt x="566420" y="2266950"/>
                  </a:lnTo>
                  <a:lnTo>
                    <a:pt x="1878076" y="2266950"/>
                  </a:lnTo>
                  <a:lnTo>
                    <a:pt x="1917446" y="2254885"/>
                  </a:lnTo>
                  <a:lnTo>
                    <a:pt x="1938832" y="2231898"/>
                  </a:lnTo>
                  <a:lnTo>
                    <a:pt x="1939925" y="2230120"/>
                  </a:lnTo>
                  <a:lnTo>
                    <a:pt x="1940953" y="2227961"/>
                  </a:lnTo>
                  <a:lnTo>
                    <a:pt x="1942350" y="2225040"/>
                  </a:lnTo>
                  <a:lnTo>
                    <a:pt x="1942846" y="2224024"/>
                  </a:lnTo>
                  <a:lnTo>
                    <a:pt x="1944585" y="2219325"/>
                  </a:lnTo>
                  <a:lnTo>
                    <a:pt x="1945157" y="2217801"/>
                  </a:lnTo>
                  <a:lnTo>
                    <a:pt x="1945259" y="2217547"/>
                  </a:lnTo>
                  <a:lnTo>
                    <a:pt x="1946262" y="2213737"/>
                  </a:lnTo>
                  <a:lnTo>
                    <a:pt x="1947037" y="2210816"/>
                  </a:lnTo>
                  <a:lnTo>
                    <a:pt x="1948053" y="2203831"/>
                  </a:lnTo>
                  <a:lnTo>
                    <a:pt x="1948319" y="2198636"/>
                  </a:lnTo>
                  <a:lnTo>
                    <a:pt x="1948319" y="19131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18097" y="4135373"/>
              <a:ext cx="1348740" cy="10469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451853" y="4188967"/>
            <a:ext cx="591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Z</a:t>
            </a:r>
            <a:r>
              <a:rPr sz="1200" b="1" spc="5" dirty="0">
                <a:latin typeface="Arial"/>
                <a:cs typeface="Arial"/>
              </a:rPr>
              <a:t>O</a:t>
            </a:r>
            <a:r>
              <a:rPr sz="1200" b="1" spc="-100" dirty="0">
                <a:latin typeface="Arial"/>
                <a:cs typeface="Arial"/>
              </a:rPr>
              <a:t>L</a:t>
            </a:r>
            <a:r>
              <a:rPr sz="1200" b="1" spc="-145" dirty="0">
                <a:latin typeface="Arial"/>
                <a:cs typeface="Arial"/>
              </a:rPr>
              <a:t>E</a:t>
            </a:r>
            <a:r>
              <a:rPr sz="1200" b="1" spc="-155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72196" y="3326384"/>
            <a:ext cx="1264920" cy="1522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latin typeface="Arial"/>
                <a:cs typeface="Arial"/>
              </a:rPr>
              <a:t>MISCELLANEOUS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Arial"/>
              <a:cs typeface="Arial"/>
            </a:endParaRPr>
          </a:p>
          <a:p>
            <a:pPr marL="12700" marR="137795" algn="just">
              <a:lnSpc>
                <a:spcPct val="100000"/>
              </a:lnSpc>
            </a:pPr>
            <a:r>
              <a:rPr sz="1200" spc="-75" dirty="0">
                <a:latin typeface="Arial"/>
                <a:cs typeface="Arial"/>
              </a:rPr>
              <a:t>G</a:t>
            </a:r>
            <a:r>
              <a:rPr sz="1200" spc="-90" dirty="0">
                <a:latin typeface="Arial"/>
                <a:cs typeface="Arial"/>
              </a:rPr>
              <a:t>RISEO</a:t>
            </a:r>
            <a:r>
              <a:rPr sz="1200" spc="-80" dirty="0">
                <a:latin typeface="Arial"/>
                <a:cs typeface="Arial"/>
              </a:rPr>
              <a:t>F</a:t>
            </a:r>
            <a:r>
              <a:rPr sz="1200" spc="-45" dirty="0">
                <a:latin typeface="Arial"/>
                <a:cs typeface="Arial"/>
              </a:rPr>
              <a:t>U</a:t>
            </a:r>
            <a:r>
              <a:rPr sz="1200" spc="-3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IVIN  </a:t>
            </a:r>
            <a:r>
              <a:rPr sz="1200" spc="-40" dirty="0">
                <a:latin typeface="Arial"/>
                <a:cs typeface="Arial"/>
              </a:rPr>
              <a:t>BENZOIC </a:t>
            </a:r>
            <a:r>
              <a:rPr sz="1200" spc="5" dirty="0">
                <a:latin typeface="Arial"/>
                <a:cs typeface="Arial"/>
              </a:rPr>
              <a:t>ACID  </a:t>
            </a:r>
            <a:r>
              <a:rPr sz="1200" spc="-45" dirty="0">
                <a:latin typeface="Arial"/>
                <a:cs typeface="Arial"/>
              </a:rPr>
              <a:t>U</a:t>
            </a:r>
            <a:r>
              <a:rPr sz="1200" spc="-40" dirty="0">
                <a:latin typeface="Arial"/>
                <a:cs typeface="Arial"/>
              </a:rPr>
              <a:t>NDEC</a:t>
            </a:r>
            <a:r>
              <a:rPr sz="1200" spc="-50" dirty="0">
                <a:latin typeface="Arial"/>
                <a:cs typeface="Arial"/>
              </a:rPr>
              <a:t>Y</a:t>
            </a:r>
            <a:r>
              <a:rPr sz="1200" spc="-40" dirty="0">
                <a:latin typeface="Arial"/>
                <a:cs typeface="Arial"/>
              </a:rPr>
              <a:t>CL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20" dirty="0">
                <a:latin typeface="Arial"/>
                <a:cs typeface="Arial"/>
              </a:rPr>
              <a:t>N</a:t>
            </a:r>
            <a:r>
              <a:rPr sz="1200" spc="-15" dirty="0">
                <a:latin typeface="Arial"/>
                <a:cs typeface="Arial"/>
              </a:rPr>
              <a:t>IC  </a:t>
            </a:r>
            <a:r>
              <a:rPr sz="1200" spc="5" dirty="0">
                <a:latin typeface="Arial"/>
                <a:cs typeface="Arial"/>
              </a:rPr>
              <a:t>ACID</a:t>
            </a:r>
            <a:endParaRPr sz="1200">
              <a:latin typeface="Arial"/>
              <a:cs typeface="Arial"/>
            </a:endParaRPr>
          </a:p>
          <a:p>
            <a:pPr marL="12700" marR="55244">
              <a:lnSpc>
                <a:spcPct val="100000"/>
              </a:lnSpc>
            </a:pPr>
            <a:r>
              <a:rPr sz="1200" spc="-20" dirty="0">
                <a:latin typeface="Arial"/>
                <a:cs typeface="Arial"/>
              </a:rPr>
              <a:t>SODIUM  </a:t>
            </a:r>
            <a:r>
              <a:rPr sz="1200" spc="-65" dirty="0">
                <a:latin typeface="Arial"/>
                <a:cs typeface="Arial"/>
              </a:rPr>
              <a:t>ME</a:t>
            </a:r>
            <a:r>
              <a:rPr sz="1200" spc="-50" dirty="0">
                <a:latin typeface="Arial"/>
                <a:cs typeface="Arial"/>
              </a:rPr>
              <a:t>T</a:t>
            </a:r>
            <a:r>
              <a:rPr sz="1200" spc="-45" dirty="0">
                <a:latin typeface="Arial"/>
                <a:cs typeface="Arial"/>
              </a:rPr>
              <a:t>B</a:t>
            </a:r>
            <a:r>
              <a:rPr sz="1200" spc="-50" dirty="0">
                <a:latin typeface="Arial"/>
                <a:cs typeface="Arial"/>
              </a:rPr>
              <a:t>I</a:t>
            </a:r>
            <a:r>
              <a:rPr sz="1200" spc="-105" dirty="0">
                <a:latin typeface="Arial"/>
                <a:cs typeface="Arial"/>
              </a:rPr>
              <a:t>S</a:t>
            </a:r>
            <a:r>
              <a:rPr sz="1200" spc="-45" dirty="0">
                <a:latin typeface="Arial"/>
                <a:cs typeface="Arial"/>
              </a:rPr>
              <a:t>U</a:t>
            </a:r>
            <a:r>
              <a:rPr sz="1200" spc="-35" dirty="0">
                <a:latin typeface="Arial"/>
                <a:cs typeface="Arial"/>
              </a:rPr>
              <a:t>L</a:t>
            </a:r>
            <a:r>
              <a:rPr sz="1200" spc="-60" dirty="0">
                <a:latin typeface="Arial"/>
                <a:cs typeface="Arial"/>
              </a:rPr>
              <a:t>P</a:t>
            </a:r>
            <a:r>
              <a:rPr sz="1200" spc="-75" dirty="0">
                <a:latin typeface="Arial"/>
                <a:cs typeface="Arial"/>
              </a:rPr>
              <a:t>H</a:t>
            </a:r>
            <a:r>
              <a:rPr sz="1200" spc="-35" dirty="0">
                <a:latin typeface="Arial"/>
                <a:cs typeface="Arial"/>
              </a:rPr>
              <a:t>ATE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92088" y="4923282"/>
            <a:ext cx="1231900" cy="1091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100"/>
              </a:spcBef>
            </a:pPr>
            <a:r>
              <a:rPr sz="1200" b="1" spc="-55" dirty="0">
                <a:latin typeface="Arial"/>
                <a:cs typeface="Arial"/>
              </a:rPr>
              <a:t>TRIAZOLES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195"/>
              </a:spcBef>
            </a:pPr>
            <a:r>
              <a:rPr sz="1200" spc="-25" dirty="0">
                <a:latin typeface="Arial"/>
                <a:cs typeface="Arial"/>
              </a:rPr>
              <a:t>VORICONAZOLE  ITRACONAZOLE  </a:t>
            </a:r>
            <a:r>
              <a:rPr sz="1200" spc="-35" dirty="0">
                <a:latin typeface="Arial"/>
                <a:cs typeface="Arial"/>
              </a:rPr>
              <a:t>POSACONAZOLE  FLUCONAZOLE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443733" y="4293870"/>
            <a:ext cx="3674110" cy="939165"/>
            <a:chOff x="2443733" y="4293870"/>
            <a:chExt cx="3674110" cy="939165"/>
          </a:xfrm>
        </p:grpSpPr>
        <p:sp>
          <p:nvSpPr>
            <p:cNvPr id="38" name="object 38"/>
            <p:cNvSpPr/>
            <p:nvPr/>
          </p:nvSpPr>
          <p:spPr>
            <a:xfrm>
              <a:off x="3963161" y="4293870"/>
              <a:ext cx="2154555" cy="20320"/>
            </a:xfrm>
            <a:custGeom>
              <a:avLst/>
              <a:gdLst/>
              <a:ahLst/>
              <a:cxnLst/>
              <a:rect l="l" t="t" r="r" b="b"/>
              <a:pathLst>
                <a:path w="2154554" h="20320">
                  <a:moveTo>
                    <a:pt x="2154174" y="0"/>
                  </a:moveTo>
                  <a:lnTo>
                    <a:pt x="0" y="0"/>
                  </a:lnTo>
                  <a:lnTo>
                    <a:pt x="0" y="19811"/>
                  </a:lnTo>
                  <a:lnTo>
                    <a:pt x="2154174" y="19811"/>
                  </a:lnTo>
                  <a:lnTo>
                    <a:pt x="21541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43733" y="4313682"/>
              <a:ext cx="3000756" cy="9193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574796" y="4752594"/>
            <a:ext cx="821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5" dirty="0">
                <a:latin typeface="Arial"/>
                <a:cs typeface="Arial"/>
              </a:rPr>
              <a:t>IMIDZOLES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816602" y="5201539"/>
            <a:ext cx="1237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935">
              <a:lnSpc>
                <a:spcPct val="100000"/>
              </a:lnSpc>
              <a:spcBef>
                <a:spcPts val="100"/>
              </a:spcBef>
            </a:pPr>
            <a:r>
              <a:rPr lang="en-IN" sz="1200" b="1" spc="-60" dirty="0" smtClean="0">
                <a:latin typeface="Arial"/>
                <a:cs typeface="Arial"/>
              </a:rPr>
              <a:t>SYSTEMiC</a:t>
            </a:r>
            <a:r>
              <a:rPr sz="1200" b="1" spc="-60" smtClean="0">
                <a:latin typeface="Arial"/>
                <a:cs typeface="Arial"/>
              </a:rPr>
              <a:t>  </a:t>
            </a:r>
            <a:r>
              <a:rPr sz="1200" spc="-85" dirty="0">
                <a:latin typeface="Arial"/>
                <a:cs typeface="Arial"/>
              </a:rPr>
              <a:t>K</a:t>
            </a:r>
            <a:r>
              <a:rPr sz="1200" spc="-95" dirty="0">
                <a:latin typeface="Arial"/>
                <a:cs typeface="Arial"/>
              </a:rPr>
              <a:t>E</a:t>
            </a:r>
            <a:r>
              <a:rPr sz="1200" spc="-25" dirty="0">
                <a:latin typeface="Arial"/>
                <a:cs typeface="Arial"/>
              </a:rPr>
              <a:t>TOCONAZOLE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859407" y="5257927"/>
            <a:ext cx="11772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8305">
              <a:lnSpc>
                <a:spcPct val="100000"/>
              </a:lnSpc>
              <a:spcBef>
                <a:spcPts val="100"/>
              </a:spcBef>
            </a:pPr>
            <a:r>
              <a:rPr sz="1200" b="1" spc="-35" dirty="0">
                <a:latin typeface="Arial"/>
                <a:cs typeface="Arial"/>
              </a:rPr>
              <a:t>TOPICAL  </a:t>
            </a:r>
            <a:r>
              <a:rPr sz="1200" spc="-40" dirty="0">
                <a:latin typeface="Arial"/>
                <a:cs typeface="Arial"/>
              </a:rPr>
              <a:t>CL</a:t>
            </a:r>
            <a:r>
              <a:rPr sz="1200" spc="-5" dirty="0">
                <a:latin typeface="Arial"/>
                <a:cs typeface="Arial"/>
              </a:rPr>
              <a:t>OTRIMA</a:t>
            </a:r>
            <a:r>
              <a:rPr sz="1200" spc="-10" dirty="0">
                <a:latin typeface="Arial"/>
                <a:cs typeface="Arial"/>
              </a:rPr>
              <a:t>Z</a:t>
            </a:r>
            <a:r>
              <a:rPr sz="1200" spc="-50" dirty="0">
                <a:latin typeface="Arial"/>
                <a:cs typeface="Arial"/>
              </a:rPr>
              <a:t>OLE  SECONAZOLE  </a:t>
            </a:r>
            <a:r>
              <a:rPr sz="1200" spc="-20" dirty="0">
                <a:latin typeface="Arial"/>
                <a:cs typeface="Arial"/>
              </a:rPr>
              <a:t>OXICONAZOLE  MOCONAZOLE  </a:t>
            </a:r>
            <a:r>
              <a:rPr sz="1200" spc="-40" dirty="0">
                <a:latin typeface="Arial"/>
                <a:cs typeface="Arial"/>
              </a:rPr>
              <a:t>ECONAZOLE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3" name="~PP3941.WAV">
            <a:hlinkClick r:id="" action="ppaction://media"/>
          </p:cNvPr>
          <p:cNvPicPr>
            <a:picLocks noRot="1" noChangeAspect="1"/>
          </p:cNvPicPr>
          <p:nvPr>
            <a:wavAudioFile r:embed="rId1" name="~PP3941.WAV"/>
          </p:nvPr>
        </p:nvPicPr>
        <p:blipFill>
          <a:blip r:embed="rId6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126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1126</Words>
  <Application>Microsoft Office PowerPoint</Application>
  <PresentationFormat>On-screen Show (4:3)</PresentationFormat>
  <Paragraphs>517</Paragraphs>
  <Slides>42</Slides>
  <Notes>1</Notes>
  <HiddenSlides>0</HiddenSlides>
  <MMClips>42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CONTENTS</vt:lpstr>
      <vt:lpstr>INTRODUCTION</vt:lpstr>
      <vt:lpstr>TYPES OF FUNGAL ORGANISMS</vt:lpstr>
      <vt:lpstr>TYPES OF FUNGAL ORGANISMS</vt:lpstr>
      <vt:lpstr>DIFFERENCE BETWEEN BACTERIA AND FUNGI</vt:lpstr>
      <vt:lpstr>CLASSIFICATION OF FUNGAL INFECTIONS</vt:lpstr>
      <vt:lpstr>CLASSIFICATION OF ANTIFUNGAL AGENTS</vt:lpstr>
      <vt:lpstr>CLASSIFICATION OF ANTIFUNGAL AGENTS</vt:lpstr>
      <vt:lpstr>CLASSIFICATION OF ANTIFUNGAL AGENTS</vt:lpstr>
      <vt:lpstr>POLYENE ANTIBIOTICS  AMPHOTERICIN B</vt:lpstr>
      <vt:lpstr>PHARMACOKINETICS</vt:lpstr>
      <vt:lpstr>MECHANISM OF ACTION</vt:lpstr>
      <vt:lpstr>ADRS</vt:lpstr>
      <vt:lpstr>AMB FORMULATIONS</vt:lpstr>
      <vt:lpstr>NYSTATIN</vt:lpstr>
      <vt:lpstr>ANTIMETABOLITES</vt:lpstr>
      <vt:lpstr>PHARMACOKINETICS</vt:lpstr>
      <vt:lpstr>MECHANISM OF ACTION</vt:lpstr>
      <vt:lpstr>MECHANISM OF ACTION</vt:lpstr>
      <vt:lpstr>ADRS</vt:lpstr>
      <vt:lpstr>ECHINOCANDINS</vt:lpstr>
      <vt:lpstr>CASPOFUNGIN</vt:lpstr>
      <vt:lpstr>ADRS</vt:lpstr>
      <vt:lpstr>AZOLE ANTIFUNGALS</vt:lpstr>
      <vt:lpstr>TOPICAL AZOLES</vt:lpstr>
      <vt:lpstr>SYSTEMIC AZOLES</vt:lpstr>
      <vt:lpstr>PHARMACOKINETICS</vt:lpstr>
      <vt:lpstr>ADRS</vt:lpstr>
      <vt:lpstr>TRIAZOLES</vt:lpstr>
      <vt:lpstr>INDICATIONS</vt:lpstr>
      <vt:lpstr>TRIAZOLES</vt:lpstr>
      <vt:lpstr>INDICATIONS</vt:lpstr>
      <vt:lpstr>VORICONAZOLE</vt:lpstr>
      <vt:lpstr>ALLYLAMINES</vt:lpstr>
      <vt:lpstr>MISCELLANOEUS</vt:lpstr>
      <vt:lpstr>PHARMACOKINETICS</vt:lpstr>
      <vt:lpstr>MECHANISM OF ACTION</vt:lpstr>
      <vt:lpstr>ADRS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ANTIFUNGAL AGENTS</dc:title>
  <dc:creator>intell-7</dc:creator>
  <cp:lastModifiedBy>Windows User</cp:lastModifiedBy>
  <cp:revision>78</cp:revision>
  <dcterms:created xsi:type="dcterms:W3CDTF">2020-05-09T17:20:48Z</dcterms:created>
  <dcterms:modified xsi:type="dcterms:W3CDTF">2020-05-11T06:31:11Z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2020-05-09T00:00:00Z</vt:filetime>
  </property>
</Properties>
</file>