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75" r:id="rId4"/>
    <p:sldId id="276" r:id="rId5"/>
    <p:sldId id="277" r:id="rId6"/>
    <p:sldId id="278" r:id="rId7"/>
    <p:sldId id="352" r:id="rId8"/>
    <p:sldId id="357" r:id="rId9"/>
    <p:sldId id="335" r:id="rId10"/>
    <p:sldId id="353" r:id="rId11"/>
    <p:sldId id="279" r:id="rId12"/>
    <p:sldId id="280" r:id="rId13"/>
    <p:sldId id="354" r:id="rId14"/>
    <p:sldId id="281" r:id="rId15"/>
    <p:sldId id="282" r:id="rId16"/>
    <p:sldId id="283" r:id="rId17"/>
    <p:sldId id="284" r:id="rId18"/>
    <p:sldId id="358" r:id="rId19"/>
    <p:sldId id="285" r:id="rId20"/>
    <p:sldId id="359" r:id="rId21"/>
    <p:sldId id="286" r:id="rId22"/>
    <p:sldId id="344" r:id="rId23"/>
    <p:sldId id="288" r:id="rId24"/>
    <p:sldId id="360" r:id="rId25"/>
    <p:sldId id="289" r:id="rId26"/>
    <p:sldId id="361" r:id="rId27"/>
    <p:sldId id="290" r:id="rId28"/>
    <p:sldId id="362" r:id="rId29"/>
    <p:sldId id="355" r:id="rId30"/>
    <p:sldId id="365" r:id="rId31"/>
    <p:sldId id="291" r:id="rId32"/>
    <p:sldId id="363" r:id="rId33"/>
    <p:sldId id="292" r:id="rId34"/>
    <p:sldId id="364" r:id="rId35"/>
    <p:sldId id="293" r:id="rId36"/>
    <p:sldId id="294" r:id="rId37"/>
    <p:sldId id="295" r:id="rId38"/>
    <p:sldId id="35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B9E63-3F34-47B7-AEEC-C7BB567F6007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00ED2-33A3-403D-B6DA-E5BEC000E0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56A5D-E6DB-4D66-8D9E-6999A00D758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8DE0-A3CC-4290-8DDB-FA775F328B9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Chronic Diffuse Interstitial (Restrictive)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3886200"/>
            <a:ext cx="212028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DR. NISHI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Pathology</a:t>
            </a:r>
          </a:p>
          <a:p>
            <a:r>
              <a:rPr lang="en-US" dirty="0" smtClean="0"/>
              <a:t>SKMCH, </a:t>
            </a:r>
            <a:r>
              <a:rPr lang="en-US" dirty="0" err="1" smtClean="0"/>
              <a:t>Muzaffarpur</a:t>
            </a:r>
            <a:endParaRPr lang="en-US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 smtClean="0"/>
              <a:t>Some particles  may reach the </a:t>
            </a:r>
            <a:r>
              <a:rPr lang="en-IN" dirty="0" err="1" smtClean="0"/>
              <a:t>lymphatics</a:t>
            </a:r>
            <a:r>
              <a:rPr lang="en-IN" dirty="0" smtClean="0"/>
              <a:t> by direct drainage or within migrating macrophages ---- initiate an immune response to components of the particulates or to self-proteins modified by the particles or both.</a:t>
            </a:r>
          </a:p>
          <a:p>
            <a:r>
              <a:rPr lang="en-IN" dirty="0" smtClean="0"/>
              <a:t>This response amplifies the intensity and the duration of the local reaction.</a:t>
            </a:r>
          </a:p>
          <a:p>
            <a:r>
              <a:rPr lang="en-IN" dirty="0" smtClean="0"/>
              <a:t>Tobacco </a:t>
            </a:r>
            <a:r>
              <a:rPr lang="en-IN" dirty="0" smtClean="0"/>
              <a:t>smoking worsens the effects of all inhaled mineral dusts</a:t>
            </a:r>
          </a:p>
          <a:p>
            <a:r>
              <a:rPr lang="en-IN" dirty="0" smtClean="0"/>
              <a:t>T</a:t>
            </a:r>
            <a:r>
              <a:rPr lang="en-IN" dirty="0" smtClean="0"/>
              <a:t>he </a:t>
            </a:r>
            <a:r>
              <a:rPr lang="en-IN" dirty="0" smtClean="0"/>
              <a:t>effects of asbestos are particularly magnified by smoking</a:t>
            </a:r>
          </a:p>
          <a:p>
            <a:r>
              <a:rPr lang="en-IN" dirty="0" smtClean="0"/>
              <a:t>The effects of inhaled particles are not confined to the lung alone, since solutes from particles can enter the blood and lung inflammation invokes systemic responses</a:t>
            </a:r>
          </a:p>
          <a:p>
            <a:r>
              <a:rPr lang="en-IN" dirty="0" smtClean="0"/>
              <a:t>In general, only a small percentage of exposed people develop occupational respiratory diseases, implying a genetic predisposition to their development.</a:t>
            </a:r>
            <a:endParaRPr lang="en-IN" baseline="30000" dirty="0" smtClean="0"/>
          </a:p>
          <a:p>
            <a:r>
              <a:rPr lang="en-IN" dirty="0" smtClean="0"/>
              <a:t>G</a:t>
            </a:r>
            <a:r>
              <a:rPr lang="en-IN" dirty="0" smtClean="0"/>
              <a:t>enetic </a:t>
            </a:r>
            <a:r>
              <a:rPr lang="en-IN" dirty="0" smtClean="0"/>
              <a:t>variation of serum and </a:t>
            </a:r>
            <a:r>
              <a:rPr lang="en-IN" dirty="0" err="1" smtClean="0"/>
              <a:t>erythrocytic</a:t>
            </a:r>
            <a:r>
              <a:rPr lang="en-IN" dirty="0" smtClean="0"/>
              <a:t> proteins---- shown to correlate with susceptibility to developing silicosis, chronic bronchitis, and occupational asthma.</a:t>
            </a:r>
            <a:endParaRPr lang="en-IN" baseline="30000" dirty="0" smtClean="0"/>
          </a:p>
          <a:p>
            <a:r>
              <a:rPr lang="en-IN" dirty="0" smtClean="0"/>
              <a:t>Many of the diseases  are quite uncommon. 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Coal Workers' Pneumoconiosis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Dust reduction measures in coal mines have drastically reduced the incidence of coal workers' pneumoconiosis (CWP).</a:t>
            </a:r>
          </a:p>
          <a:p>
            <a:r>
              <a:rPr lang="en-IN" dirty="0" smtClean="0"/>
              <a:t>The spectrum of lung findings in coal workers is </a:t>
            </a:r>
            <a:r>
              <a:rPr lang="en-IN" dirty="0" smtClean="0"/>
              <a:t>wide</a:t>
            </a:r>
          </a:p>
          <a:p>
            <a:pPr marL="514350" indent="-514350">
              <a:buAutoNum type="arabicParenBoth"/>
            </a:pPr>
            <a:r>
              <a:rPr lang="en-IN" dirty="0" smtClean="0"/>
              <a:t>Asymptomatic </a:t>
            </a:r>
            <a:r>
              <a:rPr lang="en-IN" dirty="0" err="1" smtClean="0"/>
              <a:t>anthracosis</a:t>
            </a:r>
            <a:endParaRPr lang="en-IN" dirty="0" smtClean="0"/>
          </a:p>
          <a:p>
            <a:pPr marL="514350" indent="-514350">
              <a:buNone/>
            </a:pPr>
            <a:r>
              <a:rPr lang="en-IN" dirty="0" smtClean="0"/>
              <a:t> </a:t>
            </a:r>
            <a:r>
              <a:rPr lang="en-IN" dirty="0" smtClean="0"/>
              <a:t>(2)  Simple CWP with little to no pulmonary dysfunction </a:t>
            </a:r>
            <a:endParaRPr lang="en-IN" dirty="0" smtClean="0"/>
          </a:p>
          <a:p>
            <a:pPr marL="514350" indent="-514350">
              <a:buNone/>
            </a:pPr>
            <a:r>
              <a:rPr lang="en-IN" dirty="0" smtClean="0"/>
              <a:t> </a:t>
            </a:r>
            <a:r>
              <a:rPr lang="en-IN" dirty="0" smtClean="0"/>
              <a:t>(3)  Complicated CWP, or progressive massive fibrosis (PMF), in which lung function is compromised.</a:t>
            </a:r>
            <a:endParaRPr lang="en-IN" baseline="30000" dirty="0" smtClean="0"/>
          </a:p>
          <a:p>
            <a:r>
              <a:rPr lang="en-IN" dirty="0" smtClean="0"/>
              <a:t>The pathogenesis of complicated CWP, particularly what causes the lesions of simple CWP to progress to </a:t>
            </a:r>
            <a:r>
              <a:rPr lang="en-IN" dirty="0" smtClean="0"/>
              <a:t>PMF, </a:t>
            </a:r>
            <a:r>
              <a:rPr lang="en-IN" dirty="0" smtClean="0"/>
              <a:t>is incompletely understood. </a:t>
            </a:r>
          </a:p>
          <a:p>
            <a:r>
              <a:rPr lang="en-IN" dirty="0" smtClean="0"/>
              <a:t>Contaminating silica in the coal dust can </a:t>
            </a:r>
            <a:r>
              <a:rPr lang="en-IN" dirty="0" err="1" smtClean="0"/>
              <a:t>favor</a:t>
            </a:r>
            <a:r>
              <a:rPr lang="en-IN" dirty="0" smtClean="0"/>
              <a:t> progressive disease.</a:t>
            </a:r>
          </a:p>
          <a:p>
            <a:r>
              <a:rPr lang="en-IN" dirty="0" smtClean="0"/>
              <a:t>Carbon dust itself is the major culprit</a:t>
            </a:r>
          </a:p>
          <a:p>
            <a:r>
              <a:rPr lang="en-IN" b="1" dirty="0" smtClean="0"/>
              <a:t>Complicated lesions contain much more dust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Morphology.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 err="1" smtClean="0"/>
              <a:t>Anthracosis</a:t>
            </a:r>
            <a:r>
              <a:rPr lang="en-IN" dirty="0" smtClean="0"/>
              <a:t> </a:t>
            </a:r>
            <a:r>
              <a:rPr lang="en-IN" dirty="0"/>
              <a:t>is the most innocuous coal-induced pulmonary lesion in coal </a:t>
            </a:r>
            <a:r>
              <a:rPr lang="en-IN" dirty="0" smtClean="0"/>
              <a:t>miners</a:t>
            </a:r>
          </a:p>
          <a:p>
            <a:r>
              <a:rPr lang="en-IN" dirty="0" smtClean="0"/>
              <a:t>Also </a:t>
            </a:r>
            <a:r>
              <a:rPr lang="en-IN" dirty="0"/>
              <a:t>seen </a:t>
            </a:r>
            <a:r>
              <a:rPr lang="en-IN" dirty="0" smtClean="0"/>
              <a:t> in </a:t>
            </a:r>
            <a:r>
              <a:rPr lang="en-IN" dirty="0"/>
              <a:t>urban dwellers and tobacco smokers. </a:t>
            </a:r>
            <a:endParaRPr lang="en-IN" dirty="0" smtClean="0"/>
          </a:p>
          <a:p>
            <a:r>
              <a:rPr lang="en-IN" dirty="0" smtClean="0"/>
              <a:t>Inhaled </a:t>
            </a:r>
            <a:r>
              <a:rPr lang="en-IN" dirty="0"/>
              <a:t>carbon pigment </a:t>
            </a:r>
            <a:r>
              <a:rPr lang="en-IN" dirty="0" smtClean="0"/>
              <a:t>is </a:t>
            </a:r>
            <a:r>
              <a:rPr lang="en-IN" dirty="0"/>
              <a:t>engulfed by alveolar or interstitial </a:t>
            </a:r>
            <a:r>
              <a:rPr lang="en-IN" dirty="0" smtClean="0"/>
              <a:t>macrophages----accumulate </a:t>
            </a:r>
            <a:r>
              <a:rPr lang="en-IN" dirty="0"/>
              <a:t>in the connective tissue along the </a:t>
            </a:r>
            <a:r>
              <a:rPr lang="en-IN" dirty="0" err="1"/>
              <a:t>lymphatics</a:t>
            </a:r>
            <a:r>
              <a:rPr lang="en-IN" dirty="0"/>
              <a:t>, including the pleural </a:t>
            </a:r>
            <a:r>
              <a:rPr lang="en-IN" dirty="0" err="1"/>
              <a:t>lymphatics</a:t>
            </a:r>
            <a:r>
              <a:rPr lang="en-IN" dirty="0"/>
              <a:t>, or in organized lymphoid tissue along the bronchi or in the lung </a:t>
            </a:r>
            <a:r>
              <a:rPr lang="en-IN" dirty="0" err="1"/>
              <a:t>hilus</a:t>
            </a:r>
            <a:r>
              <a:rPr lang="en-IN" dirty="0"/>
              <a:t>.</a:t>
            </a:r>
          </a:p>
          <a:p>
            <a:r>
              <a:rPr lang="en-IN" dirty="0"/>
              <a:t>Simple CWP is characterized by </a:t>
            </a:r>
            <a:r>
              <a:rPr lang="en-IN" b="1" dirty="0"/>
              <a:t>coal </a:t>
            </a:r>
            <a:r>
              <a:rPr lang="en-IN" b="1" dirty="0" err="1"/>
              <a:t>macules</a:t>
            </a:r>
            <a:r>
              <a:rPr lang="en-IN" b="1" dirty="0"/>
              <a:t> </a:t>
            </a:r>
            <a:r>
              <a:rPr lang="en-IN" dirty="0"/>
              <a:t>(1 to 2 mm in diameter) and the somewhat larger</a:t>
            </a:r>
            <a:r>
              <a:rPr lang="en-IN" b="1" dirty="0"/>
              <a:t> coal nodules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</a:t>
            </a:r>
            <a:r>
              <a:rPr lang="en-IN" dirty="0"/>
              <a:t>coal </a:t>
            </a:r>
            <a:r>
              <a:rPr lang="en-IN" dirty="0" err="1"/>
              <a:t>macule</a:t>
            </a:r>
            <a:r>
              <a:rPr lang="en-IN" dirty="0"/>
              <a:t> consists of carbon-laden </a:t>
            </a:r>
            <a:r>
              <a:rPr lang="en-IN" dirty="0" smtClean="0"/>
              <a:t>macrophages</a:t>
            </a:r>
          </a:p>
          <a:p>
            <a:r>
              <a:rPr lang="en-IN" dirty="0" smtClean="0"/>
              <a:t>The </a:t>
            </a:r>
            <a:r>
              <a:rPr lang="en-IN" dirty="0"/>
              <a:t>nodule also contains small amounts of a delicate network of collagen </a:t>
            </a:r>
            <a:r>
              <a:rPr lang="en-IN" dirty="0" err="1"/>
              <a:t>fibers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These </a:t>
            </a:r>
            <a:r>
              <a:rPr lang="en-IN" dirty="0"/>
              <a:t>lesions are scattered throughout the </a:t>
            </a:r>
            <a:r>
              <a:rPr lang="en-IN" dirty="0" smtClean="0"/>
              <a:t>lung</a:t>
            </a:r>
          </a:p>
          <a:p>
            <a:r>
              <a:rPr lang="en-IN" dirty="0" smtClean="0"/>
              <a:t>The </a:t>
            </a:r>
            <a:r>
              <a:rPr lang="en-IN" dirty="0"/>
              <a:t>upper lobes and upper zones of the lower lobes are more heavily involved.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smtClean="0"/>
              <a:t>Are </a:t>
            </a:r>
            <a:r>
              <a:rPr lang="en-IN" dirty="0"/>
              <a:t>located primarily adjacent to respiratory bronchioles, the site of initial dust accumulation. </a:t>
            </a: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/>
              <a:t>due course dilation of adjacent alveoli occurs, a </a:t>
            </a:r>
            <a:r>
              <a:rPr lang="en-IN" dirty="0" smtClean="0"/>
              <a:t>condition---referred </a:t>
            </a:r>
            <a:r>
              <a:rPr lang="en-IN" dirty="0"/>
              <a:t>to as </a:t>
            </a:r>
            <a:r>
              <a:rPr lang="en-IN" dirty="0" err="1"/>
              <a:t>centrilobular</a:t>
            </a:r>
            <a:r>
              <a:rPr lang="en-IN" dirty="0"/>
              <a:t> emphysema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Complicated CWP (progressive massive fibrosis)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Complicated CWP (progressive massive fibrosis) occurs on a background of simple CWP </a:t>
            </a:r>
          </a:p>
          <a:p>
            <a:r>
              <a:rPr lang="en-IN" dirty="0" smtClean="0"/>
              <a:t>Requires many years to develop.</a:t>
            </a:r>
          </a:p>
          <a:p>
            <a:r>
              <a:rPr lang="en-IN" dirty="0" smtClean="0"/>
              <a:t>Characterized by intensely blackened scars larger than 2 cm, sometimes up to 10 cm in greatest diameter.</a:t>
            </a:r>
          </a:p>
          <a:p>
            <a:r>
              <a:rPr lang="en-IN" dirty="0" smtClean="0"/>
              <a:t>Usually multiple.</a:t>
            </a:r>
          </a:p>
          <a:p>
            <a:r>
              <a:rPr lang="en-IN" b="1" dirty="0" smtClean="0"/>
              <a:t>Microscopically </a:t>
            </a:r>
            <a:r>
              <a:rPr lang="en-IN" dirty="0" smtClean="0"/>
              <a:t>the lesions consist of dense collagen and pigment.</a:t>
            </a:r>
          </a:p>
          <a:p>
            <a:r>
              <a:rPr lang="en-IN" dirty="0" smtClean="0"/>
              <a:t>The </a:t>
            </a:r>
            <a:r>
              <a:rPr lang="en-IN" dirty="0" err="1" smtClean="0"/>
              <a:t>center</a:t>
            </a:r>
            <a:r>
              <a:rPr lang="en-IN" dirty="0" smtClean="0"/>
              <a:t> of the lesion is often </a:t>
            </a:r>
            <a:r>
              <a:rPr lang="en-IN" dirty="0" smtClean="0"/>
              <a:t>necrotic </a:t>
            </a:r>
            <a:r>
              <a:rPr lang="en-IN" dirty="0" smtClean="0"/>
              <a:t>due to local ischemia.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13360" r="3486" b="23000"/>
          <a:stretch>
            <a:fillRect/>
          </a:stretch>
        </p:blipFill>
        <p:spPr bwMode="auto">
          <a:xfrm>
            <a:off x="276723" y="1772816"/>
            <a:ext cx="887138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Clinical Course.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 smtClean="0"/>
              <a:t>CWP </a:t>
            </a:r>
            <a:r>
              <a:rPr lang="en-IN" dirty="0"/>
              <a:t>is usually a benign </a:t>
            </a:r>
            <a:r>
              <a:rPr lang="en-IN" dirty="0" smtClean="0"/>
              <a:t>disease</a:t>
            </a:r>
          </a:p>
          <a:p>
            <a:r>
              <a:rPr lang="en-IN" dirty="0" smtClean="0"/>
              <a:t>Causes </a:t>
            </a:r>
            <a:r>
              <a:rPr lang="en-IN" dirty="0" smtClean="0"/>
              <a:t>little decrement in lung function. </a:t>
            </a:r>
          </a:p>
          <a:p>
            <a:r>
              <a:rPr lang="en-IN" dirty="0" smtClean="0"/>
              <a:t>Mild forms of complicated </a:t>
            </a:r>
            <a:r>
              <a:rPr lang="en-IN" dirty="0" smtClean="0"/>
              <a:t>CWP </a:t>
            </a:r>
            <a:r>
              <a:rPr lang="en-IN" dirty="0" smtClean="0"/>
              <a:t>fail to demonstrate abnormalities of lung function.</a:t>
            </a:r>
          </a:p>
          <a:p>
            <a:r>
              <a:rPr lang="en-IN" dirty="0" smtClean="0"/>
              <a:t> In a minority of cases (fewer than 10%), </a:t>
            </a:r>
            <a:r>
              <a:rPr lang="en-IN" dirty="0" smtClean="0"/>
              <a:t>PMF develops</a:t>
            </a:r>
            <a:r>
              <a:rPr lang="en-IN" dirty="0" smtClean="0"/>
              <a:t>, leading to increasing pulmonary dysfunction, pulmonary hypertension, and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. </a:t>
            </a:r>
          </a:p>
          <a:p>
            <a:r>
              <a:rPr lang="en-IN" dirty="0" smtClean="0"/>
              <a:t>Once </a:t>
            </a:r>
            <a:r>
              <a:rPr lang="en-IN" dirty="0" smtClean="0"/>
              <a:t>PMF </a:t>
            </a:r>
            <a:r>
              <a:rPr lang="en-IN" dirty="0" smtClean="0"/>
              <a:t>develops, it may become progressive even if further exposure to dust is prevented.</a:t>
            </a:r>
          </a:p>
          <a:p>
            <a:r>
              <a:rPr lang="en-IN" dirty="0" smtClean="0"/>
              <a:t> Unlike silicosis there is no convincing evidence that coal dust increases susceptibility to tuberculosis. </a:t>
            </a:r>
          </a:p>
          <a:p>
            <a:r>
              <a:rPr lang="en-IN" dirty="0" smtClean="0"/>
              <a:t>There is some evidence that exposure to coal dust increases the incidence of chronic bronchitis and emphysema, independent of smoking. </a:t>
            </a:r>
          </a:p>
          <a:p>
            <a:r>
              <a:rPr lang="en-IN" dirty="0" smtClean="0"/>
              <a:t>There is no evidence that </a:t>
            </a:r>
            <a:r>
              <a:rPr lang="en-IN" dirty="0" err="1" smtClean="0"/>
              <a:t>cwp</a:t>
            </a:r>
            <a:r>
              <a:rPr lang="en-IN" dirty="0" smtClean="0"/>
              <a:t> in the absence of smoking predisposes to cancer.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Silicosis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Silicosis </a:t>
            </a:r>
            <a:r>
              <a:rPr lang="en-IN" dirty="0"/>
              <a:t>is a lung disease caused by inhalation of crystalline silicon dioxide (silica</a:t>
            </a:r>
            <a:r>
              <a:rPr lang="en-IN" dirty="0" smtClean="0"/>
              <a:t>).</a:t>
            </a:r>
            <a:endParaRPr lang="en-IN" baseline="30000" dirty="0" smtClean="0"/>
          </a:p>
          <a:p>
            <a:r>
              <a:rPr lang="en-IN" i="1" dirty="0" smtClean="0"/>
              <a:t>Currently </a:t>
            </a:r>
            <a:r>
              <a:rPr lang="en-IN" i="1" dirty="0"/>
              <a:t>the most prevalent chronic occupational disease in the world</a:t>
            </a:r>
            <a:r>
              <a:rPr lang="en-IN" dirty="0" smtClean="0"/>
              <a:t>,</a:t>
            </a:r>
          </a:p>
          <a:p>
            <a:r>
              <a:rPr lang="en-IN" dirty="0" smtClean="0"/>
              <a:t>Silicosis </a:t>
            </a:r>
            <a:r>
              <a:rPr lang="en-IN" dirty="0"/>
              <a:t>usually presents after decades of exposure as a slowly progressing, nodular, </a:t>
            </a:r>
            <a:r>
              <a:rPr lang="en-IN" dirty="0" err="1"/>
              <a:t>fibrosing</a:t>
            </a:r>
            <a:r>
              <a:rPr lang="en-IN" dirty="0"/>
              <a:t> pneumoconiosis. </a:t>
            </a:r>
            <a:endParaRPr lang="en-IN" dirty="0" smtClean="0"/>
          </a:p>
          <a:p>
            <a:r>
              <a:rPr lang="en-IN" dirty="0" smtClean="0"/>
              <a:t>Workers </a:t>
            </a:r>
            <a:r>
              <a:rPr lang="en-IN" dirty="0"/>
              <a:t>in a large number of occupations are at risk, especially sandblasters and many mine workers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H</a:t>
            </a:r>
            <a:r>
              <a:rPr lang="en-IN" dirty="0" smtClean="0"/>
              <a:t>eavy </a:t>
            </a:r>
            <a:r>
              <a:rPr lang="en-IN" dirty="0"/>
              <a:t>exposure over months to a few years can result in acute silicosis, a disorder characterized by the accumulation of abundant </a:t>
            </a:r>
            <a:r>
              <a:rPr lang="en-IN" dirty="0" err="1"/>
              <a:t>lipoproteinaceous</a:t>
            </a:r>
            <a:r>
              <a:rPr lang="en-IN" dirty="0"/>
              <a:t> material within alveoli (</a:t>
            </a:r>
            <a:r>
              <a:rPr lang="en-IN" b="1" dirty="0"/>
              <a:t>identical morphologically to alveolar </a:t>
            </a:r>
            <a:r>
              <a:rPr lang="en-IN" b="1" dirty="0" err="1" smtClean="0"/>
              <a:t>proteinosis</a:t>
            </a:r>
            <a:r>
              <a:rPr lang="en-IN" dirty="0" smtClean="0"/>
              <a:t>).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Pathogenesis.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Silica </a:t>
            </a:r>
            <a:r>
              <a:rPr lang="en-IN" dirty="0"/>
              <a:t>occurs in both crystalline and amorphous forms</a:t>
            </a:r>
            <a:r>
              <a:rPr lang="en-IN" dirty="0" smtClean="0"/>
              <a:t>,</a:t>
            </a:r>
          </a:p>
          <a:p>
            <a:r>
              <a:rPr lang="en-IN" dirty="0" smtClean="0"/>
              <a:t>crystalline </a:t>
            </a:r>
            <a:r>
              <a:rPr lang="en-IN" dirty="0"/>
              <a:t>forms (including quartz, </a:t>
            </a:r>
            <a:r>
              <a:rPr lang="en-IN" dirty="0" err="1"/>
              <a:t>crystobalite</a:t>
            </a:r>
            <a:r>
              <a:rPr lang="en-IN" dirty="0"/>
              <a:t>, and </a:t>
            </a:r>
            <a:r>
              <a:rPr lang="en-IN" dirty="0" err="1"/>
              <a:t>tridymite</a:t>
            </a:r>
            <a:r>
              <a:rPr lang="en-IN" dirty="0"/>
              <a:t>) are much more </a:t>
            </a:r>
            <a:r>
              <a:rPr lang="en-IN" dirty="0" err="1"/>
              <a:t>fibrogenic</a:t>
            </a:r>
            <a:r>
              <a:rPr lang="en-IN" dirty="0" smtClean="0"/>
              <a:t>.</a:t>
            </a:r>
          </a:p>
          <a:p>
            <a:r>
              <a:rPr lang="en-IN" dirty="0" smtClean="0"/>
              <a:t>Quartz </a:t>
            </a:r>
            <a:r>
              <a:rPr lang="en-IN" dirty="0"/>
              <a:t>is most commonly implicated in silicosis</a:t>
            </a:r>
            <a:r>
              <a:rPr lang="en-IN" dirty="0" smtClean="0"/>
              <a:t>.</a:t>
            </a:r>
          </a:p>
          <a:p>
            <a:r>
              <a:rPr lang="en-IN" dirty="0" smtClean="0"/>
              <a:t>After </a:t>
            </a:r>
            <a:r>
              <a:rPr lang="en-IN" dirty="0"/>
              <a:t>inhalation, the particles interact with epithelial cells and macrophages. </a:t>
            </a:r>
            <a:endParaRPr lang="en-IN" dirty="0" smtClean="0"/>
          </a:p>
          <a:p>
            <a:r>
              <a:rPr lang="en-IN" dirty="0" smtClean="0"/>
              <a:t>Within </a:t>
            </a:r>
            <a:r>
              <a:rPr lang="en-IN" dirty="0"/>
              <a:t>the macrophages </a:t>
            </a:r>
            <a:r>
              <a:rPr lang="en-IN" i="1" dirty="0"/>
              <a:t>silica causes activation and release of mediators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Such </a:t>
            </a:r>
            <a:r>
              <a:rPr lang="en-IN" dirty="0"/>
              <a:t>mediators include IL-1, TNF, </a:t>
            </a:r>
            <a:r>
              <a:rPr lang="en-IN" dirty="0" err="1"/>
              <a:t>fibronectin</a:t>
            </a:r>
            <a:r>
              <a:rPr lang="en-IN" dirty="0"/>
              <a:t>, lipid mediators, oxygen-derived free radicals, and </a:t>
            </a:r>
            <a:r>
              <a:rPr lang="en-IN" dirty="0" err="1"/>
              <a:t>fibrogenic</a:t>
            </a:r>
            <a:r>
              <a:rPr lang="en-IN" dirty="0"/>
              <a:t> cytokines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Anti-TNF </a:t>
            </a:r>
            <a:r>
              <a:rPr lang="en-IN" dirty="0" smtClean="0"/>
              <a:t>monoclonal antibodies can block lung collagen accumulation in mice given silica </a:t>
            </a:r>
            <a:r>
              <a:rPr lang="en-IN" dirty="0" err="1" smtClean="0"/>
              <a:t>intratracheally</a:t>
            </a:r>
            <a:r>
              <a:rPr lang="en-IN" dirty="0" smtClean="0"/>
              <a:t>. </a:t>
            </a:r>
          </a:p>
          <a:p>
            <a:r>
              <a:rPr lang="en-IN" dirty="0" smtClean="0"/>
              <a:t>When mixed with other minerals, </a:t>
            </a:r>
            <a:r>
              <a:rPr lang="en-IN" b="1" dirty="0" smtClean="0"/>
              <a:t>quartz </a:t>
            </a:r>
            <a:r>
              <a:rPr lang="en-IN" dirty="0" smtClean="0"/>
              <a:t>has a reduced </a:t>
            </a:r>
            <a:r>
              <a:rPr lang="en-IN" dirty="0" err="1" smtClean="0"/>
              <a:t>fibrogenic</a:t>
            </a:r>
            <a:r>
              <a:rPr lang="en-IN" dirty="0" smtClean="0"/>
              <a:t> effect.</a:t>
            </a:r>
          </a:p>
          <a:p>
            <a:r>
              <a:rPr lang="en-IN" dirty="0" smtClean="0"/>
              <a:t> </a:t>
            </a:r>
            <a:r>
              <a:rPr lang="en-IN" dirty="0" smtClean="0"/>
              <a:t>This phenomenon is of practical importance because quartz in the workplace is rarely pure.</a:t>
            </a:r>
          </a:p>
          <a:p>
            <a:r>
              <a:rPr lang="en-IN" dirty="0" smtClean="0"/>
              <a:t> </a:t>
            </a:r>
            <a:r>
              <a:rPr lang="en-IN" dirty="0" smtClean="0"/>
              <a:t>Miners of the iron-containing ore </a:t>
            </a:r>
            <a:r>
              <a:rPr lang="en-IN" b="1" dirty="0" smtClean="0"/>
              <a:t>hematite</a:t>
            </a:r>
            <a:r>
              <a:rPr lang="en-IN" dirty="0" smtClean="0"/>
              <a:t> may have more quartz in their lungs than some quartz-exposed workers and yet have relatively mild lung disease because the hematite somehow provides a protective effect. </a:t>
            </a:r>
          </a:p>
          <a:p>
            <a:r>
              <a:rPr lang="en-IN" dirty="0" smtClean="0"/>
              <a:t>Amorphous silicates are </a:t>
            </a:r>
            <a:r>
              <a:rPr lang="en-IN" dirty="0" smtClean="0"/>
              <a:t>biologically less active than crystalline silica, heavy lung burdens of these minerals may also produce lesions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Morphology.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Silicosis </a:t>
            </a:r>
            <a:r>
              <a:rPr lang="en-IN" dirty="0"/>
              <a:t>is characterized grossly in its early stages by tiny, barely palpable, discrete pale to blackened (if coal dust is also present) nodules in the upper zones of the lungs. </a:t>
            </a:r>
            <a:endParaRPr lang="en-IN" dirty="0" smtClean="0"/>
          </a:p>
          <a:p>
            <a:r>
              <a:rPr lang="en-IN" dirty="0" smtClean="0"/>
              <a:t>As </a:t>
            </a:r>
            <a:r>
              <a:rPr lang="en-IN" dirty="0"/>
              <a:t>the disease progresses, these nodules may coalesce into hard, </a:t>
            </a:r>
            <a:r>
              <a:rPr lang="en-IN" dirty="0" err="1"/>
              <a:t>collagenous</a:t>
            </a:r>
            <a:r>
              <a:rPr lang="en-IN" dirty="0"/>
              <a:t> scars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Some nodules may undergo central softening and </a:t>
            </a:r>
            <a:r>
              <a:rPr lang="en-IN" dirty="0" err="1"/>
              <a:t>cavitation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change may be due to superimposed tuberculosis or to ischemia. </a:t>
            </a:r>
            <a:endParaRPr lang="en-IN" dirty="0" smtClean="0"/>
          </a:p>
          <a:p>
            <a:r>
              <a:rPr lang="en-IN" dirty="0" smtClean="0"/>
              <a:t>Fibrotic </a:t>
            </a:r>
            <a:r>
              <a:rPr lang="en-IN" dirty="0"/>
              <a:t>lesions may also occur in the </a:t>
            </a:r>
            <a:r>
              <a:rPr lang="en-IN" dirty="0" err="1"/>
              <a:t>hilar</a:t>
            </a:r>
            <a:r>
              <a:rPr lang="en-IN" dirty="0"/>
              <a:t> lymph nodes and pleura. 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18133" r="40160" b="13454"/>
          <a:stretch>
            <a:fillRect/>
          </a:stretch>
        </p:blipFill>
        <p:spPr bwMode="auto">
          <a:xfrm>
            <a:off x="3635896" y="751322"/>
            <a:ext cx="5112568" cy="610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3" y="2348880"/>
            <a:ext cx="2088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Diffuse restrictive diseases are categorized based on histology and clinical features .</a:t>
            </a:r>
          </a:p>
          <a:p>
            <a:endParaRPr lang="en-IN" sz="20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Sometimes, thin sheets of calcification occur in the lymph nodes and are seen </a:t>
            </a:r>
            <a:r>
              <a:rPr lang="en-IN" dirty="0" err="1" smtClean="0"/>
              <a:t>radiographically</a:t>
            </a:r>
            <a:r>
              <a:rPr lang="en-IN" dirty="0" smtClean="0"/>
              <a:t> as eggshell calcification (i.e., calcium surrounding a zone lacking calcification). </a:t>
            </a:r>
          </a:p>
          <a:p>
            <a:r>
              <a:rPr lang="en-IN" dirty="0" smtClean="0"/>
              <a:t>If the disease continues to progress, expansion and coalescence of lesions may produce progressive massive fibrosis. </a:t>
            </a:r>
          </a:p>
          <a:p>
            <a:r>
              <a:rPr lang="en-IN" dirty="0" err="1" smtClean="0"/>
              <a:t>Histologic</a:t>
            </a:r>
            <a:r>
              <a:rPr lang="en-IN" dirty="0" smtClean="0"/>
              <a:t> examination reveals that the nodular lesions consist of concentric layers of </a:t>
            </a:r>
            <a:r>
              <a:rPr lang="en-IN" dirty="0" err="1" smtClean="0"/>
              <a:t>hyalinized</a:t>
            </a:r>
            <a:r>
              <a:rPr lang="en-IN" dirty="0" smtClean="0"/>
              <a:t> collagen surrounded by a dense capsule of more condensed collagen </a:t>
            </a:r>
          </a:p>
          <a:p>
            <a:r>
              <a:rPr lang="en-IN" dirty="0" smtClean="0"/>
              <a:t>Examination of the nodules by polarized microscopy reveals the </a:t>
            </a:r>
            <a:r>
              <a:rPr lang="en-IN" dirty="0" err="1" smtClean="0"/>
              <a:t>birefringent</a:t>
            </a:r>
            <a:r>
              <a:rPr lang="en-IN" dirty="0" smtClean="0"/>
              <a:t> silica particles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13360" r="3486" b="23000"/>
          <a:stretch>
            <a:fillRect/>
          </a:stretch>
        </p:blipFill>
        <p:spPr bwMode="auto">
          <a:xfrm>
            <a:off x="276723" y="1844824"/>
            <a:ext cx="87327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94" t="14951" r="5275" b="8681"/>
          <a:stretch>
            <a:fillRect/>
          </a:stretch>
        </p:blipFill>
        <p:spPr bwMode="auto">
          <a:xfrm>
            <a:off x="755576" y="1154837"/>
            <a:ext cx="7560840" cy="541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Clinical Course.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Chest </a:t>
            </a:r>
            <a:r>
              <a:rPr lang="en-IN" dirty="0"/>
              <a:t>radiographs typically show a fine </a:t>
            </a:r>
            <a:r>
              <a:rPr lang="en-IN" dirty="0" err="1"/>
              <a:t>nodularity</a:t>
            </a:r>
            <a:r>
              <a:rPr lang="en-IN" dirty="0"/>
              <a:t> in the upper zones of the lung, but pulmonary functions are either normal or only moderately affected. </a:t>
            </a:r>
            <a:endParaRPr lang="en-IN" dirty="0" smtClean="0"/>
          </a:p>
          <a:p>
            <a:r>
              <a:rPr lang="en-IN" dirty="0" smtClean="0"/>
              <a:t>Most </a:t>
            </a:r>
            <a:r>
              <a:rPr lang="en-IN" dirty="0"/>
              <a:t>patients do not develop shortness of breath until late in the course, after progressive massive fibrosis is present.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disease may be progressive even if the patient is no longer exposed.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disease is slow to kill, but impaired pulmonary function may severely limit activity. 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Silicosis is associated with an increased susceptibility to </a:t>
            </a:r>
            <a:r>
              <a:rPr lang="en-IN" i="1" dirty="0" smtClean="0"/>
              <a:t>tuberculosis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It is postulated that silicosis results in a depression of cell-mediated immunity, and crystalline silica may inhibit the ability of pulmonary macrophages to kill </a:t>
            </a:r>
            <a:r>
              <a:rPr lang="en-IN" dirty="0" err="1" smtClean="0"/>
              <a:t>phagocytosed</a:t>
            </a:r>
            <a:r>
              <a:rPr lang="en-IN" dirty="0" smtClean="0"/>
              <a:t> </a:t>
            </a:r>
            <a:r>
              <a:rPr lang="en-IN" dirty="0" err="1" smtClean="0"/>
              <a:t>mycobacteria</a:t>
            </a:r>
            <a:r>
              <a:rPr lang="en-IN" dirty="0" smtClean="0"/>
              <a:t>. </a:t>
            </a:r>
          </a:p>
          <a:p>
            <a:r>
              <a:rPr lang="en-IN" dirty="0" smtClean="0"/>
              <a:t>Nodules of </a:t>
            </a:r>
            <a:r>
              <a:rPr lang="en-IN" dirty="0" err="1" smtClean="0"/>
              <a:t>silicotuberculosis</a:t>
            </a:r>
            <a:r>
              <a:rPr lang="en-IN" dirty="0" smtClean="0"/>
              <a:t> often display a central zone of </a:t>
            </a:r>
            <a:r>
              <a:rPr lang="en-IN" dirty="0" err="1" smtClean="0"/>
              <a:t>caseation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relationship between silica and </a:t>
            </a:r>
            <a:r>
              <a:rPr lang="en-IN" i="1" dirty="0" smtClean="0"/>
              <a:t>lung cancer</a:t>
            </a:r>
            <a:r>
              <a:rPr lang="en-IN" dirty="0" smtClean="0"/>
              <a:t> is contentious. </a:t>
            </a:r>
          </a:p>
          <a:p>
            <a:r>
              <a:rPr lang="en-IN" dirty="0" smtClean="0"/>
              <a:t>In 1997, the International Agency for Research on Cancer (IARC) concluded that </a:t>
            </a:r>
            <a:r>
              <a:rPr lang="en-IN" i="1" dirty="0" smtClean="0"/>
              <a:t>crystalline silica from occupational sources is carcinogenic in humans</a:t>
            </a:r>
            <a:r>
              <a:rPr lang="en-IN" dirty="0" smtClean="0"/>
              <a:t>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Asbestos-Related Diseases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Asbestos </a:t>
            </a:r>
            <a:r>
              <a:rPr lang="en-IN" dirty="0"/>
              <a:t>is a family of crystalline hydrated silicates that form </a:t>
            </a:r>
            <a:r>
              <a:rPr lang="en-IN" dirty="0" err="1"/>
              <a:t>fibers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Use </a:t>
            </a:r>
            <a:r>
              <a:rPr lang="en-IN" dirty="0"/>
              <a:t>of asbestos is seriously restricted in many developed </a:t>
            </a:r>
            <a:r>
              <a:rPr lang="en-IN" dirty="0" smtClean="0"/>
              <a:t>countries</a:t>
            </a:r>
          </a:p>
          <a:p>
            <a:r>
              <a:rPr lang="en-IN" dirty="0" smtClean="0"/>
              <a:t>there </a:t>
            </a:r>
            <a:r>
              <a:rPr lang="en-IN" dirty="0"/>
              <a:t>is </a:t>
            </a:r>
            <a:r>
              <a:rPr lang="en-IN" dirty="0" smtClean="0"/>
              <a:t>little control </a:t>
            </a:r>
            <a:r>
              <a:rPr lang="en-IN" dirty="0"/>
              <a:t>in less developed parts of the world</a:t>
            </a:r>
            <a:r>
              <a:rPr lang="en-IN" dirty="0" smtClean="0"/>
              <a:t>.</a:t>
            </a:r>
          </a:p>
          <a:p>
            <a:r>
              <a:rPr lang="en-IN" dirty="0" smtClean="0"/>
              <a:t>On </a:t>
            </a:r>
            <a:r>
              <a:rPr lang="en-IN" dirty="0"/>
              <a:t>the basis of epidemiologic studies, </a:t>
            </a:r>
            <a:r>
              <a:rPr lang="en-IN" i="1" dirty="0"/>
              <a:t>occupational exposure</a:t>
            </a:r>
            <a:r>
              <a:rPr lang="en-IN" dirty="0"/>
              <a:t> to asbestos is linked </a:t>
            </a:r>
            <a:r>
              <a:rPr lang="en-IN" dirty="0" smtClean="0"/>
              <a:t>to</a:t>
            </a:r>
            <a:endParaRPr lang="en-IN" baseline="30000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/>
              <a:t>       Localized fibrous plaques or, rarely, diffuse pleural fibrosis   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/>
              <a:t> </a:t>
            </a:r>
            <a:r>
              <a:rPr lang="en-IN" dirty="0" smtClean="0"/>
              <a:t>  </a:t>
            </a:r>
            <a:r>
              <a:rPr lang="en-IN" dirty="0"/>
              <a:t>    Pleural effusions  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/>
              <a:t>  </a:t>
            </a:r>
            <a:r>
              <a:rPr lang="en-IN" dirty="0" smtClean="0"/>
              <a:t> </a:t>
            </a:r>
            <a:r>
              <a:rPr lang="en-IN" dirty="0"/>
              <a:t>    </a:t>
            </a:r>
            <a:r>
              <a:rPr lang="en-IN" dirty="0" err="1"/>
              <a:t>Parenchymal</a:t>
            </a:r>
            <a:r>
              <a:rPr lang="en-IN" dirty="0"/>
              <a:t> interstitial fibrosis </a:t>
            </a:r>
            <a:r>
              <a:rPr lang="en-IN" i="1" dirty="0"/>
              <a:t>(asbestosis)</a:t>
            </a:r>
            <a:r>
              <a:rPr lang="en-IN" dirty="0"/>
              <a:t>   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     </a:t>
            </a:r>
            <a:r>
              <a:rPr lang="en-IN" dirty="0"/>
              <a:t>Lung carcinoma   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/>
              <a:t> </a:t>
            </a:r>
            <a:r>
              <a:rPr lang="en-IN" dirty="0" smtClean="0"/>
              <a:t> </a:t>
            </a:r>
            <a:r>
              <a:rPr lang="en-IN" dirty="0"/>
              <a:t>    </a:t>
            </a:r>
            <a:r>
              <a:rPr lang="en-IN" dirty="0" err="1"/>
              <a:t>Mesotheliomas</a:t>
            </a:r>
            <a:r>
              <a:rPr lang="en-IN" dirty="0"/>
              <a:t>   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   </a:t>
            </a:r>
            <a:r>
              <a:rPr lang="en-IN" dirty="0"/>
              <a:t>  Laryngeal and perhaps other </a:t>
            </a:r>
            <a:r>
              <a:rPr lang="en-IN" dirty="0" err="1"/>
              <a:t>extrapulmonary</a:t>
            </a:r>
            <a:r>
              <a:rPr lang="en-IN" dirty="0"/>
              <a:t> </a:t>
            </a:r>
            <a:r>
              <a:rPr lang="en-IN" dirty="0" err="1"/>
              <a:t>neoplasms</a:t>
            </a:r>
            <a:r>
              <a:rPr lang="en-IN" dirty="0"/>
              <a:t>, including colon </a:t>
            </a:r>
            <a:r>
              <a:rPr lang="en-IN" dirty="0" smtClean="0"/>
              <a:t>carcinomas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An increased incidence of asbestos-related cancer in family members of asbestos workers has alerted the general public to the potential hazards of asbestos in the environment. </a:t>
            </a:r>
          </a:p>
          <a:p>
            <a:r>
              <a:rPr lang="en-IN" dirty="0" smtClean="0"/>
              <a:t>The proper public health policy toward low-level exposures that might be encountered in old </a:t>
            </a:r>
            <a:r>
              <a:rPr lang="en-IN" dirty="0" smtClean="0"/>
              <a:t>buildings or </a:t>
            </a:r>
            <a:r>
              <a:rPr lang="en-IN" dirty="0" smtClean="0"/>
              <a:t>schools is </a:t>
            </a:r>
            <a:r>
              <a:rPr lang="en-IN" dirty="0" smtClean="0"/>
              <a:t>unsettled</a:t>
            </a:r>
          </a:p>
          <a:p>
            <a:r>
              <a:rPr lang="en-IN" dirty="0" smtClean="0"/>
              <a:t>Some </a:t>
            </a:r>
            <a:r>
              <a:rPr lang="en-IN" dirty="0" smtClean="0"/>
              <a:t>experts question the wisdom of expensive asbestos abatement programs for environments with airborne </a:t>
            </a:r>
            <a:r>
              <a:rPr lang="en-IN" dirty="0" err="1" smtClean="0"/>
              <a:t>fiber</a:t>
            </a:r>
            <a:r>
              <a:rPr lang="en-IN" dirty="0" smtClean="0"/>
              <a:t> counts that are as much as 100-fold lower than allowed by occupational standards.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Pathogenesis.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Concentration, size, shape, and solubility of the different forms of asbestos dictate whether it causes disease</a:t>
            </a:r>
            <a:r>
              <a:rPr lang="en-IN" dirty="0" smtClean="0"/>
              <a:t>.</a:t>
            </a:r>
            <a:endParaRPr lang="en-IN" baseline="30000" dirty="0" smtClean="0"/>
          </a:p>
          <a:p>
            <a:r>
              <a:rPr lang="en-IN" dirty="0" smtClean="0"/>
              <a:t> </a:t>
            </a:r>
            <a:r>
              <a:rPr lang="en-IN" dirty="0"/>
              <a:t>There are two distinct geometric forms of asbestos: </a:t>
            </a:r>
            <a:r>
              <a:rPr lang="en-IN" i="1" dirty="0"/>
              <a:t>serpentine</a:t>
            </a:r>
            <a:r>
              <a:rPr lang="en-IN" dirty="0"/>
              <a:t> and </a:t>
            </a:r>
            <a:r>
              <a:rPr lang="en-IN" i="1" dirty="0"/>
              <a:t>amphibole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b="1" dirty="0" smtClean="0"/>
              <a:t>The </a:t>
            </a:r>
            <a:r>
              <a:rPr lang="en-IN" b="1" dirty="0"/>
              <a:t>serpentine </a:t>
            </a:r>
            <a:r>
              <a:rPr lang="en-IN" b="1" dirty="0" err="1"/>
              <a:t>chrysotile</a:t>
            </a:r>
            <a:r>
              <a:rPr lang="en-IN" b="1" dirty="0"/>
              <a:t> </a:t>
            </a:r>
            <a:r>
              <a:rPr lang="en-IN" dirty="0"/>
              <a:t>chemical form accounts for most of the asbestos used in industry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b="1" dirty="0"/>
              <a:t>Amphiboles</a:t>
            </a:r>
            <a:r>
              <a:rPr lang="en-IN" dirty="0"/>
              <a:t>, even though less prevalent, are more pathogenic than </a:t>
            </a:r>
            <a:r>
              <a:rPr lang="en-IN" dirty="0" err="1"/>
              <a:t>chrysotiles</a:t>
            </a:r>
            <a:r>
              <a:rPr lang="en-IN" dirty="0"/>
              <a:t> particularly with respect to induction of malignant pleural </a:t>
            </a:r>
            <a:r>
              <a:rPr lang="en-IN" dirty="0" err="1"/>
              <a:t>tumors</a:t>
            </a:r>
            <a:r>
              <a:rPr lang="en-IN" dirty="0"/>
              <a:t> (</a:t>
            </a:r>
            <a:r>
              <a:rPr lang="en-IN" dirty="0" err="1"/>
              <a:t>mesotheliomas</a:t>
            </a:r>
            <a:r>
              <a:rPr lang="en-IN" dirty="0"/>
              <a:t>).</a:t>
            </a:r>
          </a:p>
          <a:p>
            <a:r>
              <a:rPr lang="en-IN" dirty="0"/>
              <a:t>The greater </a:t>
            </a:r>
            <a:r>
              <a:rPr lang="en-IN" dirty="0" err="1"/>
              <a:t>pathogenicity</a:t>
            </a:r>
            <a:r>
              <a:rPr lang="en-IN" dirty="0"/>
              <a:t> of amphiboles is apparently related to their aerodynamic properties and solubility. 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err="1" smtClean="0"/>
              <a:t>Chrysotiles</a:t>
            </a:r>
            <a:r>
              <a:rPr lang="en-IN" dirty="0" smtClean="0"/>
              <a:t>, with their more flexible, curled structure, are likely to become impacted in the upper respiratory passages and removed by the </a:t>
            </a:r>
            <a:r>
              <a:rPr lang="en-IN" dirty="0" err="1" smtClean="0"/>
              <a:t>mucociliary</a:t>
            </a:r>
            <a:r>
              <a:rPr lang="en-IN" dirty="0" smtClean="0"/>
              <a:t> elevator. </a:t>
            </a:r>
          </a:p>
          <a:p>
            <a:r>
              <a:rPr lang="en-IN" dirty="0" smtClean="0"/>
              <a:t>Furthermore, once trapped in the lungs, </a:t>
            </a:r>
            <a:r>
              <a:rPr lang="en-IN" dirty="0" err="1" smtClean="0"/>
              <a:t>chrysotiles</a:t>
            </a:r>
            <a:r>
              <a:rPr lang="en-IN" dirty="0" smtClean="0"/>
              <a:t> are gradually leached from the tissues because they are more soluble than amphiboles.</a:t>
            </a:r>
          </a:p>
          <a:p>
            <a:r>
              <a:rPr lang="en-IN" dirty="0" smtClean="0"/>
              <a:t> In contrast, the straight, stiff amphiboles may align themselves in the airstream and thus be delivered deeper into the lungs, where they can penetrate epithelial cells and reach the </a:t>
            </a:r>
            <a:r>
              <a:rPr lang="en-IN" dirty="0" err="1" smtClean="0"/>
              <a:t>interstitium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i="1" dirty="0" smtClean="0"/>
              <a:t>Both amphiboles and serpentines are </a:t>
            </a:r>
            <a:r>
              <a:rPr lang="en-IN" i="1" dirty="0" err="1" smtClean="0"/>
              <a:t>fibrogenic</a:t>
            </a:r>
            <a:r>
              <a:rPr lang="en-IN" dirty="0" smtClean="0"/>
              <a:t>, and increasing doses are associated with a higher incidence of all asbestos-related diseases except </a:t>
            </a:r>
            <a:r>
              <a:rPr lang="en-IN" dirty="0" err="1" smtClean="0"/>
              <a:t>mesothelioma</a:t>
            </a:r>
            <a:r>
              <a:rPr lang="en-IN" dirty="0" smtClean="0"/>
              <a:t>, which is only associated with amphibole exposure.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In contrast to other inorganic dusts, asbestos can also act as a </a:t>
            </a:r>
            <a:r>
              <a:rPr lang="en-IN" dirty="0" err="1" smtClean="0"/>
              <a:t>tumor</a:t>
            </a:r>
            <a:r>
              <a:rPr lang="en-IN" dirty="0" smtClean="0"/>
              <a:t> initiator and promoter. </a:t>
            </a:r>
          </a:p>
          <a:p>
            <a:r>
              <a:rPr lang="en-IN" dirty="0" smtClean="0"/>
              <a:t>Some of its </a:t>
            </a:r>
            <a:r>
              <a:rPr lang="en-IN" i="1" dirty="0" err="1" smtClean="0"/>
              <a:t>oncogenic</a:t>
            </a:r>
            <a:r>
              <a:rPr lang="en-IN" i="1" dirty="0" smtClean="0"/>
              <a:t> effects</a:t>
            </a:r>
            <a:r>
              <a:rPr lang="en-IN" dirty="0" smtClean="0"/>
              <a:t> are mediated by reactive free radicals generated by asbestos </a:t>
            </a:r>
            <a:r>
              <a:rPr lang="en-IN" dirty="0" err="1" smtClean="0"/>
              <a:t>fibers</a:t>
            </a:r>
            <a:r>
              <a:rPr lang="en-IN" dirty="0" smtClean="0"/>
              <a:t>, which preferentially localize in the distal lung, close to the </a:t>
            </a:r>
            <a:r>
              <a:rPr lang="en-IN" dirty="0" err="1" smtClean="0"/>
              <a:t>mesothelial</a:t>
            </a:r>
            <a:r>
              <a:rPr lang="en-IN" dirty="0" smtClean="0"/>
              <a:t> layers.</a:t>
            </a:r>
          </a:p>
          <a:p>
            <a:r>
              <a:rPr lang="en-IN" dirty="0" smtClean="0"/>
              <a:t> Potentially toxic chemicals adsorbed onto the asbestos </a:t>
            </a:r>
            <a:r>
              <a:rPr lang="en-IN" dirty="0" err="1" smtClean="0"/>
              <a:t>fibers</a:t>
            </a:r>
            <a:r>
              <a:rPr lang="en-IN" dirty="0" smtClean="0"/>
              <a:t> most likely contribute to the </a:t>
            </a:r>
            <a:r>
              <a:rPr lang="en-IN" dirty="0" err="1" smtClean="0"/>
              <a:t>oncogenicity</a:t>
            </a:r>
            <a:r>
              <a:rPr lang="en-IN" dirty="0" smtClean="0"/>
              <a:t> of the </a:t>
            </a:r>
            <a:r>
              <a:rPr lang="en-IN" dirty="0" err="1" smtClean="0"/>
              <a:t>fibers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For example, the adsorption of carcinogens in tobacco smoke onto asbestos </a:t>
            </a:r>
            <a:r>
              <a:rPr lang="en-IN" dirty="0" err="1" smtClean="0"/>
              <a:t>fibers</a:t>
            </a:r>
            <a:r>
              <a:rPr lang="en-IN" dirty="0" smtClean="0"/>
              <a:t> may well contribute to the remarkable </a:t>
            </a:r>
            <a:r>
              <a:rPr lang="en-IN" i="1" dirty="0" smtClean="0"/>
              <a:t>synergy between tobacco smoking and the development of lung carcinoma</a:t>
            </a:r>
            <a:r>
              <a:rPr lang="en-IN" dirty="0" smtClean="0"/>
              <a:t> in asbestos workers. 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Pneumoconioses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Originally the term </a:t>
            </a:r>
            <a:r>
              <a:rPr lang="en-IN" b="1" i="1" dirty="0" smtClean="0"/>
              <a:t>pneumoconiosis</a:t>
            </a:r>
            <a:r>
              <a:rPr lang="en-IN" dirty="0" smtClean="0"/>
              <a:t> </a:t>
            </a:r>
            <a:r>
              <a:rPr lang="en-IN" dirty="0"/>
              <a:t>was </a:t>
            </a:r>
            <a:r>
              <a:rPr lang="en-IN" dirty="0" smtClean="0"/>
              <a:t>coined </a:t>
            </a:r>
            <a:r>
              <a:rPr lang="en-IN" dirty="0" smtClean="0"/>
              <a:t> for the </a:t>
            </a:r>
            <a:r>
              <a:rPr lang="en-IN" dirty="0"/>
              <a:t>non-</a:t>
            </a:r>
            <a:r>
              <a:rPr lang="en-IN" dirty="0" err="1"/>
              <a:t>neoplastic</a:t>
            </a:r>
            <a:r>
              <a:rPr lang="en-IN" dirty="0"/>
              <a:t> lung reaction to inhalation of mineral dusts </a:t>
            </a:r>
            <a:r>
              <a:rPr lang="en-IN" dirty="0" smtClean="0"/>
              <a:t>at workplace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D</a:t>
            </a:r>
            <a:r>
              <a:rPr lang="en-IN" dirty="0" smtClean="0"/>
              <a:t>iseases </a:t>
            </a:r>
            <a:r>
              <a:rPr lang="en-IN" dirty="0"/>
              <a:t>induced by organic as well as inorganic particulates and chemical fumes and </a:t>
            </a:r>
            <a:r>
              <a:rPr lang="en-IN" dirty="0" smtClean="0"/>
              <a:t>vapours. </a:t>
            </a:r>
            <a:endParaRPr lang="en-IN" dirty="0" smtClean="0"/>
          </a:p>
          <a:p>
            <a:r>
              <a:rPr lang="en-IN" dirty="0" smtClean="0"/>
              <a:t>Regulations </a:t>
            </a:r>
            <a:r>
              <a:rPr lang="en-IN" dirty="0"/>
              <a:t>limiting </a:t>
            </a:r>
            <a:r>
              <a:rPr lang="en-IN" dirty="0" smtClean="0"/>
              <a:t>worker’s  </a:t>
            </a:r>
            <a:r>
              <a:rPr lang="en-IN" dirty="0"/>
              <a:t>exposure have resulted in a marked decrease in dust-associated diseases.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One study of asbestos workers found a fivefold increase of lung carcinoma with asbestos exposure alone, while asbestos exposure and smoking together led to a 55-fold increase in the risk of lung cancer.</a:t>
            </a:r>
          </a:p>
          <a:p>
            <a:r>
              <a:rPr lang="en-IN" dirty="0" smtClean="0"/>
              <a:t>The occurrence of asbestosis, like the other </a:t>
            </a:r>
            <a:r>
              <a:rPr lang="en-IN" dirty="0" err="1" smtClean="0"/>
              <a:t>pneumoconioses</a:t>
            </a:r>
            <a:r>
              <a:rPr lang="en-IN" dirty="0" smtClean="0"/>
              <a:t>, depends on the interaction of inhaled </a:t>
            </a:r>
            <a:r>
              <a:rPr lang="en-IN" dirty="0" err="1" smtClean="0"/>
              <a:t>fibers</a:t>
            </a:r>
            <a:r>
              <a:rPr lang="en-IN" dirty="0" smtClean="0"/>
              <a:t> with lung macrophages and other </a:t>
            </a:r>
            <a:r>
              <a:rPr lang="en-IN" dirty="0" err="1" smtClean="0"/>
              <a:t>parenchymal</a:t>
            </a:r>
            <a:r>
              <a:rPr lang="en-IN" dirty="0" smtClean="0"/>
              <a:t> cells.</a:t>
            </a:r>
          </a:p>
          <a:p>
            <a:r>
              <a:rPr lang="en-IN" dirty="0" smtClean="0"/>
              <a:t> The initial injury occurs at bifurcations of small airways and ducts, where the asbestos </a:t>
            </a:r>
            <a:r>
              <a:rPr lang="en-IN" dirty="0" err="1" smtClean="0"/>
              <a:t>fibers</a:t>
            </a:r>
            <a:r>
              <a:rPr lang="en-IN" dirty="0" smtClean="0"/>
              <a:t> land and penetrate. </a:t>
            </a:r>
          </a:p>
          <a:p>
            <a:r>
              <a:rPr lang="en-IN" dirty="0" smtClean="0"/>
              <a:t>Macrophages, both alveolar and interstitial, attempt to ingest and clear the </a:t>
            </a:r>
            <a:r>
              <a:rPr lang="en-IN" dirty="0" err="1" smtClean="0"/>
              <a:t>fibers</a:t>
            </a:r>
            <a:r>
              <a:rPr lang="en-IN" dirty="0" smtClean="0"/>
              <a:t> and are activated to release </a:t>
            </a:r>
            <a:r>
              <a:rPr lang="en-IN" dirty="0" err="1" smtClean="0"/>
              <a:t>chemotactic</a:t>
            </a:r>
            <a:r>
              <a:rPr lang="en-IN" dirty="0" smtClean="0"/>
              <a:t> factors and </a:t>
            </a:r>
            <a:r>
              <a:rPr lang="en-IN" dirty="0" err="1" smtClean="0"/>
              <a:t>fibrogenic</a:t>
            </a:r>
            <a:r>
              <a:rPr lang="en-IN" dirty="0" smtClean="0"/>
              <a:t> mediators that amplify the response. </a:t>
            </a:r>
          </a:p>
          <a:p>
            <a:r>
              <a:rPr lang="en-IN" dirty="0" smtClean="0"/>
              <a:t>Chronic deposition of </a:t>
            </a:r>
            <a:r>
              <a:rPr lang="en-IN" dirty="0" err="1" smtClean="0"/>
              <a:t>fibers</a:t>
            </a:r>
            <a:r>
              <a:rPr lang="en-IN" dirty="0" smtClean="0"/>
              <a:t> and persistent release of mediators eventually lead to generalized interstitial pulmonary inflammation and interstitial fibrosis.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Morphology.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Asbestosis </a:t>
            </a:r>
            <a:r>
              <a:rPr lang="en-IN" dirty="0"/>
              <a:t>is marked by diffuse pulmonary interstitial fibrosis, which is indistinguishable from diffuse interstitial fibrosis resulting from other causes, except for the presence of multiple asbestos bodies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Asbestos bodies appear as golden brown, </a:t>
            </a:r>
            <a:r>
              <a:rPr lang="en-IN" dirty="0" err="1"/>
              <a:t>fusiform</a:t>
            </a:r>
            <a:r>
              <a:rPr lang="en-IN" dirty="0"/>
              <a:t> or beaded rods with a translucent </a:t>
            </a:r>
            <a:r>
              <a:rPr lang="en-IN" dirty="0" err="1"/>
              <a:t>center</a:t>
            </a:r>
            <a:r>
              <a:rPr lang="en-IN" dirty="0"/>
              <a:t> and consist of asbestos </a:t>
            </a:r>
            <a:r>
              <a:rPr lang="en-IN" dirty="0" err="1"/>
              <a:t>fibers</a:t>
            </a:r>
            <a:r>
              <a:rPr lang="en-IN" dirty="0"/>
              <a:t> coated with an iron-containing </a:t>
            </a:r>
            <a:r>
              <a:rPr lang="en-IN" dirty="0" err="1"/>
              <a:t>proteinaceous</a:t>
            </a:r>
            <a:r>
              <a:rPr lang="en-IN" dirty="0"/>
              <a:t> </a:t>
            </a:r>
            <a:r>
              <a:rPr lang="en-IN" dirty="0" smtClean="0"/>
              <a:t>material.</a:t>
            </a:r>
          </a:p>
          <a:p>
            <a:r>
              <a:rPr lang="en-IN" dirty="0" smtClean="0"/>
              <a:t>They </a:t>
            </a:r>
            <a:r>
              <a:rPr lang="en-IN" dirty="0"/>
              <a:t>arise when macrophages attempt to </a:t>
            </a:r>
            <a:r>
              <a:rPr lang="en-IN" dirty="0" err="1"/>
              <a:t>phagocytose</a:t>
            </a:r>
            <a:r>
              <a:rPr lang="en-IN" dirty="0"/>
              <a:t> asbestos </a:t>
            </a:r>
            <a:r>
              <a:rPr lang="en-IN" dirty="0" err="1"/>
              <a:t>fibers</a:t>
            </a:r>
            <a:r>
              <a:rPr lang="en-IN" dirty="0"/>
              <a:t>; the iron is presumably derived from phagocyte </a:t>
            </a:r>
            <a:r>
              <a:rPr lang="en-IN" dirty="0" err="1"/>
              <a:t>ferritin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Other inorganic particulates may become coated with similar iron-protein complexes and are called ferruginous bodies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Rare single asbestos bodies can be found in the lungs of normal people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Asbestosis begins as fibrosis around respiratory bronchioles and alveolar ducts and extends to involve adjacent alveolar sacs and alveoli. </a:t>
            </a:r>
          </a:p>
          <a:p>
            <a:r>
              <a:rPr lang="en-IN" dirty="0" smtClean="0"/>
              <a:t>The fibrous tissue distorts the architecture, creating enlarged airspaces enclosed within thick fibrous walls; eventually the affected regions become honeycombed. </a:t>
            </a:r>
          </a:p>
          <a:p>
            <a:r>
              <a:rPr lang="en-IN" dirty="0" smtClean="0"/>
              <a:t>The pattern of fibrosis is similar to that seen in UIP, with fibroblastic foci and varying degrees of fibrosis, the </a:t>
            </a:r>
            <a:r>
              <a:rPr lang="en-IN" dirty="0" err="1" smtClean="0"/>
              <a:t>onlydifference</a:t>
            </a:r>
            <a:r>
              <a:rPr lang="en-IN" dirty="0" smtClean="0"/>
              <a:t> being the presence of numerous asbestos bodies. </a:t>
            </a:r>
          </a:p>
          <a:p>
            <a:r>
              <a:rPr lang="en-IN" dirty="0" smtClean="0"/>
              <a:t>In contrast to CWP and silicosis, asbestosis begins in the lower lobes and </a:t>
            </a:r>
            <a:r>
              <a:rPr lang="en-IN" dirty="0" err="1" smtClean="0"/>
              <a:t>subpleurally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middle and upper lobes of the lungs become affected as fibrosis progresses.</a:t>
            </a:r>
          </a:p>
          <a:p>
            <a:r>
              <a:rPr lang="en-IN" dirty="0" smtClean="0"/>
              <a:t> The scarring may trap and narrow pulmonary arteries and arterioles, causing pulmonary hypertension and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Pleural plaques, the most common manifestation of asbestos exposure, are well-circumscribed plaques of dense </a:t>
            </a:r>
            <a:r>
              <a:rPr lang="en-IN" dirty="0" smtClean="0"/>
              <a:t>collagen, </a:t>
            </a:r>
            <a:r>
              <a:rPr lang="en-IN" dirty="0"/>
              <a:t>often containing calcium. </a:t>
            </a:r>
            <a:endParaRPr lang="en-IN" dirty="0" smtClean="0"/>
          </a:p>
          <a:p>
            <a:r>
              <a:rPr lang="en-IN" dirty="0" smtClean="0"/>
              <a:t>They </a:t>
            </a:r>
            <a:r>
              <a:rPr lang="en-IN" dirty="0"/>
              <a:t>develop most frequently on the anterior and </a:t>
            </a:r>
            <a:r>
              <a:rPr lang="en-IN" dirty="0" err="1"/>
              <a:t>posterolateral</a:t>
            </a:r>
            <a:r>
              <a:rPr lang="en-IN" dirty="0"/>
              <a:t> aspects of the parietal pleura and over the domes of the diaphragm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</a:t>
            </a:r>
            <a:r>
              <a:rPr lang="en-IN" dirty="0"/>
              <a:t>size and number of pleural plaques do not correlate with the level of exposure to asbestos or the time since exposure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They do not contain asbestos bodies; however, only rarely do they occur in individuals who have no history or evidence of asbestos exposure. 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Uncommonly, asbestos exposure induces pleural effusions, which are usually serous but may be bloody. </a:t>
            </a:r>
          </a:p>
          <a:p>
            <a:r>
              <a:rPr lang="en-IN" dirty="0" smtClean="0"/>
              <a:t>Rarely, diffuse visceral pleural fibrosis may occur and, in advanced cases, bind the lung to the thoracic cavity wall.</a:t>
            </a:r>
          </a:p>
          <a:p>
            <a:r>
              <a:rPr lang="en-IN" dirty="0" smtClean="0"/>
              <a:t>Both lung carcinomas and </a:t>
            </a:r>
            <a:r>
              <a:rPr lang="en-IN" dirty="0" err="1" smtClean="0"/>
              <a:t>mesotheliomas</a:t>
            </a:r>
            <a:r>
              <a:rPr lang="en-IN" dirty="0" smtClean="0"/>
              <a:t> (pleural and peritoneal) develop in workers exposed to asbestos. </a:t>
            </a:r>
          </a:p>
          <a:p>
            <a:r>
              <a:rPr lang="en-IN" dirty="0" smtClean="0"/>
              <a:t>The risk of lung carcinoma is increased about fivefold for asbestos workers; the relative risk of </a:t>
            </a:r>
            <a:r>
              <a:rPr lang="en-IN" dirty="0" err="1" smtClean="0"/>
              <a:t>mesotheliomas</a:t>
            </a:r>
            <a:r>
              <a:rPr lang="en-IN" dirty="0" smtClean="0"/>
              <a:t>, normally a rare </a:t>
            </a:r>
            <a:r>
              <a:rPr lang="en-IN" dirty="0" err="1" smtClean="0"/>
              <a:t>tumor</a:t>
            </a:r>
            <a:r>
              <a:rPr lang="en-IN" dirty="0" smtClean="0"/>
              <a:t> (2 to 17 cases per 1 million persons), is more than 1000-fold greater. </a:t>
            </a:r>
          </a:p>
          <a:p>
            <a:r>
              <a:rPr lang="en-IN" dirty="0" smtClean="0"/>
              <a:t>Concomitant cigarette smoking greatly increases the risk of lung carcinoma but not that of </a:t>
            </a:r>
            <a:r>
              <a:rPr lang="en-IN" dirty="0" err="1" smtClean="0"/>
              <a:t>mesothelioma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10178" r="39606" b="46865"/>
          <a:stretch>
            <a:fillRect/>
          </a:stretch>
        </p:blipFill>
        <p:spPr bwMode="auto">
          <a:xfrm>
            <a:off x="539552" y="811523"/>
            <a:ext cx="7200800" cy="53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21315" r="16009" b="34137"/>
          <a:stretch>
            <a:fillRect/>
          </a:stretch>
        </p:blipFill>
        <p:spPr bwMode="auto">
          <a:xfrm>
            <a:off x="341530" y="1916832"/>
            <a:ext cx="84249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Clinical Course.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 smtClean="0"/>
              <a:t>The </a:t>
            </a:r>
            <a:r>
              <a:rPr lang="en-IN" dirty="0"/>
              <a:t>clinical findings in asbestosis are very similar to those caused by other diffuse interstitial lung diseases </a:t>
            </a:r>
            <a:endParaRPr lang="en-IN" dirty="0" smtClean="0"/>
          </a:p>
          <a:p>
            <a:r>
              <a:rPr lang="en-IN" dirty="0" err="1" smtClean="0"/>
              <a:t>Dyspnea</a:t>
            </a:r>
            <a:r>
              <a:rPr lang="en-IN" dirty="0" smtClean="0"/>
              <a:t> </a:t>
            </a:r>
            <a:r>
              <a:rPr lang="en-IN" dirty="0"/>
              <a:t>is usually the first </a:t>
            </a:r>
            <a:r>
              <a:rPr lang="en-IN" dirty="0" smtClean="0"/>
              <a:t>manifestation</a:t>
            </a:r>
          </a:p>
          <a:p>
            <a:r>
              <a:rPr lang="en-IN" dirty="0" smtClean="0"/>
              <a:t>At first, it is </a:t>
            </a:r>
            <a:r>
              <a:rPr lang="en-IN" dirty="0"/>
              <a:t>provoked by exertion, but later it is present even at rest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</a:t>
            </a:r>
            <a:r>
              <a:rPr lang="en-IN" dirty="0" err="1"/>
              <a:t>dyspnea</a:t>
            </a:r>
            <a:r>
              <a:rPr lang="en-IN" dirty="0"/>
              <a:t> is usually accompanied by a cough associated with production of sputum. </a:t>
            </a:r>
            <a:endParaRPr lang="en-IN" dirty="0" smtClean="0"/>
          </a:p>
          <a:p>
            <a:r>
              <a:rPr lang="en-IN" dirty="0" smtClean="0"/>
              <a:t>These </a:t>
            </a:r>
            <a:r>
              <a:rPr lang="en-IN" dirty="0"/>
              <a:t>manifestations rarely appear fewer than 10 years after first exposure and are more common after 20 years or more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Chest x-rays </a:t>
            </a:r>
            <a:r>
              <a:rPr lang="en-IN" dirty="0" smtClean="0"/>
              <a:t>--- </a:t>
            </a:r>
            <a:r>
              <a:rPr lang="en-IN" b="1" dirty="0"/>
              <a:t>irregular linear </a:t>
            </a:r>
            <a:r>
              <a:rPr lang="en-IN" b="1" dirty="0" smtClean="0"/>
              <a:t>densities----</a:t>
            </a:r>
            <a:r>
              <a:rPr lang="en-IN" dirty="0" smtClean="0"/>
              <a:t>in </a:t>
            </a:r>
            <a:r>
              <a:rPr lang="en-IN" dirty="0"/>
              <a:t>both lower lobes. </a:t>
            </a:r>
            <a:endParaRPr lang="en-IN" dirty="0" smtClean="0"/>
          </a:p>
          <a:p>
            <a:r>
              <a:rPr lang="en-IN" dirty="0" smtClean="0"/>
              <a:t>With advancement---- </a:t>
            </a:r>
            <a:r>
              <a:rPr lang="en-IN" dirty="0"/>
              <a:t>honeycomb </a:t>
            </a:r>
            <a:r>
              <a:rPr lang="en-IN" dirty="0" smtClean="0"/>
              <a:t>pattern</a:t>
            </a:r>
          </a:p>
          <a:p>
            <a:r>
              <a:rPr lang="en-IN" dirty="0" smtClean="0"/>
              <a:t> </a:t>
            </a:r>
            <a:r>
              <a:rPr lang="en-IN" dirty="0"/>
              <a:t>The disease may remain static or progress to respiratory failure, </a:t>
            </a:r>
            <a:r>
              <a:rPr lang="en-IN" dirty="0" err="1"/>
              <a:t>cor</a:t>
            </a:r>
            <a:r>
              <a:rPr lang="en-IN" dirty="0"/>
              <a:t> </a:t>
            </a:r>
            <a:r>
              <a:rPr lang="en-IN" dirty="0" err="1"/>
              <a:t>pulmonale</a:t>
            </a:r>
            <a:r>
              <a:rPr lang="en-IN" dirty="0"/>
              <a:t>, and death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Pleural plaques are usually asymptomatic </a:t>
            </a:r>
            <a:endParaRPr lang="en-IN" dirty="0" smtClean="0"/>
          </a:p>
          <a:p>
            <a:r>
              <a:rPr lang="en-IN" dirty="0" smtClean="0"/>
              <a:t>Are </a:t>
            </a:r>
            <a:r>
              <a:rPr lang="en-IN" dirty="0"/>
              <a:t>detected on radiographs as circumscribed densities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Asbestosis complicated by lung or pleural cancer </a:t>
            </a:r>
            <a:r>
              <a:rPr lang="en-IN" dirty="0" smtClean="0"/>
              <a:t>----grim </a:t>
            </a:r>
            <a:r>
              <a:rPr lang="en-IN" dirty="0"/>
              <a:t>prognosis.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Classification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52" t="8587" r="1182" b="11863"/>
          <a:stretch>
            <a:fillRect/>
          </a:stretch>
        </p:blipFill>
        <p:spPr bwMode="auto">
          <a:xfrm>
            <a:off x="0" y="1412777"/>
            <a:ext cx="8820472" cy="54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pneumoconioses</a:t>
            </a:r>
            <a:r>
              <a:rPr lang="en-IN" dirty="0" smtClean="0"/>
              <a:t> </a:t>
            </a:r>
            <a:r>
              <a:rPr lang="en-IN" dirty="0" smtClean="0"/>
              <a:t>results </a:t>
            </a:r>
            <a:r>
              <a:rPr lang="en-IN" dirty="0" smtClean="0"/>
              <a:t>from well-defined occupational exposure to specific airborne agents.</a:t>
            </a:r>
          </a:p>
          <a:p>
            <a:r>
              <a:rPr lang="en-IN" dirty="0" smtClean="0"/>
              <a:t>Particulate air pollution also has deleterious effects on the general </a:t>
            </a:r>
            <a:r>
              <a:rPr lang="en-IN" dirty="0" smtClean="0"/>
              <a:t>population in </a:t>
            </a:r>
            <a:r>
              <a:rPr lang="en-IN" dirty="0" smtClean="0"/>
              <a:t>urban areas.</a:t>
            </a:r>
          </a:p>
          <a:p>
            <a:r>
              <a:rPr lang="en-IN" dirty="0" smtClean="0"/>
              <a:t>Increased morbidity (e.g., Asthma incidence) and mortality rates in populations that are exposed to high ambient air particulate levels.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Pathogenesis.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The </a:t>
            </a:r>
            <a:r>
              <a:rPr lang="en-IN" dirty="0"/>
              <a:t>development of a pneumoconiosis depends on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smtClean="0"/>
              <a:t>The amount of dust retained in the lung and </a:t>
            </a:r>
            <a:r>
              <a:rPr lang="en-IN" dirty="0" smtClean="0"/>
              <a:t>airways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smtClean="0"/>
              <a:t>The size, shape, and therefore buoyancy of the </a:t>
            </a:r>
            <a:r>
              <a:rPr lang="en-IN" dirty="0" smtClean="0"/>
              <a:t>particles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dirty="0" smtClean="0"/>
              <a:t>Particle solubility and physiochemical reactivity; and </a:t>
            </a:r>
          </a:p>
          <a:p>
            <a:pPr marL="514350" indent="-514350">
              <a:buAutoNum type="arabicParenBoth"/>
            </a:pPr>
            <a:r>
              <a:rPr lang="en-IN" dirty="0" smtClean="0"/>
              <a:t>The possible additional </a:t>
            </a:r>
            <a:r>
              <a:rPr lang="en-IN" dirty="0"/>
              <a:t>effects of other irritants (e.g., concomitant tobacco smoking</a:t>
            </a:r>
            <a:r>
              <a:rPr lang="en-IN" dirty="0" smtClean="0"/>
              <a:t>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The amount of dust retained in the lungs is determined by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dust concentration in ambient air,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duration of exposure, and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effectiveness of </a:t>
            </a:r>
            <a:r>
              <a:rPr lang="en-IN" dirty="0" smtClean="0"/>
              <a:t>clearance mechanisms. </a:t>
            </a:r>
          </a:p>
          <a:p>
            <a:r>
              <a:rPr lang="en-IN" dirty="0" smtClean="0"/>
              <a:t>Any </a:t>
            </a:r>
            <a:r>
              <a:rPr lang="en-IN" dirty="0" smtClean="0"/>
              <a:t>influence, </a:t>
            </a:r>
            <a:r>
              <a:rPr lang="en-IN" dirty="0" smtClean="0"/>
              <a:t>that affects the integrity of the </a:t>
            </a:r>
            <a:r>
              <a:rPr lang="en-IN" dirty="0" err="1" smtClean="0"/>
              <a:t>mucociliary</a:t>
            </a:r>
            <a:r>
              <a:rPr lang="en-IN" dirty="0" smtClean="0"/>
              <a:t> apparatus significantly predisposes to the accumulation of </a:t>
            </a:r>
            <a:r>
              <a:rPr lang="en-IN" dirty="0" smtClean="0"/>
              <a:t>dust</a:t>
            </a:r>
            <a:r>
              <a:rPr lang="en-IN" dirty="0" smtClean="0"/>
              <a:t>, </a:t>
            </a:r>
            <a:r>
              <a:rPr lang="en-IN" dirty="0" smtClean="0"/>
              <a:t>such as cigarette </a:t>
            </a:r>
            <a:r>
              <a:rPr lang="en-IN" dirty="0" smtClean="0"/>
              <a:t>smoking</a:t>
            </a:r>
            <a:endParaRPr lang="en-IN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i="1" dirty="0" smtClean="0"/>
              <a:t>The most dangerous particles range from 1 to 5</a:t>
            </a:r>
            <a:r>
              <a:rPr lang="en-IN" dirty="0" smtClean="0"/>
              <a:t> </a:t>
            </a:r>
            <a:r>
              <a:rPr lang="en-IN" dirty="0" err="1" smtClean="0"/>
              <a:t>μ</a:t>
            </a:r>
            <a:r>
              <a:rPr lang="en-IN" i="1" dirty="0" err="1" smtClean="0"/>
              <a:t>m</a:t>
            </a:r>
            <a:r>
              <a:rPr lang="en-IN" i="1" dirty="0" smtClean="0"/>
              <a:t> in diameter .</a:t>
            </a:r>
          </a:p>
          <a:p>
            <a:r>
              <a:rPr lang="en-IN" i="1" dirty="0" smtClean="0"/>
              <a:t>They may reach the terminal small airways and air sacs and settle in their linings</a:t>
            </a:r>
            <a:r>
              <a:rPr lang="en-IN" dirty="0" smtClean="0"/>
              <a:t>.</a:t>
            </a:r>
          </a:p>
          <a:p>
            <a:r>
              <a:rPr lang="en-IN" dirty="0" smtClean="0"/>
              <a:t>Under normal conditions there is a small pool of intra-alveolar macrophages</a:t>
            </a:r>
          </a:p>
          <a:p>
            <a:r>
              <a:rPr lang="en-IN" dirty="0" smtClean="0"/>
              <a:t>This is expanded by recruitment of more macrophages when dust reaches the alveolar spaces. </a:t>
            </a:r>
          </a:p>
          <a:p>
            <a:r>
              <a:rPr lang="en-IN" dirty="0" smtClean="0"/>
              <a:t>The protection provided by </a:t>
            </a:r>
            <a:r>
              <a:rPr lang="en-IN" dirty="0" err="1" smtClean="0"/>
              <a:t>phagocytosis</a:t>
            </a:r>
            <a:r>
              <a:rPr lang="en-IN" dirty="0" smtClean="0"/>
              <a:t> of particles can be overwhelmed by a large dust burden by specific chemical interactions of the particles with cells.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The </a:t>
            </a:r>
            <a:r>
              <a:rPr lang="en-IN" i="1" dirty="0" smtClean="0"/>
              <a:t>solubility and </a:t>
            </a:r>
            <a:r>
              <a:rPr lang="en-IN" i="1" dirty="0" err="1" smtClean="0"/>
              <a:t>cytotoxicity</a:t>
            </a:r>
            <a:r>
              <a:rPr lang="en-IN" i="1" dirty="0" smtClean="0"/>
              <a:t> of particles </a:t>
            </a:r>
            <a:r>
              <a:rPr lang="en-IN" dirty="0" smtClean="0"/>
              <a:t>are influenced </a:t>
            </a:r>
            <a:r>
              <a:rPr lang="en-IN" dirty="0" smtClean="0"/>
              <a:t>by </a:t>
            </a:r>
            <a:r>
              <a:rPr lang="en-IN" dirty="0" smtClean="0"/>
              <a:t>their </a:t>
            </a:r>
            <a:r>
              <a:rPr lang="en-IN" dirty="0" smtClean="0"/>
              <a:t>size----modify </a:t>
            </a:r>
            <a:r>
              <a:rPr lang="en-IN" dirty="0" smtClean="0"/>
              <a:t>the nature of the pulmonary response.</a:t>
            </a:r>
          </a:p>
          <a:p>
            <a:r>
              <a:rPr lang="en-IN" dirty="0" smtClean="0"/>
              <a:t>T</a:t>
            </a:r>
            <a:r>
              <a:rPr lang="en-IN" dirty="0" smtClean="0"/>
              <a:t>he </a:t>
            </a:r>
            <a:r>
              <a:rPr lang="en-IN" dirty="0" smtClean="0"/>
              <a:t>smaller the particle   ---- more </a:t>
            </a:r>
            <a:r>
              <a:rPr lang="en-IN" dirty="0" smtClean="0"/>
              <a:t>likely </a:t>
            </a:r>
            <a:r>
              <a:rPr lang="en-IN" dirty="0" smtClean="0"/>
              <a:t>to appear in the pulmonary fluids ----- reach toxic levels rapidly, depending on the solubility of the agent.</a:t>
            </a:r>
          </a:p>
          <a:p>
            <a:r>
              <a:rPr lang="en-IN" dirty="0" smtClean="0"/>
              <a:t>S</a:t>
            </a:r>
            <a:r>
              <a:rPr lang="en-IN" dirty="0" smtClean="0"/>
              <a:t>maller </a:t>
            </a:r>
            <a:r>
              <a:rPr lang="en-IN" dirty="0" smtClean="0"/>
              <a:t>particles tend to cause acute lung injury. </a:t>
            </a:r>
          </a:p>
          <a:p>
            <a:r>
              <a:rPr lang="en-IN" dirty="0" smtClean="0"/>
              <a:t>Larger particles resist dissolution and so may persist within the lung parenchyma for years-----evoke </a:t>
            </a:r>
            <a:r>
              <a:rPr lang="en-IN" dirty="0" err="1" smtClean="0"/>
              <a:t>fibrosing</a:t>
            </a:r>
            <a:r>
              <a:rPr lang="en-IN" dirty="0" smtClean="0"/>
              <a:t> </a:t>
            </a:r>
            <a:r>
              <a:rPr lang="en-IN" dirty="0" err="1" smtClean="0"/>
              <a:t>collagenous</a:t>
            </a:r>
            <a:r>
              <a:rPr lang="en-IN" dirty="0" smtClean="0"/>
              <a:t> </a:t>
            </a:r>
            <a:r>
              <a:rPr lang="en-IN" dirty="0" err="1" smtClean="0"/>
              <a:t>pneumoconioses</a:t>
            </a:r>
            <a:r>
              <a:rPr lang="en-IN" dirty="0" smtClean="0"/>
              <a:t>----is characteristic of silicosis. </a:t>
            </a:r>
          </a:p>
          <a:p>
            <a:r>
              <a:rPr lang="en-IN" dirty="0" smtClean="0"/>
              <a:t>Some of the particles------ may be taken up by epithelial cells or may cross the epithelial cell lining ----interact directly with fibroblasts and interstitial macrophages.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2795</Words>
  <Application>Microsoft Office PowerPoint</Application>
  <PresentationFormat>On-screen Show (4:3)</PresentationFormat>
  <Paragraphs>185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Chronic Diffuse Interstitial (Restrictive) Diseases</vt:lpstr>
      <vt:lpstr>Slide 2</vt:lpstr>
      <vt:lpstr>Pneumoconioses  </vt:lpstr>
      <vt:lpstr>Classification</vt:lpstr>
      <vt:lpstr>Slide 5</vt:lpstr>
      <vt:lpstr>Pathogenesis.  </vt:lpstr>
      <vt:lpstr>Slide 7</vt:lpstr>
      <vt:lpstr>Slide 8</vt:lpstr>
      <vt:lpstr>Slide 9</vt:lpstr>
      <vt:lpstr>Slide 10</vt:lpstr>
      <vt:lpstr>Coal Workers' Pneumoconiosis  </vt:lpstr>
      <vt:lpstr>Morphology.</vt:lpstr>
      <vt:lpstr>Complicated CWP (progressive massive fibrosis)</vt:lpstr>
      <vt:lpstr>Slide 14</vt:lpstr>
      <vt:lpstr>Clinical Course.  </vt:lpstr>
      <vt:lpstr>Silicosis  </vt:lpstr>
      <vt:lpstr>Pathogenesis.  </vt:lpstr>
      <vt:lpstr>Slide 18</vt:lpstr>
      <vt:lpstr>Morphology.</vt:lpstr>
      <vt:lpstr>Slide 20</vt:lpstr>
      <vt:lpstr>Slide 21</vt:lpstr>
      <vt:lpstr>Slide 22</vt:lpstr>
      <vt:lpstr>Clinical Course.  </vt:lpstr>
      <vt:lpstr>Slide 24</vt:lpstr>
      <vt:lpstr>Asbestos-Related Diseases  </vt:lpstr>
      <vt:lpstr>Slide 26</vt:lpstr>
      <vt:lpstr>Pathogenesis.  </vt:lpstr>
      <vt:lpstr>Slide 28</vt:lpstr>
      <vt:lpstr>Slide 29</vt:lpstr>
      <vt:lpstr>Slide 30</vt:lpstr>
      <vt:lpstr>Morphology.</vt:lpstr>
      <vt:lpstr>Slide 32</vt:lpstr>
      <vt:lpstr>Slide 33</vt:lpstr>
      <vt:lpstr>Slide 34</vt:lpstr>
      <vt:lpstr>Slide 35</vt:lpstr>
      <vt:lpstr>Slide 36</vt:lpstr>
      <vt:lpstr>Clinical Course.  </vt:lpstr>
      <vt:lpstr>Slide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Diffuse Interstitial (Restrictive) Diseases</dc:title>
  <dc:creator>hp</dc:creator>
  <cp:lastModifiedBy>hp</cp:lastModifiedBy>
  <cp:revision>130</cp:revision>
  <dcterms:created xsi:type="dcterms:W3CDTF">2020-04-03T17:58:21Z</dcterms:created>
  <dcterms:modified xsi:type="dcterms:W3CDTF">2020-05-06T18:55:04Z</dcterms:modified>
</cp:coreProperties>
</file>