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18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51D344-E117-490A-A894-9A5F88A19E35}"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3162295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1D344-E117-490A-A894-9A5F88A19E35}"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20689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1D344-E117-490A-A894-9A5F88A19E35}"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148424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1D344-E117-490A-A894-9A5F88A19E35}"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74070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51D344-E117-490A-A894-9A5F88A19E35}"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70431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51D344-E117-490A-A894-9A5F88A19E35}"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372545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51D344-E117-490A-A894-9A5F88A19E35}" type="datetimeFigureOut">
              <a:rPr lang="en-US" smtClean="0"/>
              <a:t>6/7/2020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46958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1D344-E117-490A-A894-9A5F88A19E35}" type="datetimeFigureOut">
              <a:rPr lang="en-US" smtClean="0"/>
              <a:t>6/7/2020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387860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1D344-E117-490A-A894-9A5F88A19E35}" type="datetimeFigureOut">
              <a:rPr lang="en-US" smtClean="0"/>
              <a:t>6/7/2020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379356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1D344-E117-490A-A894-9A5F88A19E35}"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4762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1D344-E117-490A-A894-9A5F88A19E35}"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273FD-B4D4-4D6C-A3D0-C1AD42F92ECB}" type="slidenum">
              <a:rPr lang="en-US" smtClean="0"/>
              <a:t>‹#›</a:t>
            </a:fld>
            <a:endParaRPr lang="en-US"/>
          </a:p>
        </p:txBody>
      </p:sp>
    </p:spTree>
    <p:extLst>
      <p:ext uri="{BB962C8B-B14F-4D97-AF65-F5344CB8AC3E}">
        <p14:creationId xmlns:p14="http://schemas.microsoft.com/office/powerpoint/2010/main" val="65255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1D344-E117-490A-A894-9A5F88A19E35}" type="datetimeFigureOut">
              <a:rPr lang="en-US" smtClean="0"/>
              <a:t>6/7/2020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273FD-B4D4-4D6C-A3D0-C1AD42F92ECB}" type="slidenum">
              <a:rPr lang="en-US" smtClean="0"/>
              <a:t>‹#›</a:t>
            </a:fld>
            <a:endParaRPr lang="en-US"/>
          </a:p>
        </p:txBody>
      </p:sp>
    </p:spTree>
    <p:extLst>
      <p:ext uri="{BB962C8B-B14F-4D97-AF65-F5344CB8AC3E}">
        <p14:creationId xmlns:p14="http://schemas.microsoft.com/office/powerpoint/2010/main" val="321986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85" y="452718"/>
            <a:ext cx="7053542" cy="1279100"/>
          </a:xfrm>
        </p:spPr>
        <p:txBody>
          <a:bodyPr>
            <a:normAutofit/>
          </a:bodyPr>
          <a:lstStyle/>
          <a:p>
            <a:r>
              <a:rPr lang="en-US" sz="4800" b="1" dirty="0" smtClean="0"/>
              <a:t>HOUSING</a:t>
            </a:r>
            <a:endParaRPr lang="en-IN" sz="4800" b="1" dirty="0"/>
          </a:p>
        </p:txBody>
      </p:sp>
      <p:sp>
        <p:nvSpPr>
          <p:cNvPr id="3" name="Content Placeholder 2"/>
          <p:cNvSpPr>
            <a:spLocks noGrp="1"/>
          </p:cNvSpPr>
          <p:nvPr>
            <p:ph idx="1"/>
          </p:nvPr>
        </p:nvSpPr>
        <p:spPr/>
        <p:txBody>
          <a:bodyPr>
            <a:normAutofit fontScale="85000" lnSpcReduction="20000"/>
          </a:bodyPr>
          <a:lstStyle/>
          <a:p>
            <a:pPr algn="r"/>
            <a:endParaRPr lang="en-US" b="1" dirty="0" smtClean="0">
              <a:solidFill>
                <a:schemeClr val="accent1"/>
              </a:solidFill>
            </a:endParaRPr>
          </a:p>
          <a:p>
            <a:pPr algn="r"/>
            <a:endParaRPr lang="en-US" b="1" dirty="0">
              <a:solidFill>
                <a:schemeClr val="accent1"/>
              </a:solidFill>
            </a:endParaRPr>
          </a:p>
          <a:p>
            <a:pPr algn="r"/>
            <a:endParaRPr lang="en-US" b="1" dirty="0" smtClean="0">
              <a:solidFill>
                <a:schemeClr val="accent1"/>
              </a:solidFill>
            </a:endParaRPr>
          </a:p>
          <a:p>
            <a:pPr marL="0" indent="0" algn="r">
              <a:buNone/>
            </a:pPr>
            <a:endParaRPr lang="en-US" b="1" dirty="0">
              <a:solidFill>
                <a:schemeClr val="accent1"/>
              </a:solidFill>
            </a:endParaRPr>
          </a:p>
          <a:p>
            <a:pPr marL="0" indent="0" algn="just">
              <a:buNone/>
            </a:pPr>
            <a:r>
              <a:rPr lang="en-US" b="1" dirty="0">
                <a:solidFill>
                  <a:schemeClr val="accent1"/>
                </a:solidFill>
              </a:rPr>
              <a:t> </a:t>
            </a:r>
            <a:r>
              <a:rPr lang="en-US" b="1" dirty="0" smtClean="0">
                <a:solidFill>
                  <a:schemeClr val="accent1"/>
                </a:solidFill>
              </a:rPr>
              <a:t>               												          </a:t>
            </a:r>
            <a:r>
              <a:rPr lang="en-IN" b="1" dirty="0" smtClean="0"/>
              <a:t>DR </a:t>
            </a:r>
            <a:r>
              <a:rPr lang="en-IN" b="1" dirty="0"/>
              <a:t>BIPIN KUMAR</a:t>
            </a:r>
          </a:p>
          <a:p>
            <a:pPr marL="0" indent="0" algn="just">
              <a:spcBef>
                <a:spcPts val="0"/>
              </a:spcBef>
              <a:buNone/>
            </a:pPr>
            <a:r>
              <a:rPr lang="en-IN" b="1" dirty="0" smtClean="0"/>
              <a:t>	                                                                          	    					ASSISTANT </a:t>
            </a:r>
            <a:r>
              <a:rPr lang="en-IN" b="1" dirty="0"/>
              <a:t>PROFESSOR </a:t>
            </a:r>
          </a:p>
          <a:p>
            <a:pPr marL="0" indent="0" algn="just">
              <a:spcBef>
                <a:spcPts val="0"/>
              </a:spcBef>
              <a:buNone/>
            </a:pPr>
            <a:r>
              <a:rPr lang="en-IN" b="1" dirty="0"/>
              <a:t> </a:t>
            </a:r>
            <a:r>
              <a:rPr lang="en-IN" b="1" dirty="0" smtClean="0"/>
              <a:t>											   DEPTT</a:t>
            </a:r>
            <a:r>
              <a:rPr lang="en-IN" b="1" dirty="0"/>
              <a:t>. OF COMMUNITY MEDICINE</a:t>
            </a:r>
          </a:p>
          <a:p>
            <a:pPr marL="0" indent="0" algn="just">
              <a:spcBef>
                <a:spcPts val="0"/>
              </a:spcBef>
              <a:buNone/>
            </a:pPr>
            <a:r>
              <a:rPr lang="en-IN" b="1" dirty="0" smtClean="0"/>
              <a:t>													SKMCH </a:t>
            </a:r>
            <a:r>
              <a:rPr lang="en-IN" b="1" dirty="0"/>
              <a:t>MUZAFFARPUR</a:t>
            </a:r>
          </a:p>
          <a:p>
            <a:pPr marL="800100" lvl="2" indent="0">
              <a:buNone/>
            </a:pPr>
            <a:endParaRPr lang="en-IN" sz="3200"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739270"/>
      </p:ext>
    </p:extLst>
  </p:cSld>
  <p:clrMapOvr>
    <a:masterClrMapping/>
  </p:clrMapOvr>
  <mc:AlternateContent xmlns:mc="http://schemas.openxmlformats.org/markup-compatibility/2006">
    <mc:Choice xmlns:p14="http://schemas.microsoft.com/office/powerpoint/2010/main" Requires="p14">
      <p:transition spd="slow" p14:dur="2000" advTm="9720"/>
    </mc:Choice>
    <mc:Fallback>
      <p:transition spd="slow" advTm="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a:t>
            </a:r>
          </a:p>
        </p:txBody>
      </p:sp>
      <p:sp>
        <p:nvSpPr>
          <p:cNvPr id="3" name="Content Placeholder 2"/>
          <p:cNvSpPr>
            <a:spLocks noGrp="1"/>
          </p:cNvSpPr>
          <p:nvPr>
            <p:ph idx="1"/>
          </p:nvPr>
        </p:nvSpPr>
        <p:spPr/>
        <p:txBody>
          <a:bodyPr/>
          <a:lstStyle/>
          <a:p>
            <a:r>
              <a:rPr lang="en-US" dirty="0" smtClean="0"/>
              <a:t>The </a:t>
            </a:r>
            <a:r>
              <a:rPr lang="en-US" dirty="0"/>
              <a:t>height of the roof should not be less than 10 feet (3 m) in the absence of air-conditioning for comfort. </a:t>
            </a:r>
            <a:endParaRPr lang="en-US" dirty="0" smtClean="0"/>
          </a:p>
          <a:p>
            <a:r>
              <a:rPr lang="en-US" dirty="0" smtClean="0"/>
              <a:t>The </a:t>
            </a:r>
            <a:r>
              <a:rPr lang="en-US" dirty="0"/>
              <a:t>roof should have a low heat transmittance coefficient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1924604"/>
      </p:ext>
    </p:extLst>
  </p:cSld>
  <p:clrMapOvr>
    <a:masterClrMapping/>
  </p:clrMapOvr>
  <mc:AlternateContent xmlns:mc="http://schemas.openxmlformats.org/markup-compatibility/2006">
    <mc:Choice xmlns:p14="http://schemas.microsoft.com/office/powerpoint/2010/main" Requires="p14">
      <p:transition spd="slow" p14:dur="2000" advTm="59976"/>
    </mc:Choice>
    <mc:Fallback>
      <p:transition spd="slow" advTm="5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ROOMS </a:t>
            </a:r>
          </a:p>
        </p:txBody>
      </p:sp>
      <p:sp>
        <p:nvSpPr>
          <p:cNvPr id="3" name="Content Placeholder 2"/>
          <p:cNvSpPr>
            <a:spLocks noGrp="1"/>
          </p:cNvSpPr>
          <p:nvPr>
            <p:ph idx="1"/>
          </p:nvPr>
        </p:nvSpPr>
        <p:spPr/>
        <p:txBody>
          <a:bodyPr/>
          <a:lstStyle/>
          <a:p>
            <a:r>
              <a:rPr lang="en-US" dirty="0" smtClean="0"/>
              <a:t>The </a:t>
            </a:r>
            <a:r>
              <a:rPr lang="en-US" dirty="0"/>
              <a:t>number of living rooms should not be less than two, at least one of which can be closed for security. The other may be open on one side if that side is a private </a:t>
            </a:r>
            <a:r>
              <a:rPr lang="en-US" dirty="0" smtClean="0"/>
              <a:t> courtyard.</a:t>
            </a:r>
          </a:p>
          <a:p>
            <a:r>
              <a:rPr lang="en-US" dirty="0" smtClean="0"/>
              <a:t>The </a:t>
            </a:r>
            <a:r>
              <a:rPr lang="en-US" dirty="0"/>
              <a:t>number and area of rooms should be increased according to size of family, so that the recommended floor space per person may be made available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137713"/>
      </p:ext>
    </p:extLst>
  </p:cSld>
  <p:clrMapOvr>
    <a:masterClrMapping/>
  </p:clrMapOvr>
  <mc:AlternateContent xmlns:mc="http://schemas.openxmlformats.org/markup-compatibility/2006">
    <mc:Choice xmlns:p14="http://schemas.microsoft.com/office/powerpoint/2010/main" Requires="p14">
      <p:transition spd="slow" p14:dur="2000" advTm="22692"/>
    </mc:Choice>
    <mc:Fallback>
      <p:transition spd="slow" advTm="2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FLOOR AREA</a:t>
            </a:r>
          </a:p>
        </p:txBody>
      </p:sp>
      <p:sp>
        <p:nvSpPr>
          <p:cNvPr id="3" name="Content Placeholder 2"/>
          <p:cNvSpPr>
            <a:spLocks noGrp="1"/>
          </p:cNvSpPr>
          <p:nvPr>
            <p:ph idx="1"/>
          </p:nvPr>
        </p:nvSpPr>
        <p:spPr/>
        <p:txBody>
          <a:bodyPr>
            <a:normAutofit fontScale="92500" lnSpcReduction="10000"/>
          </a:bodyPr>
          <a:lstStyle/>
          <a:p>
            <a:r>
              <a:rPr lang="en-US" dirty="0" smtClean="0"/>
              <a:t> </a:t>
            </a:r>
            <a:r>
              <a:rPr lang="en-US" dirty="0"/>
              <a:t>living room should be at least 120 </a:t>
            </a:r>
            <a:r>
              <a:rPr lang="en-US" dirty="0" err="1"/>
              <a:t>sq.ft</a:t>
            </a:r>
            <a:r>
              <a:rPr lang="en-US" dirty="0"/>
              <a:t>. (12 sq. m.) for occupancy by more than one person and at least 100 </a:t>
            </a:r>
            <a:r>
              <a:rPr lang="en-US" dirty="0" err="1"/>
              <a:t>sq.ft</a:t>
            </a:r>
            <a:r>
              <a:rPr lang="en-US" dirty="0"/>
              <a:t>. (10 sq. m.) for occupancy by a single person. </a:t>
            </a:r>
            <a:endParaRPr lang="en-US" dirty="0" smtClean="0"/>
          </a:p>
          <a:p>
            <a:r>
              <a:rPr lang="en-US" dirty="0" smtClean="0"/>
              <a:t>The </a:t>
            </a:r>
            <a:r>
              <a:rPr lang="en-US" dirty="0"/>
              <a:t>floor area available in living rooms per person should not be less than 50 </a:t>
            </a:r>
            <a:r>
              <a:rPr lang="en-US" dirty="0" err="1"/>
              <a:t>sq.ft</a:t>
            </a:r>
            <a:r>
              <a:rPr lang="en-US" dirty="0"/>
              <a:t>; the optimum is 100 </a:t>
            </a:r>
            <a:r>
              <a:rPr lang="en-US" dirty="0" err="1"/>
              <a:t>sq.ft</a:t>
            </a:r>
            <a:r>
              <a:rPr lang="en-US" dirty="0"/>
              <a:t>. </a:t>
            </a:r>
            <a:endParaRPr lang="en-US" dirty="0" smtClean="0"/>
          </a:p>
          <a:p>
            <a:r>
              <a:rPr lang="en-US" dirty="0" smtClean="0"/>
              <a:t>CUBIC </a:t>
            </a:r>
            <a:r>
              <a:rPr lang="en-US" dirty="0"/>
              <a:t>SPACE : </a:t>
            </a:r>
            <a:r>
              <a:rPr lang="en-US" dirty="0" smtClean="0"/>
              <a:t>height </a:t>
            </a:r>
            <a:r>
              <a:rPr lang="en-US" dirty="0"/>
              <a:t>of rooms should be such as to give an air space of at least 500 </a:t>
            </a:r>
            <a:r>
              <a:rPr lang="en-US" dirty="0" err="1"/>
              <a:t>c.ft</a:t>
            </a:r>
            <a:r>
              <a:rPr lang="en-US" dirty="0"/>
              <a:t>. per capita, preferably 1,000 </a:t>
            </a:r>
            <a:r>
              <a:rPr lang="en-US" dirty="0" err="1"/>
              <a:t>c.ft</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6687515"/>
      </p:ext>
    </p:extLst>
  </p:cSld>
  <p:clrMapOvr>
    <a:masterClrMapping/>
  </p:clrMapOvr>
  <mc:AlternateContent xmlns:mc="http://schemas.openxmlformats.org/markup-compatibility/2006">
    <mc:Choice xmlns:p14="http://schemas.microsoft.com/office/powerpoint/2010/main" Requires="p14">
      <p:transition spd="slow" p14:dur="2000" advTm="42064"/>
    </mc:Choice>
    <mc:Fallback>
      <p:transition spd="slow" advTm="4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t>
            </a:r>
            <a:r>
              <a:rPr lang="en-US" dirty="0"/>
              <a:t>a) Unless mechanical ventilation and artificial lighting are provided, every living room should be provided with at least 2 windows, and at least one of them should open directly on to an open space</a:t>
            </a:r>
            <a:r>
              <a:rPr lang="en-US" dirty="0" smtClean="0"/>
              <a:t>,</a:t>
            </a:r>
          </a:p>
          <a:p>
            <a:r>
              <a:rPr lang="en-US" dirty="0" smtClean="0"/>
              <a:t> </a:t>
            </a:r>
            <a:r>
              <a:rPr lang="en-US" dirty="0"/>
              <a:t>(b) the windows should be placed at a height of not more than 3 feet (1 m) above the ground in living rooms </a:t>
            </a:r>
            <a:endParaRPr lang="en-US" dirty="0" smtClean="0"/>
          </a:p>
          <a:p>
            <a:r>
              <a:rPr lang="en-US" dirty="0" smtClean="0"/>
              <a:t>(</a:t>
            </a:r>
            <a:r>
              <a:rPr lang="en-US" dirty="0"/>
              <a:t>c) window area should be </a:t>
            </a:r>
            <a:r>
              <a:rPr lang="en-US" dirty="0" smtClean="0"/>
              <a:t>1/5 </a:t>
            </a:r>
            <a:r>
              <a:rPr lang="en-US" dirty="0" err="1" smtClean="0"/>
              <a:t>th</a:t>
            </a:r>
            <a:r>
              <a:rPr lang="en-US" dirty="0" smtClean="0"/>
              <a:t> </a:t>
            </a:r>
            <a:r>
              <a:rPr lang="en-US" dirty="0"/>
              <a:t>of the floor area. Doors and windows combined should have </a:t>
            </a:r>
            <a:r>
              <a:rPr lang="en-US" dirty="0" smtClean="0"/>
              <a:t>2/5th </a:t>
            </a:r>
            <a:r>
              <a:rPr lang="en-US" dirty="0"/>
              <a:t>the floor area. </a:t>
            </a:r>
            <a:endParaRPr lang="en-US" dirty="0" smtClean="0"/>
          </a:p>
          <a:p>
            <a:r>
              <a:rPr lang="en-US" dirty="0" smtClean="0"/>
              <a:t>LIGHTING </a:t>
            </a:r>
            <a:r>
              <a:rPr lang="en-US" dirty="0"/>
              <a:t>: The daylight factor should exceed 1 per cent over half the floor area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7866680"/>
      </p:ext>
    </p:extLst>
  </p:cSld>
  <p:clrMapOvr>
    <a:masterClrMapping/>
  </p:clrMapOvr>
  <mc:AlternateContent xmlns:mc="http://schemas.openxmlformats.org/markup-compatibility/2006">
    <mc:Choice xmlns:p14="http://schemas.microsoft.com/office/powerpoint/2010/main" Requires="p14">
      <p:transition spd="slow" p14:dur="2000" advTm="143270"/>
    </mc:Choice>
    <mc:Fallback>
      <p:transition spd="slow" advTm="14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Contd.</a:t>
            </a:r>
            <a:endParaRPr lang="en-US" dirty="0"/>
          </a:p>
        </p:txBody>
      </p:sp>
      <p:sp>
        <p:nvSpPr>
          <p:cNvPr id="3" name="Content Placeholder 2"/>
          <p:cNvSpPr>
            <a:spLocks noGrp="1"/>
          </p:cNvSpPr>
          <p:nvPr>
            <p:ph idx="1"/>
          </p:nvPr>
        </p:nvSpPr>
        <p:spPr>
          <a:xfrm>
            <a:off x="457200" y="838200"/>
            <a:ext cx="8229600" cy="5791200"/>
          </a:xfrm>
        </p:spPr>
        <p:txBody>
          <a:bodyPr>
            <a:noAutofit/>
          </a:bodyPr>
          <a:lstStyle/>
          <a:p>
            <a:pPr algn="just"/>
            <a:r>
              <a:rPr lang="en-US" sz="2400" dirty="0">
                <a:solidFill>
                  <a:srgbClr val="FF0000"/>
                </a:solidFill>
              </a:rPr>
              <a:t>KITCHEN</a:t>
            </a:r>
            <a:r>
              <a:rPr lang="en-US" sz="2400" dirty="0"/>
              <a:t> : Every </a:t>
            </a:r>
            <a:r>
              <a:rPr lang="en-US" sz="2400" dirty="0" smtClean="0"/>
              <a:t> </a:t>
            </a:r>
            <a:r>
              <a:rPr lang="en-US" sz="2400" dirty="0"/>
              <a:t>house must have a separate kitchen. </a:t>
            </a:r>
            <a:r>
              <a:rPr lang="en-US" sz="2400" dirty="0" smtClean="0"/>
              <a:t>kitchen </a:t>
            </a:r>
            <a:r>
              <a:rPr lang="en-US" sz="2400" dirty="0"/>
              <a:t>must be protected against dust and smoke; adequately lighted; provided with arrangements for storing food, fuel </a:t>
            </a:r>
            <a:r>
              <a:rPr lang="en-US" sz="2400" dirty="0" smtClean="0"/>
              <a:t>,with </a:t>
            </a:r>
            <a:r>
              <a:rPr lang="en-US" sz="2400" dirty="0"/>
              <a:t>water supply; </a:t>
            </a:r>
            <a:r>
              <a:rPr lang="en-US" sz="2400" dirty="0" smtClean="0"/>
              <a:t> </a:t>
            </a:r>
            <a:r>
              <a:rPr lang="en-US" sz="2400" dirty="0"/>
              <a:t>with a sink for washing utensils and fitted with arrangements for proper drainage. The floor of the kitchen must be impervious</a:t>
            </a:r>
            <a:r>
              <a:rPr lang="en-US" sz="2400" dirty="0" smtClean="0"/>
              <a:t>.</a:t>
            </a:r>
          </a:p>
          <a:p>
            <a:pPr algn="just"/>
            <a:r>
              <a:rPr lang="en-US" sz="2400" dirty="0" smtClean="0">
                <a:solidFill>
                  <a:srgbClr val="FF0000"/>
                </a:solidFill>
              </a:rPr>
              <a:t> </a:t>
            </a:r>
            <a:r>
              <a:rPr lang="en-US" sz="2400" dirty="0">
                <a:solidFill>
                  <a:srgbClr val="FF0000"/>
                </a:solidFill>
              </a:rPr>
              <a:t>PRIVY </a:t>
            </a:r>
            <a:r>
              <a:rPr lang="en-US" sz="2400" dirty="0"/>
              <a:t>: A sanitary privy is a MUST in every house, belonging exclusively to it and readily accessible</a:t>
            </a:r>
            <a:r>
              <a:rPr lang="en-US" sz="2400" dirty="0" smtClean="0"/>
              <a:t>. </a:t>
            </a:r>
          </a:p>
          <a:p>
            <a:pPr algn="just"/>
            <a:r>
              <a:rPr lang="en-US" sz="2400" dirty="0" smtClean="0">
                <a:solidFill>
                  <a:srgbClr val="FF0000"/>
                </a:solidFill>
              </a:rPr>
              <a:t>GARBAGE </a:t>
            </a:r>
            <a:r>
              <a:rPr lang="en-US" sz="2400" dirty="0">
                <a:solidFill>
                  <a:srgbClr val="FF0000"/>
                </a:solidFill>
              </a:rPr>
              <a:t>AND REFUSE </a:t>
            </a:r>
            <a:r>
              <a:rPr lang="en-US" sz="2400" dirty="0"/>
              <a:t>: </a:t>
            </a:r>
            <a:r>
              <a:rPr lang="en-US" sz="2400" dirty="0" smtClean="0"/>
              <a:t> </a:t>
            </a:r>
            <a:r>
              <a:rPr lang="en-US" sz="2400" dirty="0"/>
              <a:t>should be removed from the dwelling at least daily and disposed off in a sanitary manner. </a:t>
            </a:r>
            <a:endParaRPr lang="en-US" sz="2400" dirty="0" smtClean="0"/>
          </a:p>
          <a:p>
            <a:pPr algn="just"/>
            <a:r>
              <a:rPr lang="en-US" sz="2400" dirty="0" smtClean="0">
                <a:solidFill>
                  <a:srgbClr val="FF0000"/>
                </a:solidFill>
              </a:rPr>
              <a:t>BATHING </a:t>
            </a:r>
            <a:r>
              <a:rPr lang="en-US" sz="2400" dirty="0">
                <a:solidFill>
                  <a:srgbClr val="FF0000"/>
                </a:solidFill>
              </a:rPr>
              <a:t>AND WASHING </a:t>
            </a:r>
            <a:r>
              <a:rPr lang="en-US" sz="2400" dirty="0"/>
              <a:t>: </a:t>
            </a:r>
            <a:r>
              <a:rPr lang="en-US" sz="2400" dirty="0" smtClean="0"/>
              <a:t> </a:t>
            </a:r>
            <a:r>
              <a:rPr lang="en-US" sz="2400" dirty="0"/>
              <a:t>facilities for bathing and washing belonging exclusively to it and providing </a:t>
            </a:r>
            <a:r>
              <a:rPr lang="en-US" sz="2800" dirty="0"/>
              <a:t>proper privacy</a:t>
            </a:r>
            <a:r>
              <a:rPr lang="en-US" sz="2800" dirty="0" smtClean="0"/>
              <a:t>.</a:t>
            </a:r>
          </a:p>
          <a:p>
            <a:r>
              <a:rPr lang="en-US" sz="2800" dirty="0" smtClean="0"/>
              <a:t> </a:t>
            </a:r>
            <a:r>
              <a:rPr lang="en-US" sz="2800" dirty="0">
                <a:solidFill>
                  <a:srgbClr val="FF0000"/>
                </a:solidFill>
              </a:rPr>
              <a:t>WATER SUPPLY </a:t>
            </a:r>
            <a:r>
              <a:rPr lang="en-US" sz="2800" dirty="0"/>
              <a:t>: The house should have a safe and adequate water supply available at all times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3773342"/>
      </p:ext>
    </p:extLst>
  </p:cSld>
  <p:clrMapOvr>
    <a:masterClrMapping/>
  </p:clrMapOvr>
  <mc:AlternateContent xmlns:mc="http://schemas.openxmlformats.org/markup-compatibility/2006">
    <mc:Choice xmlns:p14="http://schemas.microsoft.com/office/powerpoint/2010/main" Requires="p14">
      <p:transition spd="slow" p14:dur="2000" advTm="57158"/>
    </mc:Choice>
    <mc:Fallback>
      <p:transition spd="slow" advTm="5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and health</a:t>
            </a:r>
          </a:p>
        </p:txBody>
      </p:sp>
      <p:sp>
        <p:nvSpPr>
          <p:cNvPr id="3" name="Content Placeholder 2"/>
          <p:cNvSpPr>
            <a:spLocks noGrp="1"/>
          </p:cNvSpPr>
          <p:nvPr>
            <p:ph idx="1"/>
          </p:nvPr>
        </p:nvSpPr>
        <p:spPr/>
        <p:txBody>
          <a:bodyPr>
            <a:normAutofit fontScale="47500" lnSpcReduction="20000"/>
          </a:bodyPr>
          <a:lstStyle/>
          <a:p>
            <a:pPr algn="just"/>
            <a:r>
              <a:rPr lang="en-US" sz="4200" dirty="0" smtClean="0"/>
              <a:t>It </a:t>
            </a:r>
            <a:r>
              <a:rPr lang="en-US" sz="4200" dirty="0"/>
              <a:t>is difficult, however, to demonstrate the specific cause-and-effect relationships because housing embraces so many facets of </a:t>
            </a:r>
            <a:r>
              <a:rPr lang="en-US" sz="4200" dirty="0" smtClean="0"/>
              <a:t>environment:</a:t>
            </a:r>
          </a:p>
          <a:p>
            <a:pPr algn="just"/>
            <a:r>
              <a:rPr lang="en-US" sz="4200" dirty="0" smtClean="0"/>
              <a:t>  </a:t>
            </a:r>
            <a:r>
              <a:rPr lang="en-US" sz="4200" dirty="0"/>
              <a:t>RESPIRATORY INFECTIONS Common cold, tuberculosis, influenza, diphtheria, bronchitis, measles, whooping cough, etc. </a:t>
            </a:r>
            <a:endParaRPr lang="en-US" sz="4200" dirty="0" smtClean="0"/>
          </a:p>
          <a:p>
            <a:pPr algn="just"/>
            <a:r>
              <a:rPr lang="en-US" sz="4200" dirty="0" smtClean="0"/>
              <a:t>SKIN </a:t>
            </a:r>
            <a:r>
              <a:rPr lang="en-US" sz="4200" dirty="0"/>
              <a:t>INFECTIONS : Scabies, ringworm, impetigo, leprosy. </a:t>
            </a:r>
            <a:endParaRPr lang="en-US" sz="4200" dirty="0" smtClean="0"/>
          </a:p>
          <a:p>
            <a:pPr algn="just"/>
            <a:r>
              <a:rPr lang="en-US" sz="4200" dirty="0" smtClean="0"/>
              <a:t> </a:t>
            </a:r>
            <a:r>
              <a:rPr lang="en-US" sz="4200" dirty="0"/>
              <a:t>RAT INFESTATION : Plague</a:t>
            </a:r>
            <a:r>
              <a:rPr lang="en-US" sz="4200" dirty="0" smtClean="0"/>
              <a:t>.</a:t>
            </a:r>
          </a:p>
          <a:p>
            <a:pPr algn="just"/>
            <a:r>
              <a:rPr lang="en-US" sz="4200" dirty="0" smtClean="0"/>
              <a:t> </a:t>
            </a:r>
            <a:r>
              <a:rPr lang="en-US" sz="4200" dirty="0"/>
              <a:t>ARTHROPODS : Houseflies, mosquitoes, fleas and bugs</a:t>
            </a:r>
            <a:r>
              <a:rPr lang="en-US" sz="4200" dirty="0" smtClean="0"/>
              <a:t>.</a:t>
            </a:r>
          </a:p>
          <a:p>
            <a:pPr algn="just"/>
            <a:r>
              <a:rPr lang="en-US" sz="4200" dirty="0" smtClean="0"/>
              <a:t> </a:t>
            </a:r>
            <a:r>
              <a:rPr lang="en-US" sz="4200" dirty="0"/>
              <a:t>ACCIDENTS : A substantial proportion of house accidents are caused by some defect in the home and its environment. </a:t>
            </a:r>
            <a:r>
              <a:rPr lang="en-US" sz="4200" dirty="0" smtClean="0"/>
              <a:t>(</a:t>
            </a:r>
          </a:p>
          <a:p>
            <a:pPr algn="just"/>
            <a:r>
              <a:rPr lang="en-US" sz="4200" dirty="0" smtClean="0"/>
              <a:t> </a:t>
            </a:r>
            <a:r>
              <a:rPr lang="en-US" sz="4200" dirty="0"/>
              <a:t>MORBIDITY AND MORTALITY : High morbidity and mortality rates are observed where housing conditions are sub-standard. </a:t>
            </a:r>
            <a:endParaRPr lang="en-US" sz="4200" dirty="0" smtClean="0"/>
          </a:p>
          <a:p>
            <a:pPr algn="just"/>
            <a:r>
              <a:rPr lang="en-US" sz="4200" dirty="0" smtClean="0"/>
              <a:t> </a:t>
            </a:r>
            <a:r>
              <a:rPr lang="en-US" sz="4200" dirty="0"/>
              <a:t>PSYCHOSOCIAL EFFECTS : </a:t>
            </a:r>
            <a:r>
              <a:rPr lang="en-US" sz="4200" dirty="0" smtClean="0"/>
              <a:t>If </a:t>
            </a:r>
            <a:r>
              <a:rPr lang="en-US" sz="4200" dirty="0"/>
              <a:t>the definition of health given by WHO is applied, we have also to take into consideration the broader aspects of mental and social well-being of individuals and families, i.e., factors related to satisfaction of physiological, psychological and social needs</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9817251"/>
      </p:ext>
    </p:extLst>
  </p:cSld>
  <p:clrMapOvr>
    <a:masterClrMapping/>
  </p:clrMapOvr>
  <mc:AlternateContent xmlns:mc="http://schemas.openxmlformats.org/markup-compatibility/2006">
    <mc:Choice xmlns:p14="http://schemas.microsoft.com/office/powerpoint/2010/main" Requires="p14">
      <p:transition spd="slow" p14:dur="2000" advTm="70236"/>
    </mc:Choice>
    <mc:Fallback>
      <p:transition spd="slow" advTm="7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Overcrowding</a:t>
            </a:r>
          </a:p>
        </p:txBody>
      </p:sp>
      <p:sp>
        <p:nvSpPr>
          <p:cNvPr id="3" name="Content Placeholder 2"/>
          <p:cNvSpPr>
            <a:spLocks noGrp="1"/>
          </p:cNvSpPr>
          <p:nvPr>
            <p:ph idx="1"/>
          </p:nvPr>
        </p:nvSpPr>
        <p:spPr/>
        <p:txBody>
          <a:bodyPr>
            <a:normAutofit fontScale="85000" lnSpcReduction="20000"/>
          </a:bodyPr>
          <a:lstStyle/>
          <a:p>
            <a:r>
              <a:rPr lang="en-US" dirty="0" smtClean="0"/>
              <a:t> </a:t>
            </a:r>
            <a:r>
              <a:rPr lang="en-US" dirty="0"/>
              <a:t>is a health problem in human dwellings. It may promote the spread of respiratory infections such as tuberculosis, influenza and diphtheria. High morbidity and mortality rates are observed where housing conditions are substandard. </a:t>
            </a:r>
            <a:endParaRPr lang="en-US" dirty="0" smtClean="0"/>
          </a:p>
          <a:p>
            <a:r>
              <a:rPr lang="en-US" dirty="0"/>
              <a:t>(</a:t>
            </a:r>
            <a:r>
              <a:rPr lang="en-US" dirty="0" smtClean="0"/>
              <a:t>1</a:t>
            </a:r>
            <a:r>
              <a:rPr lang="en-US" dirty="0"/>
              <a:t>) </a:t>
            </a:r>
            <a:r>
              <a:rPr lang="en-US" dirty="0">
                <a:solidFill>
                  <a:srgbClr val="FF0000"/>
                </a:solidFill>
              </a:rPr>
              <a:t>PERSONS PER ROOM </a:t>
            </a:r>
            <a:r>
              <a:rPr lang="en-US" dirty="0"/>
              <a:t>: The degree of overcrowding can best be expressed as the number of persons per room, i.e., number of persons in the household divided by the number of rooms in the dwelling. The accepted standards are : 1 room </a:t>
            </a:r>
            <a:r>
              <a:rPr lang="en-US" dirty="0" smtClean="0"/>
              <a:t>for2 </a:t>
            </a:r>
            <a:r>
              <a:rPr lang="en-US" dirty="0"/>
              <a:t>persons </a:t>
            </a:r>
            <a:r>
              <a:rPr lang="en-US" dirty="0" smtClean="0"/>
              <a:t>,2 </a:t>
            </a:r>
            <a:r>
              <a:rPr lang="en-US" dirty="0"/>
              <a:t>rooms </a:t>
            </a:r>
            <a:r>
              <a:rPr lang="en-US" dirty="0" smtClean="0"/>
              <a:t>for 3 persons, 3rooms for 5 persons, 4 rooms for7 persons &amp; 5 or more rooms for 10 persons (additional </a:t>
            </a:r>
            <a:r>
              <a:rPr lang="en-US" dirty="0"/>
              <a:t>2 for each further room</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458190"/>
      </p:ext>
    </p:extLst>
  </p:cSld>
  <p:clrMapOvr>
    <a:masterClrMapping/>
  </p:clrMapOvr>
  <mc:AlternateContent xmlns:mc="http://schemas.openxmlformats.org/markup-compatibility/2006">
    <mc:Choice xmlns:p14="http://schemas.microsoft.com/office/powerpoint/2010/main" Requires="p14">
      <p:transition spd="slow" p14:dur="2000" advTm="51611"/>
    </mc:Choice>
    <mc:Fallback>
      <p:transition spd="slow" advTm="5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Overcrowding contd.</a:t>
            </a:r>
            <a:endParaRPr lang="en-US" dirty="0"/>
          </a:p>
        </p:txBody>
      </p:sp>
      <p:sp>
        <p:nvSpPr>
          <p:cNvPr id="3" name="Content Placeholder 2"/>
          <p:cNvSpPr>
            <a:spLocks noGrp="1"/>
          </p:cNvSpPr>
          <p:nvPr>
            <p:ph idx="1"/>
          </p:nvPr>
        </p:nvSpPr>
        <p:spPr/>
        <p:txBody>
          <a:bodyPr>
            <a:normAutofit fontScale="85000" lnSpcReduction="10000"/>
          </a:bodyPr>
          <a:lstStyle/>
          <a:p>
            <a:r>
              <a:rPr lang="en-US" dirty="0"/>
              <a:t>(2) </a:t>
            </a:r>
            <a:r>
              <a:rPr lang="en-US" dirty="0">
                <a:solidFill>
                  <a:srgbClr val="FF0000"/>
                </a:solidFill>
              </a:rPr>
              <a:t>FLOOR SPACE </a:t>
            </a:r>
            <a:r>
              <a:rPr lang="en-US" dirty="0"/>
              <a:t>: The accepted standards are : 110 </a:t>
            </a:r>
            <a:r>
              <a:rPr lang="en-US" dirty="0" err="1"/>
              <a:t>sq.ft</a:t>
            </a:r>
            <a:r>
              <a:rPr lang="en-US" dirty="0"/>
              <a:t>. (11 sq. m.) or more </a:t>
            </a:r>
            <a:r>
              <a:rPr lang="en-US" dirty="0" smtClean="0"/>
              <a:t>for</a:t>
            </a:r>
            <a:r>
              <a:rPr lang="en-US" dirty="0"/>
              <a:t> 2 </a:t>
            </a:r>
            <a:r>
              <a:rPr lang="en-US" dirty="0" smtClean="0"/>
              <a:t>persons, </a:t>
            </a:r>
            <a:r>
              <a:rPr lang="en-US" dirty="0"/>
              <a:t>90-100 </a:t>
            </a:r>
            <a:r>
              <a:rPr lang="en-US" dirty="0" err="1"/>
              <a:t>sq.ft</a:t>
            </a:r>
            <a:r>
              <a:rPr lang="en-US" dirty="0"/>
              <a:t>. (9-10 sq. m.) </a:t>
            </a:r>
            <a:r>
              <a:rPr lang="en-US" dirty="0" smtClean="0"/>
              <a:t> for</a:t>
            </a:r>
            <a:r>
              <a:rPr lang="en-US" dirty="0"/>
              <a:t> </a:t>
            </a:r>
            <a:r>
              <a:rPr lang="en-US" dirty="0" smtClean="0"/>
              <a:t>1 &amp; 1</a:t>
            </a:r>
            <a:r>
              <a:rPr lang="en-US" dirty="0"/>
              <a:t>/ 2 </a:t>
            </a:r>
            <a:r>
              <a:rPr lang="en-US" dirty="0" smtClean="0"/>
              <a:t>persons ,70-90 </a:t>
            </a:r>
            <a:r>
              <a:rPr lang="en-US" dirty="0" err="1"/>
              <a:t>sq.ft</a:t>
            </a:r>
            <a:r>
              <a:rPr lang="en-US" dirty="0"/>
              <a:t>. (7-9 sq. m</a:t>
            </a:r>
            <a:r>
              <a:rPr lang="en-US" dirty="0" smtClean="0"/>
              <a:t>.)for </a:t>
            </a:r>
            <a:r>
              <a:rPr lang="en-US" dirty="0"/>
              <a:t>1 person </a:t>
            </a:r>
            <a:r>
              <a:rPr lang="en-US" dirty="0" smtClean="0"/>
              <a:t>,50-70 </a:t>
            </a:r>
            <a:r>
              <a:rPr lang="en-US" dirty="0" err="1"/>
              <a:t>sq.ft</a:t>
            </a:r>
            <a:r>
              <a:rPr lang="en-US" dirty="0"/>
              <a:t>. (5-7 sq. m.) </a:t>
            </a:r>
            <a:r>
              <a:rPr lang="en-US" dirty="0" smtClean="0"/>
              <a:t>for </a:t>
            </a:r>
            <a:r>
              <a:rPr lang="en-US" dirty="0"/>
              <a:t>1/ 2 person </a:t>
            </a:r>
            <a:r>
              <a:rPr lang="en-US" dirty="0" smtClean="0"/>
              <a:t>Under </a:t>
            </a:r>
            <a:r>
              <a:rPr lang="en-US" dirty="0"/>
              <a:t>50 </a:t>
            </a:r>
            <a:r>
              <a:rPr lang="en-US" dirty="0" err="1"/>
              <a:t>sq.ft</a:t>
            </a:r>
            <a:r>
              <a:rPr lang="en-US" dirty="0"/>
              <a:t> (5 sq. m</a:t>
            </a:r>
            <a:r>
              <a:rPr lang="en-US" dirty="0" smtClean="0"/>
              <a:t>.) for nil </a:t>
            </a:r>
          </a:p>
          <a:p>
            <a:r>
              <a:rPr lang="en-US" dirty="0" smtClean="0"/>
              <a:t>A </a:t>
            </a:r>
            <a:r>
              <a:rPr lang="en-US" dirty="0"/>
              <a:t>baby under 12 months is not counted; children between 1 to 10 years counted as half a unit). </a:t>
            </a:r>
            <a:endParaRPr lang="en-US" dirty="0" smtClean="0"/>
          </a:p>
          <a:p>
            <a:r>
              <a:rPr lang="en-US" dirty="0" smtClean="0">
                <a:solidFill>
                  <a:srgbClr val="FF0000"/>
                </a:solidFill>
              </a:rPr>
              <a:t>SEX </a:t>
            </a:r>
            <a:r>
              <a:rPr lang="en-US" dirty="0">
                <a:solidFill>
                  <a:srgbClr val="FF0000"/>
                </a:solidFill>
              </a:rPr>
              <a:t>SEPARATION </a:t>
            </a:r>
            <a:r>
              <a:rPr lang="en-US" dirty="0"/>
              <a:t>: Overcrowding is considered to exist if 2 persons over 9 years of age, not husband and wife, of opposite sexes are obliged to sleep in the same room.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8651869"/>
      </p:ext>
    </p:extLst>
  </p:cSld>
  <p:clrMapOvr>
    <a:masterClrMapping/>
  </p:clrMapOvr>
  <mc:AlternateContent xmlns:mc="http://schemas.openxmlformats.org/markup-compatibility/2006">
    <mc:Choice xmlns:p14="http://schemas.microsoft.com/office/powerpoint/2010/main" Requires="p14">
      <p:transition spd="slow" p14:dur="2000" advTm="69371"/>
    </mc:Choice>
    <mc:Fallback>
      <p:transition spd="slow" advTm="69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 of </a:t>
            </a:r>
            <a:r>
              <a:rPr lang="en-US" dirty="0" smtClean="0"/>
              <a:t>Housing</a:t>
            </a:r>
            <a:endParaRPr lang="en-US" dirty="0"/>
          </a:p>
        </p:txBody>
      </p:sp>
      <p:sp>
        <p:nvSpPr>
          <p:cNvPr id="3" name="Content Placeholder 2"/>
          <p:cNvSpPr>
            <a:spLocks noGrp="1"/>
          </p:cNvSpPr>
          <p:nvPr>
            <p:ph idx="1"/>
          </p:nvPr>
        </p:nvSpPr>
        <p:spPr>
          <a:xfrm>
            <a:off x="457200" y="1066800"/>
            <a:ext cx="8229600" cy="5562600"/>
          </a:xfrm>
        </p:spPr>
        <p:txBody>
          <a:bodyPr>
            <a:noAutofit/>
          </a:bodyPr>
          <a:lstStyle/>
          <a:p>
            <a:pPr algn="just"/>
            <a:r>
              <a:rPr lang="en-US" sz="2000" dirty="0" smtClean="0"/>
              <a:t>( </a:t>
            </a:r>
            <a:r>
              <a:rPr lang="en-US" sz="2000" dirty="0"/>
              <a:t>1</a:t>
            </a:r>
            <a:r>
              <a:rPr lang="en-US" sz="2000" dirty="0">
                <a:solidFill>
                  <a:srgbClr val="FF0000"/>
                </a:solidFill>
              </a:rPr>
              <a:t>) Physical</a:t>
            </a:r>
            <a:r>
              <a:rPr lang="en-US" sz="2000" dirty="0"/>
              <a:t>: </a:t>
            </a:r>
            <a:r>
              <a:rPr lang="en-US" sz="2000" dirty="0" smtClean="0"/>
              <a:t> </a:t>
            </a:r>
            <a:r>
              <a:rPr lang="en-US" sz="2000" dirty="0"/>
              <a:t>based on floor space, cubic space, room height, persons per room, rooms per dwelling, environmental quality (e.g., air, light, water, noise, sewage disposal, </a:t>
            </a:r>
            <a:r>
              <a:rPr lang="en-US" sz="2000" dirty="0" err="1"/>
              <a:t>etc</a:t>
            </a:r>
            <a:r>
              <a:rPr lang="en-US" sz="2000" dirty="0"/>
              <a:t>). </a:t>
            </a:r>
            <a:endParaRPr lang="en-US" sz="2000" dirty="0" smtClean="0"/>
          </a:p>
          <a:p>
            <a:pPr algn="just"/>
            <a:r>
              <a:rPr lang="en-US" sz="2000" dirty="0" smtClean="0"/>
              <a:t>(</a:t>
            </a:r>
            <a:r>
              <a:rPr lang="en-US" sz="2000" dirty="0"/>
              <a:t>2) </a:t>
            </a:r>
            <a:r>
              <a:rPr lang="en-US" sz="2000" dirty="0">
                <a:solidFill>
                  <a:srgbClr val="FF0000"/>
                </a:solidFill>
              </a:rPr>
              <a:t>Economic indicators</a:t>
            </a:r>
            <a:r>
              <a:rPr lang="en-US" sz="2000" dirty="0"/>
              <a:t> : These are cost of the building, rental levels, taxes, expenditure on </a:t>
            </a:r>
            <a:r>
              <a:rPr lang="en-US" sz="2000" dirty="0" smtClean="0"/>
              <a:t>housing </a:t>
            </a:r>
          </a:p>
          <a:p>
            <a:pPr algn="just"/>
            <a:r>
              <a:rPr lang="en-US" sz="2000" dirty="0" smtClean="0"/>
              <a:t>(</a:t>
            </a:r>
            <a:r>
              <a:rPr lang="en-US" sz="2000" dirty="0"/>
              <a:t>3) </a:t>
            </a:r>
            <a:r>
              <a:rPr lang="en-US" sz="2000" dirty="0">
                <a:solidFill>
                  <a:srgbClr val="FF0000"/>
                </a:solidFill>
              </a:rPr>
              <a:t>Social indicators </a:t>
            </a:r>
            <a:r>
              <a:rPr lang="en-US" sz="2000" dirty="0" smtClean="0"/>
              <a:t>:</a:t>
            </a:r>
          </a:p>
          <a:p>
            <a:pPr algn="just"/>
            <a:r>
              <a:rPr lang="en-US" sz="2000" dirty="0"/>
              <a:t> </a:t>
            </a:r>
            <a:r>
              <a:rPr lang="en-US" sz="2000" dirty="0" smtClean="0"/>
              <a:t> </a:t>
            </a:r>
            <a:r>
              <a:rPr lang="en-US" sz="2000" dirty="0" smtClean="0">
                <a:solidFill>
                  <a:srgbClr val="00B050"/>
                </a:solidFill>
              </a:rPr>
              <a:t>(a</a:t>
            </a:r>
            <a:r>
              <a:rPr lang="en-US" sz="2000" dirty="0">
                <a:solidFill>
                  <a:srgbClr val="00B050"/>
                </a:solidFill>
              </a:rPr>
              <a:t>) Indicators related to prevention of illness </a:t>
            </a:r>
            <a:r>
              <a:rPr lang="en-US" sz="2000" dirty="0" smtClean="0"/>
              <a:t>:</a:t>
            </a:r>
          </a:p>
          <a:p>
            <a:pPr algn="just"/>
            <a:r>
              <a:rPr lang="en-US" sz="2000" dirty="0" smtClean="0"/>
              <a:t> </a:t>
            </a:r>
            <a:r>
              <a:rPr lang="en-US" sz="2000" dirty="0"/>
              <a:t>(1) Frequency of illness due to inadequate sewage and garbage collection. (2) Frequency of illness associated with contaminated water source. </a:t>
            </a:r>
            <a:r>
              <a:rPr lang="en-US" sz="2000" dirty="0" smtClean="0"/>
              <a:t>(</a:t>
            </a:r>
            <a:r>
              <a:rPr lang="en-US" sz="2000" dirty="0"/>
              <a:t>3) Frequency of insect borne diseases </a:t>
            </a:r>
            <a:r>
              <a:rPr lang="en-US" sz="2000" dirty="0" smtClean="0"/>
              <a:t>(4</a:t>
            </a:r>
            <a:r>
              <a:rPr lang="en-US" sz="2000" dirty="0"/>
              <a:t>) Frequency of illness due to overcrowding. </a:t>
            </a:r>
            <a:r>
              <a:rPr lang="en-US" sz="2000" dirty="0" smtClean="0"/>
              <a:t>(</a:t>
            </a:r>
            <a:r>
              <a:rPr lang="en-US" sz="2000" dirty="0"/>
              <a:t>5) Frequency of illness due to accidents. </a:t>
            </a:r>
            <a:r>
              <a:rPr lang="en-US" sz="2000" dirty="0" smtClean="0"/>
              <a:t>(</a:t>
            </a:r>
            <a:r>
              <a:rPr lang="en-US" sz="2000" dirty="0"/>
              <a:t>6) Frequency of illness due to proximity to animals. </a:t>
            </a:r>
            <a:r>
              <a:rPr lang="en-US" sz="2000" dirty="0" smtClean="0"/>
              <a:t>(</a:t>
            </a:r>
            <a:r>
              <a:rPr lang="en-US" sz="2000" dirty="0"/>
              <a:t>7) Access to medical facility. </a:t>
            </a:r>
            <a:endParaRPr lang="en-US" sz="2000" dirty="0" smtClean="0"/>
          </a:p>
          <a:p>
            <a:pPr algn="just"/>
            <a:r>
              <a:rPr lang="en-US" sz="2000" dirty="0" smtClean="0"/>
              <a:t>{</a:t>
            </a:r>
            <a:r>
              <a:rPr lang="en-US" sz="2000" dirty="0">
                <a:solidFill>
                  <a:srgbClr val="00B050"/>
                </a:solidFill>
              </a:rPr>
              <a:t>b) Indicators related to comfort </a:t>
            </a:r>
            <a:r>
              <a:rPr lang="en-US" sz="2000" dirty="0"/>
              <a:t>: (1) Thermal comfort (2) Acoustic comfort (3) Visual comfort (4) Spatial comfort. </a:t>
            </a:r>
            <a:endParaRPr lang="en-US" sz="2000" dirty="0" smtClean="0"/>
          </a:p>
          <a:p>
            <a:pPr algn="just"/>
            <a:r>
              <a:rPr lang="en-US" sz="2000" dirty="0" smtClean="0">
                <a:solidFill>
                  <a:srgbClr val="00B050"/>
                </a:solidFill>
              </a:rPr>
              <a:t>{</a:t>
            </a:r>
            <a:r>
              <a:rPr lang="en-US" sz="2000" dirty="0">
                <a:solidFill>
                  <a:srgbClr val="00B050"/>
                </a:solidFill>
              </a:rPr>
              <a:t>c) Indicators related to mental health and social well-being </a:t>
            </a:r>
            <a:r>
              <a:rPr lang="en-US" sz="2000" dirty="0"/>
              <a:t>(1) Frequency of suicides in the </a:t>
            </a:r>
            <a:r>
              <a:rPr lang="en-US" sz="2000" dirty="0" err="1"/>
              <a:t>neighbourhood</a:t>
            </a:r>
            <a:r>
              <a:rPr lang="en-US" sz="2000" dirty="0"/>
              <a:t> (2) Neglected and abandoned youth in the </a:t>
            </a:r>
            <a:r>
              <a:rPr lang="en-US" sz="2000" dirty="0" err="1"/>
              <a:t>neighbourhood</a:t>
            </a:r>
            <a:r>
              <a:rPr lang="en-US" sz="2000" dirty="0"/>
              <a:t> (3) Drug abuse {including alcohol) in the </a:t>
            </a:r>
            <a:r>
              <a:rPr lang="en-US" sz="2000" dirty="0" err="1"/>
              <a:t>neighbourhood</a:t>
            </a:r>
            <a:r>
              <a:rPr lang="en-US" sz="20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6238608"/>
      </p:ext>
    </p:extLst>
  </p:cSld>
  <p:clrMapOvr>
    <a:masterClrMapping/>
  </p:clrMapOvr>
  <mc:AlternateContent xmlns:mc="http://schemas.openxmlformats.org/markup-compatibility/2006">
    <mc:Choice xmlns:p14="http://schemas.microsoft.com/office/powerpoint/2010/main" Requires="p14">
      <p:transition spd="slow" p14:dur="2000" advTm="92332"/>
    </mc:Choice>
    <mc:Fallback>
      <p:transition spd="slow" advTm="9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Housing </a:t>
            </a:r>
            <a:r>
              <a:rPr lang="en-US" dirty="0" err="1" smtClean="0"/>
              <a:t>Programmes</a:t>
            </a:r>
            <a:endParaRPr lang="en-US" dirty="0"/>
          </a:p>
        </p:txBody>
      </p:sp>
      <p:sp>
        <p:nvSpPr>
          <p:cNvPr id="3" name="Content Placeholder 2"/>
          <p:cNvSpPr>
            <a:spLocks noGrp="1"/>
          </p:cNvSpPr>
          <p:nvPr>
            <p:ph idx="1"/>
          </p:nvPr>
        </p:nvSpPr>
        <p:spPr/>
        <p:txBody>
          <a:bodyPr/>
          <a:lstStyle/>
          <a:p>
            <a:pPr algn="just"/>
            <a:r>
              <a:rPr lang="en-US" sz="3600" b="1" u="sng" dirty="0">
                <a:solidFill>
                  <a:srgbClr val="FF0000"/>
                </a:solidFill>
              </a:rPr>
              <a:t>Indira </a:t>
            </a:r>
            <a:r>
              <a:rPr lang="en-US" sz="3600" b="1" u="sng" dirty="0" err="1">
                <a:solidFill>
                  <a:srgbClr val="FF0000"/>
                </a:solidFill>
              </a:rPr>
              <a:t>Awas</a:t>
            </a:r>
            <a:r>
              <a:rPr lang="en-US" sz="3600" b="1" u="sng" dirty="0">
                <a:solidFill>
                  <a:srgbClr val="FF0000"/>
                </a:solidFill>
              </a:rPr>
              <a:t> </a:t>
            </a:r>
            <a:r>
              <a:rPr lang="en-US" sz="3600" b="1" u="sng" dirty="0" err="1">
                <a:solidFill>
                  <a:srgbClr val="FF0000"/>
                </a:solidFill>
              </a:rPr>
              <a:t>Yojana</a:t>
            </a:r>
            <a:r>
              <a:rPr lang="en-US" sz="3600" b="1" u="sng" dirty="0">
                <a:solidFill>
                  <a:srgbClr val="FF0000"/>
                </a:solidFill>
              </a:rPr>
              <a:t> </a:t>
            </a:r>
            <a:r>
              <a:rPr lang="en-US" sz="3600" b="1" u="sng" dirty="0" smtClean="0">
                <a:solidFill>
                  <a:srgbClr val="FF0000"/>
                </a:solidFill>
              </a:rPr>
              <a:t>(</a:t>
            </a:r>
            <a:r>
              <a:rPr lang="en-US" sz="3600" b="1" u="sng" dirty="0">
                <a:solidFill>
                  <a:srgbClr val="FF0000"/>
                </a:solidFill>
              </a:rPr>
              <a:t>I</a:t>
            </a:r>
            <a:r>
              <a:rPr lang="en-US" sz="3600" b="1" u="sng" dirty="0" smtClean="0">
                <a:solidFill>
                  <a:srgbClr val="FF0000"/>
                </a:solidFill>
              </a:rPr>
              <a:t>AY</a:t>
            </a:r>
            <a:r>
              <a:rPr lang="en-US" sz="3600" b="1" u="sng" dirty="0">
                <a:solidFill>
                  <a:srgbClr val="FF0000"/>
                </a:solidFill>
              </a:rPr>
              <a:t>) </a:t>
            </a:r>
            <a:r>
              <a:rPr lang="en-US" dirty="0"/>
              <a:t>: </a:t>
            </a:r>
            <a:r>
              <a:rPr lang="en-US" sz="3600" dirty="0"/>
              <a:t>The Indira </a:t>
            </a:r>
            <a:r>
              <a:rPr lang="en-US" sz="3600" dirty="0" err="1"/>
              <a:t>Awas</a:t>
            </a:r>
            <a:r>
              <a:rPr lang="en-US" sz="3600" dirty="0"/>
              <a:t> </a:t>
            </a:r>
            <a:r>
              <a:rPr lang="en-US" sz="3600" dirty="0" err="1"/>
              <a:t>Yojana</a:t>
            </a:r>
            <a:r>
              <a:rPr lang="en-US" sz="3600" dirty="0"/>
              <a:t> was introduced in the Central Sector in 1985-86 as part of the Rural Landless Employment Guarantee </a:t>
            </a:r>
            <a:r>
              <a:rPr lang="en-US" sz="3600" dirty="0" err="1"/>
              <a:t>Programme</a:t>
            </a:r>
            <a:r>
              <a:rPr lang="en-US" sz="3600" dirty="0"/>
              <a:t>. This type of houses have one room, one kitchen attached with latrine, bathroom and a smokeless </a:t>
            </a:r>
            <a:r>
              <a:rPr lang="en-US" sz="3600" dirty="0" err="1" smtClean="0"/>
              <a:t>chullah</a:t>
            </a:r>
            <a:r>
              <a:rPr lang="en-US" sz="3600" dirty="0" smtClean="0"/>
              <a:t>.</a:t>
            </a:r>
            <a:endParaRPr lang="en-US"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5901993"/>
      </p:ext>
    </p:extLst>
  </p:cSld>
  <p:clrMapOvr>
    <a:masterClrMapping/>
  </p:clrMapOvr>
  <mc:AlternateContent xmlns:mc="http://schemas.openxmlformats.org/markup-compatibility/2006">
    <mc:Choice xmlns:p14="http://schemas.microsoft.com/office/powerpoint/2010/main" Requires="p14">
      <p:transition spd="slow" p14:dur="2000" advTm="36012"/>
    </mc:Choice>
    <mc:Fallback>
      <p:transition spd="slow" advTm="3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a:t>
            </a:r>
            <a:endParaRPr lang="en-US" dirty="0"/>
          </a:p>
        </p:txBody>
      </p:sp>
      <p:sp>
        <p:nvSpPr>
          <p:cNvPr id="3" name="Content Placeholder 2"/>
          <p:cNvSpPr>
            <a:spLocks noGrp="1"/>
          </p:cNvSpPr>
          <p:nvPr>
            <p:ph idx="1"/>
          </p:nvPr>
        </p:nvSpPr>
        <p:spPr>
          <a:xfrm>
            <a:off x="457200" y="1143000"/>
            <a:ext cx="8229600" cy="5410200"/>
          </a:xfrm>
        </p:spPr>
        <p:txBody>
          <a:bodyPr>
            <a:noAutofit/>
          </a:bodyPr>
          <a:lstStyle/>
          <a:p>
            <a:pPr algn="just"/>
            <a:r>
              <a:rPr lang="en-US" sz="2800" dirty="0" smtClean="0"/>
              <a:t>In </a:t>
            </a:r>
            <a:r>
              <a:rPr lang="en-US" sz="2800" dirty="0"/>
              <a:t>the modern concept includes not only the 'physical structure' providing shelter, but also the immediate surroundings, and the related community services and </a:t>
            </a:r>
            <a:r>
              <a:rPr lang="en-US" sz="2800" dirty="0" smtClean="0"/>
              <a:t>facilities.</a:t>
            </a:r>
          </a:p>
          <a:p>
            <a:pPr algn="just"/>
            <a:r>
              <a:rPr lang="en-US" sz="2800" dirty="0" smtClean="0"/>
              <a:t>It is </a:t>
            </a:r>
            <a:r>
              <a:rPr lang="en-US" sz="2800" dirty="0"/>
              <a:t>of "human settlement", which is defined as "all places in which a group of people reside and pursue their life </a:t>
            </a:r>
            <a:r>
              <a:rPr lang="en-US" sz="2800" dirty="0" smtClean="0"/>
              <a:t>goals</a:t>
            </a:r>
          </a:p>
          <a:p>
            <a:pPr algn="just"/>
            <a:r>
              <a:rPr lang="en-US" sz="2800" dirty="0" smtClean="0"/>
              <a:t>As per WHO </a:t>
            </a:r>
            <a:r>
              <a:rPr lang="en-US" sz="2800" dirty="0"/>
              <a:t>Expert Group (1961) </a:t>
            </a:r>
            <a:r>
              <a:rPr lang="en-US" sz="2800" dirty="0" smtClean="0"/>
              <a:t>physical </a:t>
            </a:r>
            <a:r>
              <a:rPr lang="en-US" sz="2800" dirty="0"/>
              <a:t>structure that man uses and the environs of the structure including all necessary services, facilities, equipment and devices needed or desired for the physical and mental health and the social well-being of the family and the </a:t>
            </a:r>
            <a:r>
              <a:rPr lang="en-US" sz="2800" dirty="0" smtClean="0"/>
              <a:t>individual</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0744639"/>
      </p:ext>
    </p:extLst>
  </p:cSld>
  <p:clrMapOvr>
    <a:masterClrMapping/>
  </p:clrMapOvr>
  <mc:AlternateContent xmlns:mc="http://schemas.openxmlformats.org/markup-compatibility/2006">
    <mc:Choice xmlns:p14="http://schemas.microsoft.com/office/powerpoint/2010/main" Requires="p14">
      <p:transition spd="slow" p14:dur="2000" advTm="66015"/>
    </mc:Choice>
    <mc:Fallback>
      <p:transition spd="slow" advTm="6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9600" dirty="0" smtClean="0"/>
              <a:t>   </a:t>
            </a:r>
          </a:p>
          <a:p>
            <a:pPr marL="0" indent="0">
              <a:buNone/>
            </a:pPr>
            <a:r>
              <a:rPr lang="en-US" sz="9600"/>
              <a:t> </a:t>
            </a:r>
            <a:r>
              <a:rPr lang="en-US" sz="9600" smtClean="0"/>
              <a:t>   THANK </a:t>
            </a:r>
            <a:r>
              <a:rPr lang="en-US" sz="9600" dirty="0" smtClean="0"/>
              <a:t>YOU</a:t>
            </a:r>
            <a:endParaRPr lang="en-US" sz="9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3256237"/>
      </p:ext>
    </p:extLst>
  </p:cSld>
  <p:clrMapOvr>
    <a:masterClrMapping/>
  </p:clrMapOvr>
  <mc:AlternateContent xmlns:mc="http://schemas.openxmlformats.org/markup-compatibility/2006">
    <mc:Choice xmlns:p14="http://schemas.microsoft.com/office/powerpoint/2010/main" Requires="p14">
      <p:transition spd="slow" p14:dur="2000" advTm="6018"/>
    </mc:Choice>
    <mc:Fallback>
      <p:transition spd="slow" advTm="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goals of housing </a:t>
            </a:r>
          </a:p>
        </p:txBody>
      </p:sp>
      <p:sp>
        <p:nvSpPr>
          <p:cNvPr id="3" name="Content Placeholder 2"/>
          <p:cNvSpPr>
            <a:spLocks noGrp="1"/>
          </p:cNvSpPr>
          <p:nvPr>
            <p:ph idx="1"/>
          </p:nvPr>
        </p:nvSpPr>
        <p:spPr/>
        <p:txBody>
          <a:bodyPr>
            <a:normAutofit fontScale="77500" lnSpcReduction="20000"/>
          </a:bodyPr>
          <a:lstStyle/>
          <a:p>
            <a:r>
              <a:rPr lang="en-US" dirty="0" smtClean="0"/>
              <a:t> </a:t>
            </a:r>
            <a:r>
              <a:rPr lang="en-US" dirty="0"/>
              <a:t>Shelter : </a:t>
            </a:r>
            <a:r>
              <a:rPr lang="en-US" dirty="0" smtClean="0"/>
              <a:t> </a:t>
            </a:r>
            <a:r>
              <a:rPr lang="en-US" dirty="0"/>
              <a:t>house should provide a sanitary shelter, which is a basic need. </a:t>
            </a:r>
            <a:endParaRPr lang="en-US" dirty="0" smtClean="0"/>
          </a:p>
          <a:p>
            <a:r>
              <a:rPr lang="en-US" dirty="0" smtClean="0"/>
              <a:t> </a:t>
            </a:r>
            <a:r>
              <a:rPr lang="en-US" dirty="0"/>
              <a:t>Family life: </a:t>
            </a:r>
            <a:r>
              <a:rPr lang="en-US" dirty="0" smtClean="0"/>
              <a:t>house </a:t>
            </a:r>
            <a:r>
              <a:rPr lang="en-US" dirty="0"/>
              <a:t>should provide adequate space for family life and related activities, </a:t>
            </a:r>
            <a:r>
              <a:rPr lang="en-US" dirty="0" err="1"/>
              <a:t>viz</a:t>
            </a:r>
            <a:r>
              <a:rPr lang="en-US" dirty="0"/>
              <a:t> preparation and storage of food, meeting, sleeping, individual activities and other basic activities. </a:t>
            </a:r>
            <a:endParaRPr lang="en-US" dirty="0" smtClean="0"/>
          </a:p>
          <a:p>
            <a:r>
              <a:rPr lang="en-US" dirty="0" smtClean="0"/>
              <a:t> </a:t>
            </a:r>
            <a:r>
              <a:rPr lang="en-US" dirty="0"/>
              <a:t>Access to community facilities : </a:t>
            </a:r>
            <a:r>
              <a:rPr lang="en-US" dirty="0" smtClean="0"/>
              <a:t>accessibility </a:t>
            </a:r>
            <a:r>
              <a:rPr lang="en-US" dirty="0"/>
              <a:t>to community services and facilities such as health services, schools, shopping areas, places of worship etc. </a:t>
            </a:r>
            <a:endParaRPr lang="en-US" dirty="0" smtClean="0"/>
          </a:p>
          <a:p>
            <a:r>
              <a:rPr lang="en-US" dirty="0" smtClean="0"/>
              <a:t> </a:t>
            </a:r>
            <a:r>
              <a:rPr lang="en-US" dirty="0"/>
              <a:t>Family participation in community life : </a:t>
            </a:r>
            <a:endParaRPr lang="en-US" dirty="0" smtClean="0"/>
          </a:p>
          <a:p>
            <a:r>
              <a:rPr lang="en-US" dirty="0" smtClean="0"/>
              <a:t> </a:t>
            </a:r>
            <a:r>
              <a:rPr lang="en-US" dirty="0"/>
              <a:t>Economic stability : Housing is a form of investment of personal savings. It provides for economic stability and well being of the family.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3107617"/>
      </p:ext>
    </p:extLst>
  </p:cSld>
  <p:clrMapOvr>
    <a:masterClrMapping/>
  </p:clrMapOvr>
  <mc:AlternateContent xmlns:mc="http://schemas.openxmlformats.org/markup-compatibility/2006">
    <mc:Choice xmlns:p14="http://schemas.microsoft.com/office/powerpoint/2010/main" Requires="p14">
      <p:transition spd="slow" p14:dur="2000" advTm="186848"/>
    </mc:Choice>
    <mc:Fallback>
      <p:transition spd="slow" advTm="18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CRITERIA FOR HEALTHFUL </a:t>
            </a:r>
            <a:r>
              <a:rPr lang="en-US" dirty="0" smtClean="0"/>
              <a:t>HOUSING(by WHO)</a:t>
            </a:r>
            <a:endParaRPr lang="en-US" dirty="0"/>
          </a:p>
        </p:txBody>
      </p:sp>
      <p:sp>
        <p:nvSpPr>
          <p:cNvPr id="3" name="Content Placeholder 2"/>
          <p:cNvSpPr>
            <a:spLocks noGrp="1"/>
          </p:cNvSpPr>
          <p:nvPr>
            <p:ph idx="1"/>
          </p:nvPr>
        </p:nvSpPr>
        <p:spPr/>
        <p:txBody>
          <a:bodyPr>
            <a:normAutofit fontScale="55000" lnSpcReduction="20000"/>
          </a:bodyPr>
          <a:lstStyle/>
          <a:p>
            <a:pPr algn="just"/>
            <a:r>
              <a:rPr lang="en-US" dirty="0" smtClean="0"/>
              <a:t> </a:t>
            </a:r>
            <a:r>
              <a:rPr lang="en-US" sz="4400" dirty="0"/>
              <a:t>Healthful housing provides physical protection and shelter; </a:t>
            </a:r>
            <a:endParaRPr lang="en-US" sz="4400" dirty="0" smtClean="0"/>
          </a:p>
          <a:p>
            <a:pPr algn="just"/>
            <a:r>
              <a:rPr lang="en-US" sz="4400" dirty="0" smtClean="0"/>
              <a:t> </a:t>
            </a:r>
            <a:r>
              <a:rPr lang="en-US" sz="4400" dirty="0"/>
              <a:t>provides adequately for cooking, eating, washing, and excretory </a:t>
            </a:r>
            <a:r>
              <a:rPr lang="en-US" sz="4400" dirty="0" smtClean="0"/>
              <a:t>functions </a:t>
            </a:r>
          </a:p>
          <a:p>
            <a:pPr algn="just"/>
            <a:r>
              <a:rPr lang="en-US" sz="4400" dirty="0" smtClean="0"/>
              <a:t>is </a:t>
            </a:r>
            <a:r>
              <a:rPr lang="en-US" sz="4400" dirty="0"/>
              <a:t>designed, constructed, maintained and used in a manner such as to prevent the spread of communicable </a:t>
            </a:r>
            <a:r>
              <a:rPr lang="en-US" sz="4400" dirty="0" smtClean="0"/>
              <a:t>diseases</a:t>
            </a:r>
          </a:p>
          <a:p>
            <a:pPr algn="just"/>
            <a:r>
              <a:rPr lang="en-US" sz="4400" dirty="0" smtClean="0"/>
              <a:t>provides </a:t>
            </a:r>
            <a:r>
              <a:rPr lang="en-US" sz="4400" dirty="0"/>
              <a:t>for protection from hazards of exposure to noise and </a:t>
            </a:r>
            <a:r>
              <a:rPr lang="en-US" sz="4400" dirty="0" smtClean="0"/>
              <a:t>pollution</a:t>
            </a:r>
          </a:p>
          <a:p>
            <a:pPr algn="just"/>
            <a:r>
              <a:rPr lang="en-US" sz="4400" dirty="0" smtClean="0"/>
              <a:t> </a:t>
            </a:r>
            <a:r>
              <a:rPr lang="en-US" sz="4400" dirty="0"/>
              <a:t>is free from unsafe physical arrangements due to construction or maintenance, and from toxic or harmful </a:t>
            </a:r>
            <a:r>
              <a:rPr lang="en-US" sz="4400" dirty="0" smtClean="0"/>
              <a:t>materials</a:t>
            </a:r>
          </a:p>
          <a:p>
            <a:pPr algn="just"/>
            <a:r>
              <a:rPr lang="en-US" sz="4400" dirty="0" smtClean="0"/>
              <a:t>encourages </a:t>
            </a:r>
            <a:r>
              <a:rPr lang="en-US" sz="4400" dirty="0"/>
              <a:t>personal and community development, promotes social relationships, reflects a regard for ecological principles, and by these means promotes mental health.</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7881897"/>
      </p:ext>
    </p:extLst>
  </p:cSld>
  <p:clrMapOvr>
    <a:masterClrMapping/>
  </p:clrMapOvr>
  <mc:AlternateContent xmlns:mc="http://schemas.openxmlformats.org/markup-compatibility/2006">
    <mc:Choice xmlns:p14="http://schemas.microsoft.com/office/powerpoint/2010/main" Requires="p14">
      <p:transition spd="slow" p14:dur="2000" advTm="66505"/>
    </mc:Choice>
    <mc:Fallback>
      <p:transition spd="slow" advTm="6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standards</a:t>
            </a:r>
          </a:p>
        </p:txBody>
      </p:sp>
      <p:sp>
        <p:nvSpPr>
          <p:cNvPr id="3" name="Content Placeholder 2"/>
          <p:cNvSpPr>
            <a:spLocks noGrp="1"/>
          </p:cNvSpPr>
          <p:nvPr>
            <p:ph idx="1"/>
          </p:nvPr>
        </p:nvSpPr>
        <p:spPr/>
        <p:txBody>
          <a:bodyPr>
            <a:normAutofit fontScale="62500" lnSpcReduction="20000"/>
          </a:bodyPr>
          <a:lstStyle/>
          <a:p>
            <a:r>
              <a:rPr lang="en-US" sz="4000" dirty="0" smtClean="0"/>
              <a:t>The </a:t>
            </a:r>
            <a:r>
              <a:rPr lang="en-US" sz="4000" dirty="0"/>
              <a:t>standards are no longer confined to narrow health criteria like per capita space and floor space. </a:t>
            </a:r>
            <a:endParaRPr lang="en-US" sz="4000" dirty="0" smtClean="0"/>
          </a:p>
          <a:p>
            <a:r>
              <a:rPr lang="en-US" sz="4000" dirty="0" smtClean="0"/>
              <a:t>Social </a:t>
            </a:r>
            <a:r>
              <a:rPr lang="en-US" sz="4000" dirty="0"/>
              <a:t>and economic characteristics such as family income, family size and composition, standard of living, life style, stage in life cycle, education and cultural factors must be </a:t>
            </a:r>
            <a:r>
              <a:rPr lang="en-US" sz="4000" dirty="0" smtClean="0"/>
              <a:t>taken care.</a:t>
            </a:r>
          </a:p>
          <a:p>
            <a:r>
              <a:rPr lang="en-US" sz="4000" dirty="0" smtClean="0"/>
              <a:t>Because </a:t>
            </a:r>
            <a:r>
              <a:rPr lang="en-US" sz="4000" dirty="0"/>
              <a:t>of cultural diversity and other factors such as climate and social traditions, standards of housing must vary from country to country and from region to region</a:t>
            </a:r>
            <a:r>
              <a:rPr lang="en-US" sz="4000" dirty="0" smtClean="0"/>
              <a:t>.</a:t>
            </a:r>
          </a:p>
          <a:p>
            <a:r>
              <a:rPr lang="en-US" sz="4000" dirty="0" smtClean="0"/>
              <a:t>  </a:t>
            </a:r>
            <a:r>
              <a:rPr lang="en-US" sz="4000" dirty="0"/>
              <a:t>there cannot be rigid, uniform standards. However, minimum standards are still maintained by building </a:t>
            </a:r>
            <a:r>
              <a:rPr lang="en-US" sz="4000" dirty="0" smtClean="0"/>
              <a:t>regulations authority</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0965885"/>
      </p:ext>
    </p:extLst>
  </p:cSld>
  <p:clrMapOvr>
    <a:masterClrMapping/>
  </p:clrMapOvr>
  <mc:AlternateContent xmlns:mc="http://schemas.openxmlformats.org/markup-compatibility/2006">
    <mc:Choice xmlns:p14="http://schemas.microsoft.com/office/powerpoint/2010/main" Requires="p14">
      <p:transition spd="slow" p14:dur="2000" advTm="61761"/>
    </mc:Choice>
    <mc:Fallback>
      <p:transition spd="slow" advTm="6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a:t>
            </a:r>
          </a:p>
        </p:txBody>
      </p:sp>
      <p:sp>
        <p:nvSpPr>
          <p:cNvPr id="3" name="Content Placeholder 2"/>
          <p:cNvSpPr>
            <a:spLocks noGrp="1"/>
          </p:cNvSpPr>
          <p:nvPr>
            <p:ph idx="1"/>
          </p:nvPr>
        </p:nvSpPr>
        <p:spPr/>
        <p:txBody>
          <a:bodyPr>
            <a:normAutofit fontScale="92500" lnSpcReduction="20000"/>
          </a:bodyPr>
          <a:lstStyle/>
          <a:p>
            <a:r>
              <a:rPr lang="en-US" dirty="0" smtClean="0"/>
              <a:t>elevated </a:t>
            </a:r>
            <a:r>
              <a:rPr lang="en-US" dirty="0"/>
              <a:t>from its surroundings so that it is not subject to flooding during </a:t>
            </a:r>
            <a:r>
              <a:rPr lang="en-US" dirty="0" smtClean="0"/>
              <a:t>rains</a:t>
            </a:r>
          </a:p>
          <a:p>
            <a:r>
              <a:rPr lang="en-US" dirty="0" smtClean="0"/>
              <a:t> independent </a:t>
            </a:r>
            <a:r>
              <a:rPr lang="en-US" dirty="0"/>
              <a:t>access to a street of adequate </a:t>
            </a:r>
            <a:r>
              <a:rPr lang="en-US" dirty="0" smtClean="0"/>
              <a:t>width</a:t>
            </a:r>
          </a:p>
          <a:p>
            <a:r>
              <a:rPr lang="en-US" dirty="0" smtClean="0"/>
              <a:t>  </a:t>
            </a:r>
            <a:r>
              <a:rPr lang="en-US" dirty="0"/>
              <a:t>away from the breeding places of mosquitoes and flies </a:t>
            </a:r>
            <a:endParaRPr lang="en-US" dirty="0" smtClean="0"/>
          </a:p>
          <a:p>
            <a:r>
              <a:rPr lang="en-US" dirty="0" smtClean="0"/>
              <a:t> </a:t>
            </a:r>
            <a:r>
              <a:rPr lang="en-US" dirty="0"/>
              <a:t>away from nuisances such as dust, smoke, smell, excessive noise and traffic </a:t>
            </a:r>
            <a:r>
              <a:rPr lang="en-US" dirty="0" smtClean="0"/>
              <a:t>&amp;pleasing </a:t>
            </a:r>
            <a:r>
              <a:rPr lang="en-US" dirty="0"/>
              <a:t>surroundings </a:t>
            </a:r>
            <a:endParaRPr lang="en-US" dirty="0" smtClean="0"/>
          </a:p>
          <a:p>
            <a:r>
              <a:rPr lang="en-US" dirty="0" smtClean="0"/>
              <a:t> </a:t>
            </a:r>
            <a:r>
              <a:rPr lang="en-US" dirty="0"/>
              <a:t>dry and safe for founding the structure and should be </a:t>
            </a:r>
            <a:r>
              <a:rPr lang="en-US"/>
              <a:t>well </a:t>
            </a:r>
            <a:r>
              <a:rPr lang="en-US" smtClean="0"/>
              <a:t>drained.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9744454"/>
      </p:ext>
    </p:extLst>
  </p:cSld>
  <p:clrMapOvr>
    <a:masterClrMapping/>
  </p:clrMapOvr>
  <mc:AlternateContent xmlns:mc="http://schemas.openxmlformats.org/markup-compatibility/2006">
    <mc:Choice xmlns:p14="http://schemas.microsoft.com/office/powerpoint/2010/main" Requires="p14">
      <p:transition spd="slow" p14:dur="2000" advTm="48323"/>
    </mc:Choice>
    <mc:Fallback>
      <p:transition spd="slow" advTm="4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BACK </a:t>
            </a:r>
          </a:p>
        </p:txBody>
      </p:sp>
      <p:sp>
        <p:nvSpPr>
          <p:cNvPr id="3" name="Content Placeholder 2"/>
          <p:cNvSpPr>
            <a:spLocks noGrp="1"/>
          </p:cNvSpPr>
          <p:nvPr>
            <p:ph idx="1"/>
          </p:nvPr>
        </p:nvSpPr>
        <p:spPr/>
        <p:txBody>
          <a:bodyPr>
            <a:normAutofit fontScale="92500"/>
          </a:bodyPr>
          <a:lstStyle/>
          <a:p>
            <a:r>
              <a:rPr lang="en-US" dirty="0" smtClean="0"/>
              <a:t>For </a:t>
            </a:r>
            <a:r>
              <a:rPr lang="en-US" dirty="0"/>
              <a:t>proper lighting and ventilation, there should be an open space all round the house - this is called "set back". </a:t>
            </a:r>
          </a:p>
          <a:p>
            <a:r>
              <a:rPr lang="en-US" dirty="0" smtClean="0"/>
              <a:t>In </a:t>
            </a:r>
            <a:r>
              <a:rPr lang="en-US" dirty="0"/>
              <a:t>rural areas it is recommended that the built-up area should not exceed one-third of the total </a:t>
            </a:r>
            <a:r>
              <a:rPr lang="en-US" dirty="0" smtClean="0"/>
              <a:t>area</a:t>
            </a:r>
          </a:p>
          <a:p>
            <a:r>
              <a:rPr lang="en-US" dirty="0" smtClean="0"/>
              <a:t> </a:t>
            </a:r>
            <a:r>
              <a:rPr lang="en-US" dirty="0"/>
              <a:t>in urban areas where land is costly, the built-up area may be </a:t>
            </a:r>
            <a:r>
              <a:rPr lang="en-US" dirty="0" err="1"/>
              <a:t>upto</a:t>
            </a:r>
            <a:r>
              <a:rPr lang="en-US" dirty="0"/>
              <a:t> two-thirds. </a:t>
            </a:r>
          </a:p>
          <a:p>
            <a:r>
              <a:rPr lang="en-US" dirty="0" smtClean="0"/>
              <a:t>The </a:t>
            </a:r>
            <a:r>
              <a:rPr lang="en-US" dirty="0"/>
              <a:t>set back should be such that there is no obstruction to lighting and ventilation.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4345025"/>
      </p:ext>
    </p:extLst>
  </p:cSld>
  <p:clrMapOvr>
    <a:masterClrMapping/>
  </p:clrMapOvr>
  <mc:AlternateContent xmlns:mc="http://schemas.openxmlformats.org/markup-compatibility/2006">
    <mc:Choice xmlns:p14="http://schemas.microsoft.com/office/powerpoint/2010/main" Requires="p14">
      <p:transition spd="slow" p14:dur="2000" advTm="95411"/>
    </mc:Choice>
    <mc:Fallback>
      <p:transition spd="slow" advTm="9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FLOOR</a:t>
            </a:r>
          </a:p>
        </p:txBody>
      </p:sp>
      <p:sp>
        <p:nvSpPr>
          <p:cNvPr id="3" name="Content Placeholder 2"/>
          <p:cNvSpPr>
            <a:spLocks noGrp="1"/>
          </p:cNvSpPr>
          <p:nvPr>
            <p:ph idx="1"/>
          </p:nvPr>
        </p:nvSpPr>
        <p:spPr/>
        <p:txBody>
          <a:bodyPr>
            <a:normAutofit fontScale="85000" lnSpcReduction="10000"/>
          </a:bodyPr>
          <a:lstStyle/>
          <a:p>
            <a:r>
              <a:rPr lang="en-US" dirty="0" smtClean="0"/>
              <a:t> </a:t>
            </a:r>
            <a:r>
              <a:rPr lang="en-US" dirty="0"/>
              <a:t>The floor should be </a:t>
            </a:r>
            <a:r>
              <a:rPr lang="en-US" dirty="0" err="1"/>
              <a:t>pucca</a:t>
            </a:r>
            <a:r>
              <a:rPr lang="en-US" dirty="0"/>
              <a:t> and satisfy the following criteria : </a:t>
            </a:r>
            <a:endParaRPr lang="en-US" dirty="0" smtClean="0"/>
          </a:p>
          <a:p>
            <a:r>
              <a:rPr lang="en-US" dirty="0" smtClean="0"/>
              <a:t>(</a:t>
            </a:r>
            <a:r>
              <a:rPr lang="en-US" dirty="0"/>
              <a:t>a) it should be impermeable so that it can be easily washed and kept clean and dry. Mud floors tend to break up and cause dust; they are not recommended, </a:t>
            </a:r>
            <a:endParaRPr lang="en-US" dirty="0" smtClean="0"/>
          </a:p>
          <a:p>
            <a:r>
              <a:rPr lang="en-US" dirty="0" smtClean="0"/>
              <a:t>(</a:t>
            </a:r>
            <a:r>
              <a:rPr lang="en-US" dirty="0"/>
              <a:t>b) </a:t>
            </a:r>
            <a:r>
              <a:rPr lang="en-US" dirty="0" smtClean="0"/>
              <a:t> </a:t>
            </a:r>
            <a:r>
              <a:rPr lang="en-US" dirty="0"/>
              <a:t>floor must be smooth and free from cracks and crevices to prevent the breeding of insects and </a:t>
            </a:r>
            <a:r>
              <a:rPr lang="en-US" dirty="0" err="1"/>
              <a:t>harbourage</a:t>
            </a:r>
            <a:r>
              <a:rPr lang="en-US" dirty="0"/>
              <a:t> of </a:t>
            </a:r>
            <a:r>
              <a:rPr lang="en-US" dirty="0" smtClean="0"/>
              <a:t>dust</a:t>
            </a:r>
            <a:endParaRPr lang="en-US" dirty="0"/>
          </a:p>
          <a:p>
            <a:r>
              <a:rPr lang="en-US" dirty="0" smtClean="0"/>
              <a:t>(c</a:t>
            </a:r>
            <a:r>
              <a:rPr lang="en-US" dirty="0"/>
              <a:t>) the floors should be damp-proof, </a:t>
            </a:r>
            <a:endParaRPr lang="en-US" dirty="0" smtClean="0"/>
          </a:p>
          <a:p>
            <a:r>
              <a:rPr lang="en-US" dirty="0" smtClean="0"/>
              <a:t>(</a:t>
            </a:r>
            <a:r>
              <a:rPr lang="en-US" dirty="0"/>
              <a:t>d) the height of the plinth should be 2 to 3 feet (0.6 to 1 </a:t>
            </a:r>
            <a:r>
              <a:rPr lang="en-US" dirty="0" err="1"/>
              <a:t>metre</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3104596"/>
      </p:ext>
    </p:extLst>
  </p:cSld>
  <p:clrMapOvr>
    <a:masterClrMapping/>
  </p:clrMapOvr>
  <mc:AlternateContent xmlns:mc="http://schemas.openxmlformats.org/markup-compatibility/2006">
    <mc:Choice xmlns:p14="http://schemas.microsoft.com/office/powerpoint/2010/main" Requires="p14">
      <p:transition spd="slow" p14:dur="2000" advTm="85020"/>
    </mc:Choice>
    <mc:Fallback>
      <p:transition spd="slow" advTm="8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WALLS</a:t>
            </a:r>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walls should be </a:t>
            </a:r>
            <a:endParaRPr lang="en-US" dirty="0" smtClean="0"/>
          </a:p>
          <a:p>
            <a:r>
              <a:rPr lang="en-US" dirty="0" smtClean="0"/>
              <a:t>(</a:t>
            </a:r>
            <a:r>
              <a:rPr lang="en-US" dirty="0"/>
              <a:t>a) reasonably </a:t>
            </a:r>
            <a:r>
              <a:rPr lang="en-US" dirty="0" smtClean="0"/>
              <a:t>strong</a:t>
            </a:r>
          </a:p>
          <a:p>
            <a:r>
              <a:rPr lang="en-US" dirty="0" smtClean="0"/>
              <a:t> </a:t>
            </a:r>
            <a:r>
              <a:rPr lang="en-US" dirty="0"/>
              <a:t>(b) should have a low heat capacity i.e., should not absorb heat and conduct the same </a:t>
            </a:r>
            <a:endParaRPr lang="en-US" dirty="0" smtClean="0"/>
          </a:p>
          <a:p>
            <a:r>
              <a:rPr lang="en-US" dirty="0" smtClean="0"/>
              <a:t>(</a:t>
            </a:r>
            <a:r>
              <a:rPr lang="en-US" dirty="0"/>
              <a:t>c) weather resistant </a:t>
            </a:r>
            <a:endParaRPr lang="en-US" dirty="0" smtClean="0"/>
          </a:p>
          <a:p>
            <a:r>
              <a:rPr lang="en-US" dirty="0" smtClean="0"/>
              <a:t>(</a:t>
            </a:r>
            <a:r>
              <a:rPr lang="en-US" dirty="0"/>
              <a:t>d) unsuitable for </a:t>
            </a:r>
            <a:r>
              <a:rPr lang="en-US" dirty="0" err="1"/>
              <a:t>harbourage</a:t>
            </a:r>
            <a:r>
              <a:rPr lang="en-US" dirty="0"/>
              <a:t> of rats and vermin (e) not easily damaged </a:t>
            </a:r>
            <a:r>
              <a:rPr lang="en-US" dirty="0" smtClean="0"/>
              <a:t>and</a:t>
            </a:r>
          </a:p>
          <a:p>
            <a:r>
              <a:rPr lang="en-US" dirty="0" smtClean="0"/>
              <a:t> </a:t>
            </a:r>
            <a:r>
              <a:rPr lang="en-US" dirty="0"/>
              <a:t>(f) smooth. These standards can be attained by 9-inch brick-wall plastered smooth and </a:t>
            </a:r>
            <a:r>
              <a:rPr lang="en-US" dirty="0" err="1"/>
              <a:t>coloured</a:t>
            </a:r>
            <a:r>
              <a:rPr lang="en-US" dirty="0"/>
              <a:t> cream or white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4561111"/>
      </p:ext>
    </p:extLst>
  </p:cSld>
  <p:clrMapOvr>
    <a:masterClrMapping/>
  </p:clrMapOvr>
  <mc:AlternateContent xmlns:mc="http://schemas.openxmlformats.org/markup-compatibility/2006">
    <mc:Choice xmlns:p14="http://schemas.microsoft.com/office/powerpoint/2010/main" Requires="p14">
      <p:transition spd="slow" p14:dur="2000" advTm="33913"/>
    </mc:Choice>
    <mc:Fallback>
      <p:transition spd="slow" advTm="3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2133</TotalTime>
  <Words>1896</Words>
  <Application>Microsoft Office PowerPoint</Application>
  <PresentationFormat>On-screen Show (4:3)</PresentationFormat>
  <Paragraphs>106</Paragraphs>
  <Slides>20</Slides>
  <Notes>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HOUSING</vt:lpstr>
      <vt:lpstr>HOUSING</vt:lpstr>
      <vt:lpstr>Social goals of housing </vt:lpstr>
      <vt:lpstr>CRITERIA FOR HEALTHFUL HOUSING(by WHO)</vt:lpstr>
      <vt:lpstr>Housing standards</vt:lpstr>
      <vt:lpstr>SITE</vt:lpstr>
      <vt:lpstr>SET BACK </vt:lpstr>
      <vt:lpstr>FLOOR</vt:lpstr>
      <vt:lpstr>WALLS</vt:lpstr>
      <vt:lpstr>ROOF</vt:lpstr>
      <vt:lpstr>ROOMS </vt:lpstr>
      <vt:lpstr>FLOOR AREA</vt:lpstr>
      <vt:lpstr>WINDOWS</vt:lpstr>
      <vt:lpstr>Contd.</vt:lpstr>
      <vt:lpstr>Housing and health</vt:lpstr>
      <vt:lpstr>Overcrowding</vt:lpstr>
      <vt:lpstr>Overcrowding contd.</vt:lpstr>
      <vt:lpstr>Indicators of Housing</vt:lpstr>
      <vt:lpstr>National Housing Programmes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Savita</dc:creator>
  <cp:lastModifiedBy>Savita</cp:lastModifiedBy>
  <cp:revision>16</cp:revision>
  <dcterms:created xsi:type="dcterms:W3CDTF">2020-06-03T09:35:56Z</dcterms:created>
  <dcterms:modified xsi:type="dcterms:W3CDTF">2020-06-07T08:34:39Z</dcterms:modified>
</cp:coreProperties>
</file>