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9BFAA-6926-4135-9647-21EB080912BB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04727-B6E7-41EB-936C-A29418FEA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8CF4-D0B6-46E1-A604-F576549F213A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961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8CF4-D0B6-46E1-A604-F576549F213A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0620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07/relationships/media" Target="../media/media1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Japanese Encephalitis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DR. DINESH KUMAR </a:t>
            </a:r>
          </a:p>
          <a:p>
            <a:r>
              <a:rPr lang="en-IN" dirty="0" smtClean="0"/>
              <a:t>TUTOR</a:t>
            </a:r>
          </a:p>
          <a:p>
            <a:r>
              <a:rPr lang="en-IN" dirty="0" smtClean="0"/>
              <a:t>COMMUNITY MEDICINE,SKMCH</a:t>
            </a:r>
            <a:endParaRPr lang="en-IN" dirty="0"/>
          </a:p>
        </p:txBody>
      </p:sp>
      <p:pic>
        <p:nvPicPr>
          <p:cNvPr id="4" name="~PP628.WAV">
            <a:hlinkClick r:id="" action="ppaction://media"/>
          </p:cNvPr>
          <p:cNvPicPr>
            <a:picLocks noRot="1" noChangeAspect="1"/>
          </p:cNvPicPr>
          <p:nvPr>
            <a:wavAudioFile r:embed="rId1" name="~PP62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413431"/>
      </p:ext>
    </p:extLst>
  </p:cSld>
  <p:clrMapOvr>
    <a:masterClrMapping/>
  </p:clrMapOvr>
  <p:transition advTm="19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VECTOR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125112" cy="4051437"/>
          </a:xfrm>
        </p:spPr>
        <p:txBody>
          <a:bodyPr>
            <a:normAutofit fontScale="85000" lnSpcReduction="10000"/>
          </a:bodyPr>
          <a:lstStyle/>
          <a:p>
            <a:r>
              <a:rPr lang="en-IN" dirty="0" err="1" smtClean="0"/>
              <a:t>Malathion</a:t>
            </a:r>
            <a:r>
              <a:rPr lang="en-IN" dirty="0" smtClean="0"/>
              <a:t> and </a:t>
            </a:r>
            <a:r>
              <a:rPr lang="en-IN" dirty="0" err="1" smtClean="0"/>
              <a:t>fenintrothion</a:t>
            </a:r>
            <a:endParaRPr lang="en-IN" dirty="0" smtClean="0"/>
          </a:p>
          <a:p>
            <a:r>
              <a:rPr lang="en-IN" dirty="0" smtClean="0"/>
              <a:t>Aerial or ground fogging with ultra low volume</a:t>
            </a:r>
          </a:p>
          <a:p>
            <a:r>
              <a:rPr lang="en-IN" dirty="0" smtClean="0"/>
              <a:t>Spraying cover vegetation around the houses , breeding sites and animal shelters</a:t>
            </a:r>
          </a:p>
          <a:p>
            <a:r>
              <a:rPr lang="en-IN" dirty="0" smtClean="0"/>
              <a:t>Spraying within 2-3 </a:t>
            </a:r>
            <a:r>
              <a:rPr lang="en-IN" dirty="0" err="1" smtClean="0"/>
              <a:t>kms</a:t>
            </a:r>
            <a:r>
              <a:rPr lang="en-IN" dirty="0" smtClean="0"/>
              <a:t> around the infected village</a:t>
            </a:r>
          </a:p>
          <a:p>
            <a:r>
              <a:rPr lang="en-IN" dirty="0" smtClean="0"/>
              <a:t>Use of mosquitoes nets </a:t>
            </a:r>
          </a:p>
          <a:p>
            <a:r>
              <a:rPr lang="en-IN" dirty="0" smtClean="0"/>
              <a:t>Regular surveillance in infected village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12545" y="6508283"/>
            <a:ext cx="5256399" cy="365125"/>
          </a:xfrm>
        </p:spPr>
        <p:txBody>
          <a:bodyPr/>
          <a:lstStyle/>
          <a:p>
            <a:r>
              <a:rPr lang="en-IN" dirty="0" smtClean="0"/>
              <a:t>DR SONI PRIYANKA</a:t>
            </a:r>
            <a:endParaRPr lang="en-IN" dirty="0"/>
          </a:p>
        </p:txBody>
      </p:sp>
      <p:pic>
        <p:nvPicPr>
          <p:cNvPr id="5" name="~PP943.WAV">
            <a:hlinkClick r:id="" action="ppaction://media"/>
          </p:cNvPr>
          <p:cNvPicPr>
            <a:picLocks noRot="1" noChangeAspect="1"/>
          </p:cNvPicPr>
          <p:nvPr>
            <a:wavAudioFile r:embed="rId1" name="~PP94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538576"/>
      </p:ext>
    </p:extLst>
  </p:cSld>
  <p:clrMapOvr>
    <a:masterClrMapping/>
  </p:clrMapOvr>
  <p:transition advTm="1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ldNum" sz="quarter" idx="4294967295"/>
          </p:nvPr>
        </p:nvSpPr>
        <p:spPr>
          <a:xfrm>
            <a:off x="8401951" y="6459601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11</a:t>
            </a:fld>
            <a:endParaRPr spc="-25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447800"/>
            <a:ext cx="3248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THANK YOU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343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STAY HOME</a:t>
            </a:r>
          </a:p>
          <a:p>
            <a:r>
              <a:rPr lang="en-US" sz="3200" b="1" dirty="0" smtClean="0"/>
              <a:t>STAY SAFE</a:t>
            </a:r>
          </a:p>
          <a:p>
            <a:r>
              <a:rPr lang="en-US" sz="3200" b="1" dirty="0" smtClean="0"/>
              <a:t>STUDY SINCERELY</a:t>
            </a:r>
            <a:endParaRPr lang="en-US" sz="3200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6" name="~PP2204.WAV">
            <a:hlinkClick r:id="" action="ppaction://media"/>
          </p:cNvPr>
          <p:cNvPicPr>
            <a:picLocks noRot="1" noChangeAspect="1"/>
          </p:cNvPicPr>
          <p:nvPr>
            <a:wavAudioFile r:embed="rId2" name="~PP2204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94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125112" cy="4051437"/>
          </a:xfrm>
        </p:spPr>
        <p:txBody>
          <a:bodyPr>
            <a:normAutofit/>
          </a:bodyPr>
          <a:lstStyle/>
          <a:p>
            <a:r>
              <a:rPr lang="en-IN" dirty="0"/>
              <a:t>Z</a:t>
            </a:r>
            <a:r>
              <a:rPr lang="en-IN" dirty="0" smtClean="0"/>
              <a:t>oonotic disease</a:t>
            </a:r>
          </a:p>
          <a:p>
            <a:r>
              <a:rPr lang="en-IN" dirty="0" smtClean="0"/>
              <a:t>Mosquito borne encephalitis</a:t>
            </a:r>
          </a:p>
          <a:p>
            <a:r>
              <a:rPr lang="en-IN" dirty="0" smtClean="0"/>
              <a:t>c/b group B </a:t>
            </a:r>
            <a:r>
              <a:rPr lang="en-IN" dirty="0" err="1" smtClean="0"/>
              <a:t>arbovirus</a:t>
            </a:r>
            <a:r>
              <a:rPr lang="en-IN" dirty="0" smtClean="0"/>
              <a:t> –</a:t>
            </a:r>
            <a:r>
              <a:rPr lang="en-IN" dirty="0" err="1" smtClean="0"/>
              <a:t>Flavivirus</a:t>
            </a:r>
            <a:endParaRPr lang="en-IN" dirty="0" smtClean="0"/>
          </a:p>
          <a:p>
            <a:r>
              <a:rPr lang="en-IN" dirty="0" smtClean="0"/>
              <a:t>t/b </a:t>
            </a:r>
            <a:r>
              <a:rPr lang="en-IN" dirty="0" err="1" smtClean="0"/>
              <a:t>Culicine</a:t>
            </a:r>
            <a:r>
              <a:rPr lang="en-IN" dirty="0" smtClean="0"/>
              <a:t>  mosquito </a:t>
            </a:r>
          </a:p>
          <a:p>
            <a:r>
              <a:rPr lang="en-IN" dirty="0" smtClean="0"/>
              <a:t>Major outbreak every 2-15 </a:t>
            </a:r>
            <a:r>
              <a:rPr lang="en-IN" dirty="0" err="1" smtClean="0"/>
              <a:t>yrs</a:t>
            </a:r>
            <a:endParaRPr lang="en-IN" dirty="0" smtClean="0"/>
          </a:p>
          <a:p>
            <a:r>
              <a:rPr lang="en-IN" dirty="0" smtClean="0"/>
              <a:t>Majority of cases among children &lt; 15 </a:t>
            </a:r>
            <a:r>
              <a:rPr lang="en-IN" dirty="0" err="1" smtClean="0"/>
              <a:t>yrs</a:t>
            </a:r>
            <a:endParaRPr lang="en-IN" dirty="0"/>
          </a:p>
        </p:txBody>
      </p:sp>
      <p:pic>
        <p:nvPicPr>
          <p:cNvPr id="4" name="~PP1849.WAV">
            <a:hlinkClick r:id="" action="ppaction://media"/>
          </p:cNvPr>
          <p:cNvPicPr>
            <a:picLocks noRot="1" noChangeAspect="1"/>
          </p:cNvPicPr>
          <p:nvPr>
            <a:wavAudioFile r:embed="rId1" name="~PP1849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236170"/>
      </p:ext>
    </p:extLst>
  </p:cSld>
  <p:clrMapOvr>
    <a:masterClrMapping/>
  </p:clrMapOvr>
  <p:transition advTm="22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Problem statement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Leading cause of viral encephalitis in Asia</a:t>
            </a:r>
          </a:p>
          <a:p>
            <a:r>
              <a:rPr lang="en-IN" dirty="0" smtClean="0"/>
              <a:t>Increasingly reported from Bangladesh, India, Nepal, Pakistan, northern Thailand, Vietnam </a:t>
            </a:r>
          </a:p>
          <a:p>
            <a:r>
              <a:rPr lang="en-IN" dirty="0" smtClean="0"/>
              <a:t>In India first case recognised in 1955 in Tamil Nadu</a:t>
            </a:r>
          </a:p>
          <a:p>
            <a:r>
              <a:rPr lang="en-IN" dirty="0" smtClean="0"/>
              <a:t>Endemic in 21 states.</a:t>
            </a:r>
          </a:p>
          <a:p>
            <a:r>
              <a:rPr lang="en-IN" dirty="0" smtClean="0"/>
              <a:t>80% cases from Assam, Bihar, Haryana, Uttar Pradesh</a:t>
            </a:r>
          </a:p>
          <a:p>
            <a:r>
              <a:rPr lang="en-IN" dirty="0"/>
              <a:t>J</a:t>
            </a:r>
            <a:r>
              <a:rPr lang="en-IN" dirty="0" smtClean="0"/>
              <a:t>E is reported under the umbrella of acute encephalitis syndrome</a:t>
            </a:r>
          </a:p>
          <a:p>
            <a:endParaRPr lang="en-IN" dirty="0"/>
          </a:p>
        </p:txBody>
      </p:sp>
      <p:pic>
        <p:nvPicPr>
          <p:cNvPr id="4" name="~PP1474.WAV">
            <a:hlinkClick r:id="" action="ppaction://media"/>
          </p:cNvPr>
          <p:cNvPicPr>
            <a:picLocks noRot="1" noChangeAspect="1"/>
          </p:cNvPicPr>
          <p:nvPr>
            <a:wavAudioFile r:embed="rId1" name="~PP147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55741"/>
      </p:ext>
    </p:extLst>
  </p:cSld>
  <p:clrMapOvr>
    <a:masterClrMapping/>
  </p:clrMapOvr>
  <p:transition advTm="28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Epidemiological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25835"/>
            <a:ext cx="7125112" cy="4051437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Several </a:t>
            </a:r>
            <a:r>
              <a:rPr lang="en-IN" dirty="0" err="1" smtClean="0"/>
              <a:t>extrahuman</a:t>
            </a:r>
            <a:r>
              <a:rPr lang="en-IN" dirty="0" smtClean="0"/>
              <a:t> hosts- animals and birds</a:t>
            </a:r>
          </a:p>
          <a:p>
            <a:r>
              <a:rPr lang="en-IN" dirty="0" smtClean="0"/>
              <a:t>Basic cycles of transmission </a:t>
            </a:r>
          </a:p>
          <a:p>
            <a:pPr marL="0" indent="0">
              <a:buNone/>
            </a:pPr>
            <a:r>
              <a:rPr lang="en-IN" dirty="0" smtClean="0"/>
              <a:t>     a. Pig --&gt; Mosquito --&gt; Pig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b. The </a:t>
            </a:r>
            <a:r>
              <a:rPr lang="en-IN" dirty="0" err="1"/>
              <a:t>A</a:t>
            </a:r>
            <a:r>
              <a:rPr lang="en-IN" dirty="0" err="1" smtClean="0"/>
              <a:t>rdeid</a:t>
            </a:r>
            <a:r>
              <a:rPr lang="en-IN" dirty="0" smtClean="0"/>
              <a:t> bird --&gt; mosquito --&gt; </a:t>
            </a:r>
            <a:r>
              <a:rPr lang="en-IN" dirty="0" err="1" smtClean="0"/>
              <a:t>Ardeid</a:t>
            </a:r>
            <a:r>
              <a:rPr lang="en-IN" dirty="0" smtClean="0"/>
              <a:t> bird</a:t>
            </a:r>
          </a:p>
          <a:p>
            <a:r>
              <a:rPr lang="en-IN" dirty="0" smtClean="0"/>
              <a:t>Man – incidental host</a:t>
            </a:r>
          </a:p>
          <a:p>
            <a:r>
              <a:rPr lang="en-IN" dirty="0" smtClean="0"/>
              <a:t>Man to man transmission not recorded</a:t>
            </a:r>
          </a:p>
          <a:p>
            <a:r>
              <a:rPr lang="en-IN" dirty="0" smtClean="0"/>
              <a:t>Pigs major vertebrate host- Amplifier</a:t>
            </a:r>
          </a:p>
          <a:p>
            <a:r>
              <a:rPr lang="en-IN" dirty="0" smtClean="0"/>
              <a:t>Cattle and buffaloes- Mosquito attractants</a:t>
            </a:r>
          </a:p>
          <a:p>
            <a:r>
              <a:rPr lang="en-IN" dirty="0" smtClean="0"/>
              <a:t>Horse – only domestic animal showing sign of encephalitis</a:t>
            </a:r>
          </a:p>
          <a:p>
            <a:r>
              <a:rPr lang="en-IN" dirty="0" smtClean="0"/>
              <a:t>Birds – ponds </a:t>
            </a:r>
            <a:r>
              <a:rPr lang="en-IN" dirty="0" err="1" smtClean="0"/>
              <a:t>herons,cattle</a:t>
            </a:r>
            <a:r>
              <a:rPr lang="en-IN" dirty="0" smtClean="0"/>
              <a:t> </a:t>
            </a:r>
            <a:r>
              <a:rPr lang="en-IN" dirty="0" err="1" smtClean="0"/>
              <a:t>pollutry</a:t>
            </a:r>
            <a:r>
              <a:rPr lang="en-IN" dirty="0" smtClean="0"/>
              <a:t> &amp; duck</a:t>
            </a:r>
          </a:p>
        </p:txBody>
      </p:sp>
      <p:pic>
        <p:nvPicPr>
          <p:cNvPr id="4" name="~PP1778.WAV">
            <a:hlinkClick r:id="" action="ppaction://media"/>
          </p:cNvPr>
          <p:cNvPicPr>
            <a:picLocks noRot="1" noChangeAspect="1"/>
          </p:cNvPicPr>
          <p:nvPr>
            <a:wavAudioFile r:embed="rId1" name="~PP177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355841"/>
      </p:ext>
    </p:extLst>
  </p:cSld>
  <p:clrMapOvr>
    <a:masterClrMapping/>
  </p:clrMapOvr>
  <p:transition advTm="16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MOSQUITO VECTORS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err="1" smtClean="0"/>
              <a:t>Culicine</a:t>
            </a:r>
            <a:r>
              <a:rPr lang="en-IN" dirty="0" smtClean="0"/>
              <a:t> mosquitoes – </a:t>
            </a:r>
          </a:p>
          <a:p>
            <a:r>
              <a:rPr lang="en-IN" dirty="0" err="1" smtClean="0"/>
              <a:t>C.tritaeniorhynchus</a:t>
            </a:r>
            <a:endParaRPr lang="en-IN" dirty="0" smtClean="0"/>
          </a:p>
          <a:p>
            <a:r>
              <a:rPr lang="en-IN" dirty="0" err="1" smtClean="0"/>
              <a:t>C.vishnui</a:t>
            </a:r>
            <a:endParaRPr lang="en-IN" dirty="0" smtClean="0"/>
          </a:p>
          <a:p>
            <a:r>
              <a:rPr lang="en-IN" dirty="0" err="1" smtClean="0"/>
              <a:t>C.gelidus</a:t>
            </a:r>
            <a:endParaRPr lang="en-IN" dirty="0" smtClean="0"/>
          </a:p>
          <a:p>
            <a:r>
              <a:rPr lang="en-IN" dirty="0" smtClean="0"/>
              <a:t>Some </a:t>
            </a:r>
            <a:r>
              <a:rPr lang="en-IN" dirty="0" err="1" smtClean="0"/>
              <a:t>anophelines</a:t>
            </a:r>
            <a:endParaRPr lang="en-IN" dirty="0" smtClean="0"/>
          </a:p>
          <a:p>
            <a:r>
              <a:rPr lang="en-IN" dirty="0" smtClean="0"/>
              <a:t>Generally breed in irrigated rice </a:t>
            </a:r>
            <a:r>
              <a:rPr lang="en-IN" dirty="0" err="1" smtClean="0"/>
              <a:t>fields,shallows</a:t>
            </a:r>
            <a:r>
              <a:rPr lang="en-IN" dirty="0" smtClean="0"/>
              <a:t> ditches and pools.</a:t>
            </a:r>
          </a:p>
          <a:p>
            <a:r>
              <a:rPr lang="en-IN" dirty="0" smtClean="0"/>
              <a:t>Rice fields</a:t>
            </a:r>
          </a:p>
          <a:p>
            <a:r>
              <a:rPr lang="en-IN" dirty="0" smtClean="0"/>
              <a:t>Zoophilic mosquitoes</a:t>
            </a:r>
          </a:p>
          <a:p>
            <a:r>
              <a:rPr lang="en-IN" dirty="0" smtClean="0"/>
              <a:t>Female mosquitoes gets infected after feeding on a </a:t>
            </a:r>
            <a:r>
              <a:rPr lang="en-IN" dirty="0" err="1" smtClean="0"/>
              <a:t>viraemic</a:t>
            </a:r>
            <a:r>
              <a:rPr lang="en-IN" dirty="0" smtClean="0"/>
              <a:t> host</a:t>
            </a:r>
          </a:p>
          <a:p>
            <a:r>
              <a:rPr lang="en-IN" dirty="0"/>
              <a:t>E</a:t>
            </a:r>
            <a:r>
              <a:rPr lang="en-IN" dirty="0" smtClean="0"/>
              <a:t>xtrinsic incubation period – 9-12 days</a:t>
            </a:r>
            <a:endParaRPr lang="en-IN" dirty="0"/>
          </a:p>
        </p:txBody>
      </p:sp>
      <p:pic>
        <p:nvPicPr>
          <p:cNvPr id="4" name="~PP117.WAV">
            <a:hlinkClick r:id="" action="ppaction://media"/>
          </p:cNvPr>
          <p:cNvPicPr>
            <a:picLocks noRot="1" noChangeAspect="1"/>
          </p:cNvPicPr>
          <p:nvPr>
            <a:wavAudioFile r:embed="rId1" name="~PP11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849010"/>
      </p:ext>
    </p:extLst>
  </p:cSld>
  <p:clrMapOvr>
    <a:masterClrMapping/>
  </p:clrMapOvr>
  <p:transition advTm="6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JE IN MAN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522997" cy="4645975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Incubation period – 5 to 15 days</a:t>
            </a:r>
          </a:p>
          <a:p>
            <a:r>
              <a:rPr lang="en-IN" dirty="0" smtClean="0"/>
              <a:t>Overt disease: in apparent infection = 1:250</a:t>
            </a:r>
          </a:p>
          <a:p>
            <a:r>
              <a:rPr lang="en-IN" b="1" u="sng" dirty="0" smtClean="0"/>
              <a:t>Prodromal stage(1-6 days) </a:t>
            </a:r>
            <a:r>
              <a:rPr lang="en-IN" dirty="0" smtClean="0"/>
              <a:t>–</a:t>
            </a:r>
          </a:p>
          <a:p>
            <a:r>
              <a:rPr lang="en-IN" dirty="0" smtClean="0"/>
              <a:t>acute onset, fever , headache, G.I. disturbances , lethargy and malaise.</a:t>
            </a:r>
          </a:p>
          <a:p>
            <a:r>
              <a:rPr lang="en-IN" b="1" u="sng" dirty="0" smtClean="0"/>
              <a:t>Acute encephalitis stage-</a:t>
            </a:r>
          </a:p>
          <a:p>
            <a:r>
              <a:rPr lang="en-IN" b="1" u="sng" dirty="0" smtClean="0"/>
              <a:t> </a:t>
            </a:r>
            <a:r>
              <a:rPr lang="en-IN" dirty="0" smtClean="0"/>
              <a:t>high fever(38-40.7 C),</a:t>
            </a:r>
            <a:r>
              <a:rPr lang="en-IN" dirty="0"/>
              <a:t> </a:t>
            </a:r>
            <a:r>
              <a:rPr lang="en-IN" dirty="0" smtClean="0"/>
              <a:t>nuchal rigidity , focal CNS signs , convulsions , raised intra cranial pressure , dystonia , difficulty in speech, ocular palsies, hemiplegia , quadriplegia , extra-pyramidal signs and altered sensorium may lead to coma.</a:t>
            </a:r>
          </a:p>
          <a:p>
            <a:r>
              <a:rPr lang="en-IN" b="1" u="sng" dirty="0" smtClean="0"/>
              <a:t>Late stage and </a:t>
            </a:r>
            <a:r>
              <a:rPr lang="en-IN" b="1" u="sng" dirty="0" err="1"/>
              <a:t>S</a:t>
            </a:r>
            <a:r>
              <a:rPr lang="en-IN" b="1" u="sng" dirty="0" err="1" smtClean="0"/>
              <a:t>equelae</a:t>
            </a:r>
            <a:r>
              <a:rPr lang="en-IN" b="1" u="sng" dirty="0" smtClean="0"/>
              <a:t> </a:t>
            </a:r>
            <a:r>
              <a:rPr lang="en-IN" dirty="0" smtClean="0"/>
              <a:t>–</a:t>
            </a:r>
          </a:p>
          <a:p>
            <a:r>
              <a:rPr lang="en-IN" dirty="0" smtClean="0"/>
              <a:t> normal temp. and ESR, neurological signs becoming stationary , Convalescence may be prolonged.</a:t>
            </a:r>
          </a:p>
          <a:p>
            <a:r>
              <a:rPr lang="en-IN" dirty="0" smtClean="0"/>
              <a:t>CFR = 20-40% </a:t>
            </a:r>
          </a:p>
          <a:p>
            <a:r>
              <a:rPr lang="en-IN" dirty="0" smtClean="0"/>
              <a:t>The average period between onset of illness &amp; death=9days</a:t>
            </a:r>
          </a:p>
          <a:p>
            <a:endParaRPr lang="en-IN" dirty="0"/>
          </a:p>
        </p:txBody>
      </p:sp>
      <p:pic>
        <p:nvPicPr>
          <p:cNvPr id="4" name="~PP641.WAV">
            <a:hlinkClick r:id="" action="ppaction://media"/>
          </p:cNvPr>
          <p:cNvPicPr>
            <a:picLocks noRot="1" noChangeAspect="1"/>
          </p:cNvPicPr>
          <p:nvPr>
            <a:wavAudioFile r:embed="rId1" name="~PP64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804699"/>
      </p:ext>
    </p:extLst>
  </p:cSld>
  <p:clrMapOvr>
    <a:masterClrMapping/>
  </p:clrMapOvr>
  <p:transition advTm="12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Confirmation of JE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Specimen – CSF or blood </a:t>
            </a:r>
          </a:p>
          <a:p>
            <a:r>
              <a:rPr lang="en-IN" dirty="0" smtClean="0"/>
              <a:t>serology – </a:t>
            </a:r>
            <a:r>
              <a:rPr lang="en-IN" dirty="0" err="1" smtClean="0"/>
              <a:t>IgM</a:t>
            </a:r>
            <a:r>
              <a:rPr lang="en-IN" dirty="0" smtClean="0"/>
              <a:t> – capture ELISA</a:t>
            </a:r>
          </a:p>
          <a:p>
            <a:r>
              <a:rPr lang="en-IN" dirty="0" smtClean="0"/>
              <a:t>Paired sera </a:t>
            </a:r>
          </a:p>
          <a:p>
            <a:r>
              <a:rPr lang="en-IN" dirty="0" smtClean="0"/>
              <a:t>Dot-blot </a:t>
            </a:r>
            <a:r>
              <a:rPr lang="en-IN" dirty="0" err="1" smtClean="0"/>
              <a:t>IgM</a:t>
            </a:r>
            <a:r>
              <a:rPr lang="en-IN" dirty="0" smtClean="0"/>
              <a:t> assay – suitable for use in the field</a:t>
            </a:r>
          </a:p>
          <a:p>
            <a:endParaRPr lang="en-IN" dirty="0"/>
          </a:p>
        </p:txBody>
      </p:sp>
      <p:pic>
        <p:nvPicPr>
          <p:cNvPr id="4" name="~PP2574.WAV">
            <a:hlinkClick r:id="" action="ppaction://media"/>
          </p:cNvPr>
          <p:cNvPicPr>
            <a:picLocks noRot="1" noChangeAspect="1"/>
          </p:cNvPicPr>
          <p:nvPr>
            <a:wavAudioFile r:embed="rId1" name="~PP257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618280"/>
      </p:ext>
    </p:extLst>
  </p:cSld>
  <p:clrMapOvr>
    <a:masterClrMapping/>
  </p:clrMapOvr>
  <p:transition advTm="10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IN" sz="6000" b="1" dirty="0" smtClean="0"/>
              <a:t>CONTROL OF JE</a:t>
            </a:r>
            <a:endParaRPr lang="en-IN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49289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VACCINATION</a:t>
            </a:r>
          </a:p>
          <a:p>
            <a:endParaRPr lang="en-IN" sz="3200" dirty="0" smtClean="0"/>
          </a:p>
          <a:p>
            <a:r>
              <a:rPr lang="en-IN" sz="3200" dirty="0" smtClean="0"/>
              <a:t>VECTOR CONTROL</a:t>
            </a:r>
            <a:endParaRPr lang="en-IN" sz="3200" dirty="0"/>
          </a:p>
        </p:txBody>
      </p:sp>
      <p:pic>
        <p:nvPicPr>
          <p:cNvPr id="5" name="~PP601.WAV">
            <a:hlinkClick r:id="" action="ppaction://media"/>
          </p:cNvPr>
          <p:cNvPicPr>
            <a:picLocks noRot="1" noChangeAspect="1"/>
          </p:cNvPicPr>
          <p:nvPr>
            <a:wavAudioFile r:embed="rId1" name="~PP60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706224"/>
      </p:ext>
    </p:extLst>
  </p:cSld>
  <p:clrMapOvr>
    <a:masterClrMapping/>
  </p:clrMapOvr>
  <p:transition advTm="6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VACCINATION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125112" cy="4051437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Currently 3 types of vaccines are there-</a:t>
            </a:r>
          </a:p>
          <a:p>
            <a:pPr marL="0" indent="0">
              <a:buNone/>
            </a:pPr>
            <a:r>
              <a:rPr lang="en-IN" b="1" dirty="0" smtClean="0"/>
              <a:t>1.Mouse brain derived ,purified and inactivated vaccine </a:t>
            </a:r>
            <a:r>
              <a:rPr lang="en-IN" dirty="0" smtClean="0"/>
              <a:t>– </a:t>
            </a:r>
            <a:r>
              <a:rPr lang="en-IN" dirty="0" err="1" smtClean="0"/>
              <a:t>nakayama</a:t>
            </a:r>
            <a:r>
              <a:rPr lang="en-IN" dirty="0" smtClean="0"/>
              <a:t> , </a:t>
            </a:r>
            <a:r>
              <a:rPr lang="en-IN" dirty="0" err="1" smtClean="0"/>
              <a:t>beijing</a:t>
            </a:r>
            <a:r>
              <a:rPr lang="en-IN" dirty="0" smtClean="0"/>
              <a:t> stains</a:t>
            </a:r>
          </a:p>
          <a:p>
            <a:pPr marL="0" indent="0">
              <a:buNone/>
            </a:pPr>
            <a:r>
              <a:rPr lang="en-IN" b="1" dirty="0" smtClean="0"/>
              <a:t>2.Cell culture derived inactivated vaccine </a:t>
            </a:r>
            <a:r>
              <a:rPr lang="en-IN" dirty="0" smtClean="0"/>
              <a:t>– </a:t>
            </a:r>
            <a:r>
              <a:rPr lang="en-IN" dirty="0" err="1" smtClean="0"/>
              <a:t>beijing</a:t>
            </a:r>
            <a:r>
              <a:rPr lang="en-IN" dirty="0" smtClean="0"/>
              <a:t> P3 stain</a:t>
            </a:r>
          </a:p>
          <a:p>
            <a:pPr marL="0" indent="0">
              <a:buNone/>
            </a:pPr>
            <a:r>
              <a:rPr lang="en-IN" b="1" dirty="0" smtClean="0"/>
              <a:t>3.Cell culture derived live attenuated vaccine </a:t>
            </a:r>
            <a:r>
              <a:rPr lang="en-IN" dirty="0" smtClean="0"/>
              <a:t>– SA 14-14-2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~PP2992.WAV">
            <a:hlinkClick r:id="" action="ppaction://media"/>
          </p:cNvPr>
          <p:cNvPicPr>
            <a:picLocks noRot="1" noChangeAspect="1"/>
          </p:cNvPicPr>
          <p:nvPr>
            <a:wavAudioFile r:embed="rId1" name="~PP299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427481"/>
      </p:ext>
    </p:extLst>
  </p:cSld>
  <p:clrMapOvr>
    <a:masterClrMapping/>
  </p:clrMapOvr>
  <p:transition advTm="22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450</Words>
  <Application>Microsoft Office PowerPoint</Application>
  <PresentationFormat>On-screen Show (4:3)</PresentationFormat>
  <Paragraphs>80</Paragraphs>
  <Slides>11</Slides>
  <Notes>2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Japanese Encephalitis</vt:lpstr>
      <vt:lpstr>Introduction </vt:lpstr>
      <vt:lpstr>Problem statement</vt:lpstr>
      <vt:lpstr>Epidemiological features</vt:lpstr>
      <vt:lpstr>MOSQUITO VECTORS</vt:lpstr>
      <vt:lpstr>JE IN MAN</vt:lpstr>
      <vt:lpstr>Confirmation of JE</vt:lpstr>
      <vt:lpstr>CONTROL OF JE</vt:lpstr>
      <vt:lpstr>VACCINATION</vt:lpstr>
      <vt:lpstr>VECTOR CONTROL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Encephalitis</dc:title>
  <dc:creator>asus</dc:creator>
  <cp:lastModifiedBy>DELL</cp:lastModifiedBy>
  <cp:revision>2</cp:revision>
  <dcterms:created xsi:type="dcterms:W3CDTF">2006-08-16T00:00:00Z</dcterms:created>
  <dcterms:modified xsi:type="dcterms:W3CDTF">2020-07-30T06:08:27Z</dcterms:modified>
</cp:coreProperties>
</file>