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6" r:id="rId1"/>
  </p:sldMasterIdLst>
  <p:sldIdLst>
    <p:sldId id="289" r:id="rId2"/>
    <p:sldId id="307" r:id="rId3"/>
    <p:sldId id="259" r:id="rId4"/>
    <p:sldId id="290" r:id="rId5"/>
    <p:sldId id="261" r:id="rId6"/>
    <p:sldId id="291" r:id="rId7"/>
    <p:sldId id="298" r:id="rId8"/>
    <p:sldId id="299" r:id="rId9"/>
    <p:sldId id="300" r:id="rId10"/>
    <p:sldId id="301" r:id="rId11"/>
    <p:sldId id="302" r:id="rId12"/>
    <p:sldId id="268" r:id="rId13"/>
    <p:sldId id="269" r:id="rId14"/>
    <p:sldId id="270" r:id="rId15"/>
    <p:sldId id="304" r:id="rId16"/>
    <p:sldId id="272" r:id="rId17"/>
    <p:sldId id="303" r:id="rId18"/>
    <p:sldId id="297" r:id="rId19"/>
    <p:sldId id="275" r:id="rId20"/>
    <p:sldId id="276" r:id="rId21"/>
    <p:sldId id="277" r:id="rId22"/>
    <p:sldId id="278" r:id="rId23"/>
    <p:sldId id="296" r:id="rId24"/>
    <p:sldId id="281" r:id="rId25"/>
    <p:sldId id="294" r:id="rId26"/>
    <p:sldId id="295" r:id="rId27"/>
    <p:sldId id="284" r:id="rId28"/>
    <p:sldId id="285" r:id="rId29"/>
    <p:sldId id="286" r:id="rId30"/>
    <p:sldId id="292" r:id="rId31"/>
    <p:sldId id="293" r:id="rId32"/>
    <p:sldId id="305" r:id="rId33"/>
    <p:sldId id="306" r:id="rId3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audio" Target="../media/audio16.wav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24.png"/><Relationship Id="rId3" Type="http://schemas.openxmlformats.org/officeDocument/2006/relationships/image" Target="../media/image51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audio" Target="../media/audio17.wav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1.wav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26" Type="http://schemas.openxmlformats.org/officeDocument/2006/relationships/image" Target="../media/image99.png"/><Relationship Id="rId3" Type="http://schemas.openxmlformats.org/officeDocument/2006/relationships/image" Target="../media/image76.png"/><Relationship Id="rId21" Type="http://schemas.openxmlformats.org/officeDocument/2006/relationships/image" Target="../media/image94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5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29" Type="http://schemas.openxmlformats.org/officeDocument/2006/relationships/image" Target="../media/image24.png"/><Relationship Id="rId1" Type="http://schemas.openxmlformats.org/officeDocument/2006/relationships/audio" Target="../media/audio23.wav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24" Type="http://schemas.openxmlformats.org/officeDocument/2006/relationships/image" Target="../media/image97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23" Type="http://schemas.openxmlformats.org/officeDocument/2006/relationships/image" Target="../media/image96.png"/><Relationship Id="rId28" Type="http://schemas.openxmlformats.org/officeDocument/2006/relationships/image" Target="../media/image101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Relationship Id="rId27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Relationship Id="rId5" Type="http://schemas.openxmlformats.org/officeDocument/2006/relationships/image" Target="../media/image24.png"/><Relationship Id="rId4" Type="http://schemas.openxmlformats.org/officeDocument/2006/relationships/image" Target="../media/image10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7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8.wav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9.wav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0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61187" y="1600200"/>
            <a:ext cx="6854013" cy="2431435"/>
          </a:xfrm>
        </p:spPr>
        <p:txBody>
          <a:bodyPr>
            <a:normAutofit fontScale="92500" lnSpcReduction="20000"/>
          </a:bodyPr>
          <a:lstStyle/>
          <a:p>
            <a:pPr algn="r"/>
            <a:endParaRPr lang="en-IN" dirty="0" smtClean="0"/>
          </a:p>
          <a:p>
            <a:pPr algn="r"/>
            <a:r>
              <a:rPr lang="en-IN" sz="2800" dirty="0" smtClean="0"/>
              <a:t>Dr. S  K  Pathak</a:t>
            </a:r>
          </a:p>
          <a:p>
            <a:pPr algn="r"/>
            <a:r>
              <a:rPr lang="en-IN" sz="2800" dirty="0" smtClean="0"/>
              <a:t>Associate Professor</a:t>
            </a:r>
          </a:p>
          <a:p>
            <a:pPr algn="r"/>
            <a:r>
              <a:rPr lang="en-IN" sz="2800" dirty="0" smtClean="0"/>
              <a:t>Dept.of Pharmacology</a:t>
            </a:r>
          </a:p>
          <a:p>
            <a:pPr algn="r"/>
            <a:r>
              <a:rPr lang="en-IN" sz="2800" dirty="0" smtClean="0"/>
              <a:t>S  K Medical College</a:t>
            </a:r>
          </a:p>
          <a:p>
            <a:pPr algn="r"/>
            <a:r>
              <a:rPr lang="en-IN" sz="2800" dirty="0" smtClean="0"/>
              <a:t>Muzaffarpur</a:t>
            </a:r>
            <a:r>
              <a:rPr lang="en-IN" dirty="0" smtClean="0"/>
              <a:t>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Chemoprophylaxis</a:t>
            </a:r>
            <a:endParaRPr lang="en-US" dirty="0"/>
          </a:p>
        </p:txBody>
      </p:sp>
      <p:pic>
        <p:nvPicPr>
          <p:cNvPr id="4" name="~PP657.WAV">
            <a:hlinkClick r:id="" action="ppaction://media"/>
          </p:cNvPr>
          <p:cNvPicPr>
            <a:picLocks noRot="1" noChangeAspect="1"/>
          </p:cNvPicPr>
          <p:nvPr>
            <a:wavAudioFile r:embed="rId1" name="~PP657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644" y="363677"/>
            <a:ext cx="738855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pc="-295" dirty="0" smtClean="0"/>
              <a:t>Post</a:t>
            </a:r>
            <a:r>
              <a:rPr lang="en-US" spc="-355" dirty="0" smtClean="0"/>
              <a:t> </a:t>
            </a:r>
            <a:r>
              <a:rPr lang="en-US" spc="-305" dirty="0" smtClean="0"/>
              <a:t>exposure</a:t>
            </a:r>
            <a:endParaRPr spc="-290" dirty="0"/>
          </a:p>
        </p:txBody>
      </p:sp>
      <p:sp>
        <p:nvSpPr>
          <p:cNvPr id="4" name="Rectangle 3"/>
          <p:cNvSpPr/>
          <p:nvPr/>
        </p:nvSpPr>
        <p:spPr>
          <a:xfrm>
            <a:off x="2286000" y="1676401"/>
            <a:ext cx="4572000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5"/>
              </a:spcBef>
              <a:buChar char="•"/>
              <a:tabLst>
                <a:tab pos="355600" algn="l"/>
              </a:tabLst>
            </a:pPr>
            <a:r>
              <a:rPr lang="en-US" sz="2800" dirty="0" smtClean="0">
                <a:latin typeface="Arial"/>
                <a:cs typeface="Arial"/>
              </a:rPr>
              <a:t>Tuberculosis</a:t>
            </a: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5600" algn="l"/>
              </a:tabLst>
            </a:pPr>
            <a:r>
              <a:rPr lang="en-US" sz="2800" dirty="0" smtClean="0">
                <a:latin typeface="Arial"/>
                <a:cs typeface="Arial"/>
              </a:rPr>
              <a:t>Pertussis</a:t>
            </a: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5600" algn="l"/>
              </a:tabLst>
            </a:pPr>
            <a:r>
              <a:rPr lang="en-US" sz="2800" dirty="0" smtClean="0">
                <a:latin typeface="Arial"/>
                <a:cs typeface="Arial"/>
              </a:rPr>
              <a:t>HIV</a:t>
            </a: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5600" algn="l"/>
              </a:tabLst>
            </a:pPr>
            <a:r>
              <a:rPr lang="en-US" sz="2800" dirty="0" smtClean="0">
                <a:latin typeface="Arial"/>
                <a:cs typeface="Arial"/>
              </a:rPr>
              <a:t>Meningococcal</a:t>
            </a:r>
            <a:r>
              <a:rPr lang="en-US" sz="2800" spc="-135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meningitis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5" name="~PP1342.WAV">
            <a:hlinkClick r:id="" action="ppaction://media"/>
          </p:cNvPr>
          <p:cNvPicPr>
            <a:picLocks noRot="1" noChangeAspect="1"/>
          </p:cNvPicPr>
          <p:nvPr>
            <a:wavAudioFile r:embed="rId1" name="~PP1342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3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644" y="363677"/>
            <a:ext cx="738855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pc="-240" dirty="0" smtClean="0"/>
              <a:t>Surgical</a:t>
            </a:r>
            <a:r>
              <a:rPr lang="en-US" spc="-290" dirty="0" smtClean="0"/>
              <a:t> </a:t>
            </a:r>
            <a:r>
              <a:rPr lang="en-US" spc="-245" dirty="0" smtClean="0"/>
              <a:t>prophylaxis</a:t>
            </a:r>
            <a:endParaRPr spc="-290" dirty="0"/>
          </a:p>
        </p:txBody>
      </p:sp>
      <p:sp>
        <p:nvSpPr>
          <p:cNvPr id="4" name="Rectangle 3"/>
          <p:cNvSpPr/>
          <p:nvPr/>
        </p:nvSpPr>
        <p:spPr>
          <a:xfrm>
            <a:off x="762000" y="1676401"/>
            <a:ext cx="7924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  <a:tab pos="1143635" algn="l"/>
                <a:tab pos="2721610" algn="l"/>
                <a:tab pos="4641215" algn="l"/>
                <a:tab pos="6400165" algn="l"/>
              </a:tabLst>
            </a:pPr>
            <a:r>
              <a:rPr lang="en-US" sz="2800" dirty="0" smtClean="0">
                <a:latin typeface="Arial"/>
                <a:cs typeface="Arial"/>
              </a:rPr>
              <a:t>To prevent </a:t>
            </a:r>
            <a:r>
              <a:rPr lang="en-US" sz="2800" dirty="0" smtClean="0">
                <a:solidFill>
                  <a:srgbClr val="00AFEF"/>
                </a:solidFill>
                <a:latin typeface="Arial"/>
                <a:cs typeface="Arial"/>
              </a:rPr>
              <a:t>Surgical Site </a:t>
            </a:r>
            <a:r>
              <a:rPr lang="en-US" sz="2800" spc="-5" dirty="0" smtClean="0">
                <a:solidFill>
                  <a:srgbClr val="00AFEF"/>
                </a:solidFill>
                <a:latin typeface="Arial"/>
                <a:cs typeface="Arial"/>
              </a:rPr>
              <a:t>Infection </a:t>
            </a:r>
            <a:r>
              <a:rPr lang="en-US" sz="2800" spc="-5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(SSI);</a:t>
            </a:r>
            <a:r>
              <a:rPr lang="en-US" sz="2800" spc="-40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n</a:t>
            </a:r>
            <a:r>
              <a:rPr lang="en-US" sz="2800" spc="-15" dirty="0" smtClean="0">
                <a:latin typeface="Arial"/>
                <a:cs typeface="Arial"/>
              </a:rPr>
              <a:t>o</a:t>
            </a:r>
            <a:r>
              <a:rPr lang="en-US" sz="2800" dirty="0" smtClean="0">
                <a:latin typeface="Arial"/>
                <a:cs typeface="Arial"/>
              </a:rPr>
              <a:t>t </a:t>
            </a:r>
            <a:r>
              <a:rPr lang="en-US" sz="2800" spc="-15" dirty="0" smtClean="0">
                <a:latin typeface="Arial"/>
                <a:cs typeface="Arial"/>
              </a:rPr>
              <a:t>a</a:t>
            </a:r>
            <a:r>
              <a:rPr lang="en-US" sz="2800" dirty="0" smtClean="0">
                <a:latin typeface="Arial"/>
                <a:cs typeface="Arial"/>
              </a:rPr>
              <a:t>ll in</a:t>
            </a:r>
            <a:r>
              <a:rPr lang="en-US" sz="2800" spc="-15" dirty="0" smtClean="0">
                <a:latin typeface="Arial"/>
                <a:cs typeface="Arial"/>
              </a:rPr>
              <a:t>f</a:t>
            </a:r>
            <a:r>
              <a:rPr lang="en-US" sz="2800" dirty="0" smtClean="0">
                <a:latin typeface="Arial"/>
                <a:cs typeface="Arial"/>
              </a:rPr>
              <a:t>ecti</a:t>
            </a:r>
            <a:r>
              <a:rPr lang="en-US" sz="2800" spc="-20" dirty="0" smtClean="0">
                <a:latin typeface="Arial"/>
                <a:cs typeface="Arial"/>
              </a:rPr>
              <a:t>o</a:t>
            </a:r>
            <a:r>
              <a:rPr lang="en-US" sz="2800" dirty="0" smtClean="0">
                <a:latin typeface="Arial"/>
                <a:cs typeface="Arial"/>
              </a:rPr>
              <a:t>ns occuri</a:t>
            </a:r>
            <a:r>
              <a:rPr lang="en-US" sz="2800" spc="-15" dirty="0" smtClean="0">
                <a:latin typeface="Arial"/>
                <a:cs typeface="Arial"/>
              </a:rPr>
              <a:t>n</a:t>
            </a:r>
            <a:r>
              <a:rPr lang="en-US" sz="2800" dirty="0" smtClean="0">
                <a:latin typeface="Arial"/>
                <a:cs typeface="Arial"/>
              </a:rPr>
              <a:t>g in  the post-op </a:t>
            </a:r>
            <a:r>
              <a:rPr lang="en-US" sz="2800" spc="-5" dirty="0" smtClean="0">
                <a:latin typeface="Arial"/>
                <a:cs typeface="Arial"/>
              </a:rPr>
              <a:t>period..</a:t>
            </a:r>
            <a:endParaRPr lang="en-US" sz="28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lang="en-US" sz="44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  <a:tab pos="3423920" algn="l"/>
                <a:tab pos="3783329" algn="l"/>
              </a:tabLst>
            </a:pPr>
            <a:r>
              <a:rPr lang="en-US" sz="2800" dirty="0" smtClean="0">
                <a:latin typeface="Arial"/>
                <a:cs typeface="Arial"/>
              </a:rPr>
              <a:t>Staphylococcus	-	Cefazolin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5" name="~PP1935.WAV">
            <a:hlinkClick r:id="" action="ppaction://media"/>
          </p:cNvPr>
          <p:cNvPicPr>
            <a:picLocks noRot="1" noChangeAspect="1"/>
          </p:cNvPicPr>
          <p:nvPr>
            <a:wavAudioFile r:embed="rId1" name="~PP1935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0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644" y="363677"/>
            <a:ext cx="624555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pc="-320" dirty="0"/>
              <a:t>Rheumatic</a:t>
            </a:r>
            <a:r>
              <a:rPr spc="-350" dirty="0"/>
              <a:t> </a:t>
            </a:r>
            <a:r>
              <a:rPr spc="-355" dirty="0"/>
              <a:t>fever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4112" y="1272539"/>
            <a:ext cx="2566670" cy="739140"/>
            <a:chOff x="134112" y="1272539"/>
            <a:chExt cx="2566670" cy="739140"/>
          </a:xfrm>
        </p:grpSpPr>
        <p:sp>
          <p:nvSpPr>
            <p:cNvPr id="4" name="object 4"/>
            <p:cNvSpPr/>
            <p:nvPr/>
          </p:nvSpPr>
          <p:spPr>
            <a:xfrm>
              <a:off x="134112" y="1315211"/>
              <a:ext cx="970788" cy="6964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1207" y="1272539"/>
              <a:ext cx="2179320" cy="7391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34112" y="3247644"/>
            <a:ext cx="3177540" cy="739140"/>
            <a:chOff x="134112" y="3247644"/>
            <a:chExt cx="3177540" cy="739140"/>
          </a:xfrm>
        </p:grpSpPr>
        <p:sp>
          <p:nvSpPr>
            <p:cNvPr id="7" name="object 7"/>
            <p:cNvSpPr/>
            <p:nvPr/>
          </p:nvSpPr>
          <p:spPr>
            <a:xfrm>
              <a:off x="134112" y="3290316"/>
              <a:ext cx="970788" cy="6964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1207" y="3247644"/>
              <a:ext cx="2790444" cy="7391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3540" y="1282951"/>
            <a:ext cx="7113905" cy="386651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421005" indent="-408940">
              <a:lnSpc>
                <a:spcPct val="100000"/>
              </a:lnSpc>
              <a:spcBef>
                <a:spcPts val="965"/>
              </a:spcBef>
              <a:buSzPct val="97222"/>
              <a:buFont typeface="Wingdings"/>
              <a:buChar char=""/>
              <a:tabLst>
                <a:tab pos="421640" algn="l"/>
              </a:tabLst>
            </a:pPr>
            <a:r>
              <a:rPr sz="3600" dirty="0">
                <a:solidFill>
                  <a:srgbClr val="333399"/>
                </a:solidFill>
                <a:latin typeface="Arial"/>
                <a:cs typeface="Arial"/>
              </a:rPr>
              <a:t>Primary</a:t>
            </a:r>
            <a:endParaRPr sz="360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865"/>
              </a:spcBef>
            </a:pPr>
            <a:r>
              <a:rPr sz="3600" dirty="0">
                <a:latin typeface="Arial"/>
                <a:cs typeface="Arial"/>
              </a:rPr>
              <a:t>Treating </a:t>
            </a:r>
            <a:r>
              <a:rPr sz="3600" spc="-5" dirty="0">
                <a:latin typeface="Arial"/>
                <a:cs typeface="Arial"/>
              </a:rPr>
              <a:t>streptococcal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pharyngitis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250">
              <a:latin typeface="Arial"/>
              <a:cs typeface="Arial"/>
            </a:endParaRPr>
          </a:p>
          <a:p>
            <a:pPr marL="421005" indent="-408940">
              <a:lnSpc>
                <a:spcPct val="100000"/>
              </a:lnSpc>
              <a:buSzPct val="97222"/>
              <a:buFont typeface="Wingdings"/>
              <a:buChar char=""/>
              <a:tabLst>
                <a:tab pos="421640" algn="l"/>
              </a:tabLst>
            </a:pPr>
            <a:r>
              <a:rPr sz="3600" dirty="0">
                <a:solidFill>
                  <a:srgbClr val="000066"/>
                </a:solidFill>
                <a:latin typeface="Arial"/>
                <a:cs typeface="Arial"/>
              </a:rPr>
              <a:t>Secondary</a:t>
            </a:r>
            <a:endParaRPr sz="3600">
              <a:latin typeface="Arial"/>
              <a:cs typeface="Arial"/>
            </a:endParaRPr>
          </a:p>
          <a:p>
            <a:pPr marL="355600" marR="186690" indent="162560">
              <a:lnSpc>
                <a:spcPct val="100000"/>
              </a:lnSpc>
              <a:spcBef>
                <a:spcPts val="865"/>
              </a:spcBef>
            </a:pPr>
            <a:r>
              <a:rPr sz="3600" spc="-5" dirty="0">
                <a:latin typeface="Arial"/>
                <a:cs typeface="Arial"/>
              </a:rPr>
              <a:t>Preventing a second episode </a:t>
            </a:r>
            <a:r>
              <a:rPr sz="3600" dirty="0">
                <a:latin typeface="Arial"/>
                <a:cs typeface="Arial"/>
              </a:rPr>
              <a:t>of  pharyngitis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10" name="~PP3989.WAV">
            <a:hlinkClick r:id="" action="ppaction://media"/>
          </p:cNvPr>
          <p:cNvPicPr>
            <a:picLocks noRot="1" noChangeAspect="1"/>
          </p:cNvPicPr>
          <p:nvPr>
            <a:wavAudioFile r:embed="rId1" name="~PP3989.WAV"/>
          </p:nvPr>
        </p:nvPicPr>
        <p:blipFill>
          <a:blip r:embed="rId6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2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644" y="363677"/>
            <a:ext cx="738855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pc="-370" dirty="0"/>
              <a:t>Streptococcal</a:t>
            </a:r>
            <a:r>
              <a:rPr spc="-240" dirty="0"/>
              <a:t> </a:t>
            </a:r>
            <a:r>
              <a:rPr spc="-245" dirty="0"/>
              <a:t>pharyngitis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3453765"/>
            <a:ext cx="5734050" cy="1610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2755" indent="-440690">
              <a:lnSpc>
                <a:spcPct val="100000"/>
              </a:lnSpc>
              <a:spcBef>
                <a:spcPts val="105"/>
              </a:spcBef>
              <a:buSzPct val="87500"/>
              <a:buFont typeface="Wingdings"/>
              <a:buChar char=""/>
              <a:tabLst>
                <a:tab pos="452755" algn="l"/>
                <a:tab pos="453390" algn="l"/>
              </a:tabLst>
            </a:pPr>
            <a:r>
              <a:rPr sz="3200" dirty="0">
                <a:latin typeface="Arial"/>
                <a:cs typeface="Arial"/>
              </a:rPr>
              <a:t>Oral </a:t>
            </a:r>
            <a:r>
              <a:rPr sz="3200" spc="-5" dirty="0">
                <a:latin typeface="Arial"/>
                <a:cs typeface="Arial"/>
              </a:rPr>
              <a:t>Penicillin </a:t>
            </a:r>
            <a:r>
              <a:rPr sz="3200" dirty="0">
                <a:latin typeface="Arial"/>
                <a:cs typeface="Arial"/>
              </a:rPr>
              <a:t>V for 10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days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"/>
            </a:pPr>
            <a:endParaRPr sz="41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Oral Erythromycin for 10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days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2925" y="1800225"/>
            <a:ext cx="6819900" cy="1038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~PP1190.WAV">
            <a:hlinkClick r:id="" action="ppaction://media"/>
          </p:cNvPr>
          <p:cNvPicPr>
            <a:picLocks noRot="1" noChangeAspect="1"/>
          </p:cNvPicPr>
          <p:nvPr>
            <a:wavAudioFile r:embed="rId1" name="~PP1190.WAV"/>
          </p:nvPr>
        </p:nvPicPr>
        <p:blipFill>
          <a:blip r:embed="rId4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644" y="457200"/>
            <a:ext cx="670275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pc="-320" dirty="0"/>
              <a:t>Secondary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3578733"/>
            <a:ext cx="5487670" cy="1902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Courier New"/>
              <a:buChar char="o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Oral Penicillin V 250mg BD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daily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350"/>
              </a:spcBef>
              <a:buFont typeface="Courier New"/>
              <a:buChar char="o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Sulfadiazine </a:t>
            </a:r>
            <a:r>
              <a:rPr sz="2800" dirty="0">
                <a:latin typeface="Arial"/>
                <a:cs typeface="Arial"/>
              </a:rPr>
              <a:t>500mg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OD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355"/>
              </a:spcBef>
              <a:buFont typeface="Courier New"/>
              <a:buChar char="o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Erythromycin 250mg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BD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7650" y="1904110"/>
            <a:ext cx="7486650" cy="939800"/>
            <a:chOff x="247650" y="1904110"/>
            <a:chExt cx="7486650" cy="939800"/>
          </a:xfrm>
        </p:grpSpPr>
        <p:sp>
          <p:nvSpPr>
            <p:cNvPr id="5" name="object 5"/>
            <p:cNvSpPr/>
            <p:nvPr/>
          </p:nvSpPr>
          <p:spPr>
            <a:xfrm>
              <a:off x="323532" y="1916810"/>
              <a:ext cx="7345045" cy="914400"/>
            </a:xfrm>
            <a:custGeom>
              <a:avLst/>
              <a:gdLst/>
              <a:ahLst/>
              <a:cxnLst/>
              <a:rect l="l" t="t" r="r" b="b"/>
              <a:pathLst>
                <a:path w="7345045" h="914400">
                  <a:moveTo>
                    <a:pt x="7192454" y="0"/>
                  </a:moveTo>
                  <a:lnTo>
                    <a:pt x="152400" y="0"/>
                  </a:lnTo>
                  <a:lnTo>
                    <a:pt x="104226" y="7766"/>
                  </a:lnTo>
                  <a:lnTo>
                    <a:pt x="62391" y="29394"/>
                  </a:lnTo>
                  <a:lnTo>
                    <a:pt x="29402" y="62380"/>
                  </a:lnTo>
                  <a:lnTo>
                    <a:pt x="7768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8" y="810182"/>
                  </a:lnTo>
                  <a:lnTo>
                    <a:pt x="29402" y="852019"/>
                  </a:lnTo>
                  <a:lnTo>
                    <a:pt x="62391" y="885005"/>
                  </a:lnTo>
                  <a:lnTo>
                    <a:pt x="104226" y="906633"/>
                  </a:lnTo>
                  <a:lnTo>
                    <a:pt x="152400" y="914400"/>
                  </a:lnTo>
                  <a:lnTo>
                    <a:pt x="7192454" y="914400"/>
                  </a:lnTo>
                  <a:lnTo>
                    <a:pt x="7240588" y="906633"/>
                  </a:lnTo>
                  <a:lnTo>
                    <a:pt x="7282419" y="885005"/>
                  </a:lnTo>
                  <a:lnTo>
                    <a:pt x="7315423" y="852019"/>
                  </a:lnTo>
                  <a:lnTo>
                    <a:pt x="7337076" y="810182"/>
                  </a:lnTo>
                  <a:lnTo>
                    <a:pt x="7344854" y="762000"/>
                  </a:lnTo>
                  <a:lnTo>
                    <a:pt x="7344854" y="152400"/>
                  </a:lnTo>
                  <a:lnTo>
                    <a:pt x="7337076" y="104217"/>
                  </a:lnTo>
                  <a:lnTo>
                    <a:pt x="7315423" y="62380"/>
                  </a:lnTo>
                  <a:lnTo>
                    <a:pt x="7282419" y="29394"/>
                  </a:lnTo>
                  <a:lnTo>
                    <a:pt x="7240588" y="7766"/>
                  </a:lnTo>
                  <a:lnTo>
                    <a:pt x="71924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532" y="1916810"/>
              <a:ext cx="7345045" cy="914400"/>
            </a:xfrm>
            <a:custGeom>
              <a:avLst/>
              <a:gdLst/>
              <a:ahLst/>
              <a:cxnLst/>
              <a:rect l="l" t="t" r="r" b="b"/>
              <a:pathLst>
                <a:path w="7345045" h="914400">
                  <a:moveTo>
                    <a:pt x="0" y="152400"/>
                  </a:moveTo>
                  <a:lnTo>
                    <a:pt x="7768" y="104217"/>
                  </a:lnTo>
                  <a:lnTo>
                    <a:pt x="29402" y="62380"/>
                  </a:lnTo>
                  <a:lnTo>
                    <a:pt x="62391" y="29394"/>
                  </a:lnTo>
                  <a:lnTo>
                    <a:pt x="104226" y="7766"/>
                  </a:lnTo>
                  <a:lnTo>
                    <a:pt x="152400" y="0"/>
                  </a:lnTo>
                  <a:lnTo>
                    <a:pt x="7192454" y="0"/>
                  </a:lnTo>
                  <a:lnTo>
                    <a:pt x="7240588" y="7766"/>
                  </a:lnTo>
                  <a:lnTo>
                    <a:pt x="7282419" y="29394"/>
                  </a:lnTo>
                  <a:lnTo>
                    <a:pt x="7315423" y="62380"/>
                  </a:lnTo>
                  <a:lnTo>
                    <a:pt x="7337076" y="104217"/>
                  </a:lnTo>
                  <a:lnTo>
                    <a:pt x="7344854" y="152400"/>
                  </a:lnTo>
                  <a:lnTo>
                    <a:pt x="7344854" y="762000"/>
                  </a:lnTo>
                  <a:lnTo>
                    <a:pt x="7337076" y="810182"/>
                  </a:lnTo>
                  <a:lnTo>
                    <a:pt x="7315423" y="852019"/>
                  </a:lnTo>
                  <a:lnTo>
                    <a:pt x="7282419" y="885005"/>
                  </a:lnTo>
                  <a:lnTo>
                    <a:pt x="7240588" y="906633"/>
                  </a:lnTo>
                  <a:lnTo>
                    <a:pt x="7192454" y="914400"/>
                  </a:lnTo>
                  <a:lnTo>
                    <a:pt x="152400" y="914400"/>
                  </a:lnTo>
                  <a:lnTo>
                    <a:pt x="104226" y="906633"/>
                  </a:lnTo>
                  <a:lnTo>
                    <a:pt x="62391" y="885005"/>
                  </a:lnTo>
                  <a:lnTo>
                    <a:pt x="29402" y="852019"/>
                  </a:lnTo>
                  <a:lnTo>
                    <a:pt x="7768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25400">
              <a:solidFill>
                <a:srgbClr val="2C2C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7650" y="2000249"/>
              <a:ext cx="7486650" cy="6762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~PP3004.WAV">
            <a:hlinkClick r:id="" action="ppaction://media"/>
          </p:cNvPr>
          <p:cNvPicPr>
            <a:picLocks noRot="1" noChangeAspect="1"/>
          </p:cNvPicPr>
          <p:nvPr>
            <a:wavAudioFile r:embed="rId1" name="~PP3004.WAV"/>
          </p:nvPr>
        </p:nvPicPr>
        <p:blipFill>
          <a:blip r:embed="rId4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48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644" y="363677"/>
            <a:ext cx="738855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pc="-295" dirty="0" err="1" smtClean="0"/>
              <a:t>Endocarditis</a:t>
            </a:r>
            <a:endParaRPr spc="-290" dirty="0"/>
          </a:p>
        </p:txBody>
      </p:sp>
      <p:sp>
        <p:nvSpPr>
          <p:cNvPr id="4" name="Rectangle 3"/>
          <p:cNvSpPr/>
          <p:nvPr/>
        </p:nvSpPr>
        <p:spPr>
          <a:xfrm>
            <a:off x="762000" y="1676401"/>
            <a:ext cx="7924800" cy="3472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2800" dirty="0" smtClean="0">
                <a:latin typeface="Arial"/>
                <a:cs typeface="Arial"/>
              </a:rPr>
              <a:t>High</a:t>
            </a:r>
            <a:r>
              <a:rPr lang="en-US" sz="2800" spc="-35" dirty="0" smtClean="0">
                <a:latin typeface="Arial"/>
                <a:cs typeface="Arial"/>
              </a:rPr>
              <a:t> </a:t>
            </a:r>
            <a:r>
              <a:rPr lang="en-US" sz="2800" spc="-5" dirty="0" smtClean="0">
                <a:latin typeface="Arial"/>
                <a:cs typeface="Arial"/>
              </a:rPr>
              <a:t>morbidity</a:t>
            </a:r>
            <a:endParaRPr lang="en-US" sz="2800" dirty="0" smtClean="0">
              <a:latin typeface="Arial"/>
              <a:cs typeface="Arial"/>
            </a:endParaRPr>
          </a:p>
          <a:p>
            <a:pPr marL="355600" marR="635000" indent="-342900">
              <a:lnSpc>
                <a:spcPct val="15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 smtClean="0">
                <a:latin typeface="Arial"/>
                <a:cs typeface="Arial"/>
              </a:rPr>
              <a:t>Dental /Surgical procedures</a:t>
            </a:r>
            <a:r>
              <a:rPr lang="en-US" sz="2800" spc="-60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with  </a:t>
            </a:r>
            <a:r>
              <a:rPr lang="en-US" sz="2800" spc="-5" dirty="0" smtClean="0">
                <a:latin typeface="Arial"/>
                <a:cs typeface="Arial"/>
              </a:rPr>
              <a:t>bleeding </a:t>
            </a:r>
            <a:r>
              <a:rPr lang="en-US" sz="2800" dirty="0" smtClean="0">
                <a:latin typeface="Arial"/>
                <a:cs typeface="Arial"/>
              </a:rPr>
              <a:t>from</a:t>
            </a:r>
            <a:r>
              <a:rPr lang="en-US" sz="2800" spc="-65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mucosa..</a:t>
            </a: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 smtClean="0">
                <a:latin typeface="Arial"/>
                <a:cs typeface="Arial"/>
              </a:rPr>
              <a:t>2007 </a:t>
            </a:r>
            <a:r>
              <a:rPr lang="en-US" sz="2800" dirty="0" smtClean="0">
                <a:latin typeface="Arial"/>
                <a:cs typeface="Arial"/>
              </a:rPr>
              <a:t>AHA</a:t>
            </a:r>
            <a:r>
              <a:rPr lang="en-US" sz="2800" spc="-30" dirty="0" smtClean="0">
                <a:latin typeface="Arial"/>
                <a:cs typeface="Arial"/>
              </a:rPr>
              <a:t> </a:t>
            </a:r>
            <a:r>
              <a:rPr lang="en-US" sz="2800" spc="-5" dirty="0" smtClean="0">
                <a:latin typeface="Arial"/>
                <a:cs typeface="Arial"/>
              </a:rPr>
              <a:t>guidelines</a:t>
            </a:r>
            <a:endParaRPr lang="en-US" sz="28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8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 smtClean="0">
                <a:latin typeface="Arial"/>
                <a:cs typeface="Arial"/>
              </a:rPr>
              <a:t>Choice </a:t>
            </a:r>
            <a:r>
              <a:rPr lang="en-US" sz="2800" dirty="0" smtClean="0">
                <a:latin typeface="Arial"/>
                <a:cs typeface="Arial"/>
              </a:rPr>
              <a:t>of </a:t>
            </a:r>
            <a:r>
              <a:rPr lang="en-US" sz="2800" spc="-5" dirty="0" smtClean="0">
                <a:latin typeface="Arial"/>
                <a:cs typeface="Arial"/>
              </a:rPr>
              <a:t>drug depend </a:t>
            </a:r>
            <a:r>
              <a:rPr lang="en-US" sz="2800" dirty="0" smtClean="0">
                <a:latin typeface="Arial"/>
                <a:cs typeface="Arial"/>
              </a:rPr>
              <a:t>on the</a:t>
            </a:r>
            <a:r>
              <a:rPr lang="en-US" sz="2800" spc="-95" dirty="0" smtClean="0">
                <a:latin typeface="Arial"/>
                <a:cs typeface="Arial"/>
              </a:rPr>
              <a:t> </a:t>
            </a:r>
            <a:r>
              <a:rPr lang="en-US" sz="2800" spc="-5" dirty="0" smtClean="0">
                <a:latin typeface="Arial"/>
                <a:cs typeface="Arial"/>
              </a:rPr>
              <a:t>flora..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5" name="~PP3640.WAV">
            <a:hlinkClick r:id="" action="ppaction://media"/>
          </p:cNvPr>
          <p:cNvPicPr>
            <a:picLocks noRot="1" noChangeAspect="1"/>
          </p:cNvPicPr>
          <p:nvPr>
            <a:wavAudioFile r:embed="rId1" name="~PP3640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59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1150" y="4114863"/>
            <a:ext cx="7077075" cy="2743200"/>
            <a:chOff x="1581150" y="4114863"/>
            <a:chExt cx="7077075" cy="2743200"/>
          </a:xfrm>
        </p:grpSpPr>
        <p:sp>
          <p:nvSpPr>
            <p:cNvPr id="3" name="object 3"/>
            <p:cNvSpPr/>
            <p:nvPr/>
          </p:nvSpPr>
          <p:spPr>
            <a:xfrm>
              <a:off x="1581150" y="4400550"/>
              <a:ext cx="4467225" cy="13620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53158" y="4731385"/>
              <a:ext cx="3299332" cy="3575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47950" y="5162423"/>
              <a:ext cx="2299589" cy="35788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52243" y="4550664"/>
              <a:ext cx="2386584" cy="5364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09060" y="4550664"/>
              <a:ext cx="554736" cy="5364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34027" y="4550664"/>
              <a:ext cx="1519427" cy="5364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23688" y="4550664"/>
              <a:ext cx="553212" cy="5364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32303" y="4977384"/>
              <a:ext cx="2764536" cy="53644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69644" y="363677"/>
            <a:ext cx="510255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pc="-295" dirty="0"/>
              <a:t>Endocarditis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83540" y="1395729"/>
            <a:ext cx="124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438400" y="1371600"/>
            <a:ext cx="2162175" cy="1371600"/>
            <a:chOff x="2438400" y="1371600"/>
            <a:chExt cx="2162175" cy="1371600"/>
          </a:xfrm>
        </p:grpSpPr>
        <p:sp>
          <p:nvSpPr>
            <p:cNvPr id="14" name="object 14"/>
            <p:cNvSpPr/>
            <p:nvPr/>
          </p:nvSpPr>
          <p:spPr>
            <a:xfrm>
              <a:off x="2438400" y="1371600"/>
              <a:ext cx="2162175" cy="13716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60751" y="1711452"/>
              <a:ext cx="1136776" cy="35318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10559" y="2148331"/>
              <a:ext cx="619760" cy="262890"/>
            </a:xfrm>
            <a:custGeom>
              <a:avLst/>
              <a:gdLst/>
              <a:ahLst/>
              <a:cxnLst/>
              <a:rect l="l" t="t" r="r" b="b"/>
              <a:pathLst>
                <a:path w="619760" h="262889">
                  <a:moveTo>
                    <a:pt x="544194" y="47243"/>
                  </a:moveTo>
                  <a:lnTo>
                    <a:pt x="492887" y="47243"/>
                  </a:lnTo>
                  <a:lnTo>
                    <a:pt x="492887" y="258444"/>
                  </a:lnTo>
                  <a:lnTo>
                    <a:pt x="544194" y="258444"/>
                  </a:lnTo>
                  <a:lnTo>
                    <a:pt x="544194" y="47243"/>
                  </a:lnTo>
                  <a:close/>
                </a:path>
                <a:path w="619760" h="262889">
                  <a:moveTo>
                    <a:pt x="619378" y="4317"/>
                  </a:moveTo>
                  <a:lnTo>
                    <a:pt x="417449" y="4317"/>
                  </a:lnTo>
                  <a:lnTo>
                    <a:pt x="417449" y="47243"/>
                  </a:lnTo>
                  <a:lnTo>
                    <a:pt x="619378" y="47243"/>
                  </a:lnTo>
                  <a:lnTo>
                    <a:pt x="619378" y="4317"/>
                  </a:lnTo>
                  <a:close/>
                </a:path>
                <a:path w="619760" h="262889">
                  <a:moveTo>
                    <a:pt x="360425" y="4317"/>
                  </a:moveTo>
                  <a:lnTo>
                    <a:pt x="309117" y="4317"/>
                  </a:lnTo>
                  <a:lnTo>
                    <a:pt x="309117" y="258444"/>
                  </a:lnTo>
                  <a:lnTo>
                    <a:pt x="360425" y="258444"/>
                  </a:lnTo>
                  <a:lnTo>
                    <a:pt x="360425" y="4317"/>
                  </a:lnTo>
                  <a:close/>
                </a:path>
                <a:path w="619760" h="262889">
                  <a:moveTo>
                    <a:pt x="126237" y="0"/>
                  </a:moveTo>
                  <a:lnTo>
                    <a:pt x="78357" y="7072"/>
                  </a:lnTo>
                  <a:lnTo>
                    <a:pt x="37210" y="32686"/>
                  </a:lnTo>
                  <a:lnTo>
                    <a:pt x="9376" y="75924"/>
                  </a:lnTo>
                  <a:lnTo>
                    <a:pt x="0" y="130555"/>
                  </a:lnTo>
                  <a:lnTo>
                    <a:pt x="948" y="148490"/>
                  </a:lnTo>
                  <a:lnTo>
                    <a:pt x="14985" y="198246"/>
                  </a:lnTo>
                  <a:lnTo>
                    <a:pt x="45632" y="236841"/>
                  </a:lnTo>
                  <a:lnTo>
                    <a:pt x="91725" y="258587"/>
                  </a:lnTo>
                  <a:lnTo>
                    <a:pt x="129031" y="262763"/>
                  </a:lnTo>
                  <a:lnTo>
                    <a:pt x="144698" y="262024"/>
                  </a:lnTo>
                  <a:lnTo>
                    <a:pt x="191007" y="250951"/>
                  </a:lnTo>
                  <a:lnTo>
                    <a:pt x="228762" y="230967"/>
                  </a:lnTo>
                  <a:lnTo>
                    <a:pt x="237743" y="223392"/>
                  </a:lnTo>
                  <a:lnTo>
                    <a:pt x="237743" y="218947"/>
                  </a:lnTo>
                  <a:lnTo>
                    <a:pt x="125729" y="218947"/>
                  </a:lnTo>
                  <a:lnTo>
                    <a:pt x="110226" y="217523"/>
                  </a:lnTo>
                  <a:lnTo>
                    <a:pt x="73025" y="196341"/>
                  </a:lnTo>
                  <a:lnTo>
                    <a:pt x="54219" y="149639"/>
                  </a:lnTo>
                  <a:lnTo>
                    <a:pt x="52959" y="128396"/>
                  </a:lnTo>
                  <a:lnTo>
                    <a:pt x="54197" y="108727"/>
                  </a:lnTo>
                  <a:lnTo>
                    <a:pt x="72770" y="65150"/>
                  </a:lnTo>
                  <a:lnTo>
                    <a:pt x="110311" y="45148"/>
                  </a:lnTo>
                  <a:lnTo>
                    <a:pt x="126237" y="43814"/>
                  </a:lnTo>
                  <a:lnTo>
                    <a:pt x="222266" y="43814"/>
                  </a:lnTo>
                  <a:lnTo>
                    <a:pt x="222075" y="43433"/>
                  </a:lnTo>
                  <a:lnTo>
                    <a:pt x="185656" y="11144"/>
                  </a:lnTo>
                  <a:lnTo>
                    <a:pt x="148647" y="1238"/>
                  </a:lnTo>
                  <a:lnTo>
                    <a:pt x="126237" y="0"/>
                  </a:lnTo>
                  <a:close/>
                </a:path>
                <a:path w="619760" h="262889">
                  <a:moveTo>
                    <a:pt x="237743" y="122173"/>
                  </a:moveTo>
                  <a:lnTo>
                    <a:pt x="127126" y="122173"/>
                  </a:lnTo>
                  <a:lnTo>
                    <a:pt x="127126" y="164972"/>
                  </a:lnTo>
                  <a:lnTo>
                    <a:pt x="185927" y="164972"/>
                  </a:lnTo>
                  <a:lnTo>
                    <a:pt x="185927" y="197230"/>
                  </a:lnTo>
                  <a:lnTo>
                    <a:pt x="150018" y="215358"/>
                  </a:lnTo>
                  <a:lnTo>
                    <a:pt x="125729" y="218947"/>
                  </a:lnTo>
                  <a:lnTo>
                    <a:pt x="237743" y="218947"/>
                  </a:lnTo>
                  <a:lnTo>
                    <a:pt x="237743" y="122173"/>
                  </a:lnTo>
                  <a:close/>
                </a:path>
                <a:path w="619760" h="262889">
                  <a:moveTo>
                    <a:pt x="222266" y="43814"/>
                  </a:moveTo>
                  <a:lnTo>
                    <a:pt x="126237" y="43814"/>
                  </a:lnTo>
                  <a:lnTo>
                    <a:pt x="136907" y="44483"/>
                  </a:lnTo>
                  <a:lnTo>
                    <a:pt x="146637" y="46497"/>
                  </a:lnTo>
                  <a:lnTo>
                    <a:pt x="180252" y="75344"/>
                  </a:lnTo>
                  <a:lnTo>
                    <a:pt x="183514" y="84200"/>
                  </a:lnTo>
                  <a:lnTo>
                    <a:pt x="234441" y="74675"/>
                  </a:lnTo>
                  <a:lnTo>
                    <a:pt x="229443" y="58102"/>
                  </a:lnTo>
                  <a:lnTo>
                    <a:pt x="222266" y="43814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10559" y="2148331"/>
              <a:ext cx="619760" cy="262890"/>
            </a:xfrm>
            <a:custGeom>
              <a:avLst/>
              <a:gdLst/>
              <a:ahLst/>
              <a:cxnLst/>
              <a:rect l="l" t="t" r="r" b="b"/>
              <a:pathLst>
                <a:path w="619760" h="262889">
                  <a:moveTo>
                    <a:pt x="417449" y="4317"/>
                  </a:moveTo>
                  <a:lnTo>
                    <a:pt x="619378" y="4317"/>
                  </a:lnTo>
                  <a:lnTo>
                    <a:pt x="619378" y="47243"/>
                  </a:lnTo>
                  <a:lnTo>
                    <a:pt x="544194" y="47243"/>
                  </a:lnTo>
                  <a:lnTo>
                    <a:pt x="544194" y="258444"/>
                  </a:lnTo>
                  <a:lnTo>
                    <a:pt x="492887" y="258444"/>
                  </a:lnTo>
                  <a:lnTo>
                    <a:pt x="492887" y="47243"/>
                  </a:lnTo>
                  <a:lnTo>
                    <a:pt x="417449" y="47243"/>
                  </a:lnTo>
                  <a:lnTo>
                    <a:pt x="417449" y="4317"/>
                  </a:lnTo>
                  <a:close/>
                </a:path>
                <a:path w="619760" h="262889">
                  <a:moveTo>
                    <a:pt x="309117" y="4317"/>
                  </a:moveTo>
                  <a:lnTo>
                    <a:pt x="360425" y="4317"/>
                  </a:lnTo>
                  <a:lnTo>
                    <a:pt x="360425" y="258444"/>
                  </a:lnTo>
                  <a:lnTo>
                    <a:pt x="309117" y="258444"/>
                  </a:lnTo>
                  <a:lnTo>
                    <a:pt x="309117" y="4317"/>
                  </a:lnTo>
                  <a:close/>
                </a:path>
                <a:path w="619760" h="262889">
                  <a:moveTo>
                    <a:pt x="126237" y="0"/>
                  </a:moveTo>
                  <a:lnTo>
                    <a:pt x="168449" y="4953"/>
                  </a:lnTo>
                  <a:lnTo>
                    <a:pt x="212349" y="30670"/>
                  </a:lnTo>
                  <a:lnTo>
                    <a:pt x="234441" y="74675"/>
                  </a:lnTo>
                  <a:lnTo>
                    <a:pt x="183514" y="84200"/>
                  </a:lnTo>
                  <a:lnTo>
                    <a:pt x="180252" y="75344"/>
                  </a:lnTo>
                  <a:lnTo>
                    <a:pt x="175799" y="67452"/>
                  </a:lnTo>
                  <a:lnTo>
                    <a:pt x="136907" y="44483"/>
                  </a:lnTo>
                  <a:lnTo>
                    <a:pt x="126237" y="43814"/>
                  </a:lnTo>
                  <a:lnTo>
                    <a:pt x="110311" y="45148"/>
                  </a:lnTo>
                  <a:lnTo>
                    <a:pt x="72770" y="65150"/>
                  </a:lnTo>
                  <a:lnTo>
                    <a:pt x="54197" y="108727"/>
                  </a:lnTo>
                  <a:lnTo>
                    <a:pt x="52959" y="128396"/>
                  </a:lnTo>
                  <a:lnTo>
                    <a:pt x="54219" y="149639"/>
                  </a:lnTo>
                  <a:lnTo>
                    <a:pt x="73025" y="196341"/>
                  </a:lnTo>
                  <a:lnTo>
                    <a:pt x="110226" y="217523"/>
                  </a:lnTo>
                  <a:lnTo>
                    <a:pt x="125729" y="218947"/>
                  </a:lnTo>
                  <a:lnTo>
                    <a:pt x="133826" y="218545"/>
                  </a:lnTo>
                  <a:lnTo>
                    <a:pt x="173164" y="205628"/>
                  </a:lnTo>
                  <a:lnTo>
                    <a:pt x="185927" y="197230"/>
                  </a:lnTo>
                  <a:lnTo>
                    <a:pt x="185927" y="164972"/>
                  </a:lnTo>
                  <a:lnTo>
                    <a:pt x="127126" y="164972"/>
                  </a:lnTo>
                  <a:lnTo>
                    <a:pt x="127126" y="122173"/>
                  </a:lnTo>
                  <a:lnTo>
                    <a:pt x="237743" y="122173"/>
                  </a:lnTo>
                  <a:lnTo>
                    <a:pt x="237743" y="223392"/>
                  </a:lnTo>
                  <a:lnTo>
                    <a:pt x="205418" y="244734"/>
                  </a:lnTo>
                  <a:lnTo>
                    <a:pt x="160258" y="259810"/>
                  </a:lnTo>
                  <a:lnTo>
                    <a:pt x="129031" y="262763"/>
                  </a:lnTo>
                  <a:lnTo>
                    <a:pt x="109747" y="261717"/>
                  </a:lnTo>
                  <a:lnTo>
                    <a:pt x="59562" y="246125"/>
                  </a:lnTo>
                  <a:lnTo>
                    <a:pt x="23344" y="212889"/>
                  </a:lnTo>
                  <a:lnTo>
                    <a:pt x="3778" y="165734"/>
                  </a:lnTo>
                  <a:lnTo>
                    <a:pt x="0" y="130555"/>
                  </a:lnTo>
                  <a:lnTo>
                    <a:pt x="1045" y="111218"/>
                  </a:lnTo>
                  <a:lnTo>
                    <a:pt x="16637" y="59943"/>
                  </a:lnTo>
                  <a:lnTo>
                    <a:pt x="50355" y="21742"/>
                  </a:lnTo>
                  <a:lnTo>
                    <a:pt x="92821" y="3143"/>
                  </a:lnTo>
                  <a:lnTo>
                    <a:pt x="108785" y="785"/>
                  </a:lnTo>
                  <a:lnTo>
                    <a:pt x="126237" y="0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35579" y="1525523"/>
              <a:ext cx="1708404" cy="53644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79419" y="1952244"/>
              <a:ext cx="1098804" cy="53644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085975" y="2895600"/>
            <a:ext cx="3019425" cy="1450975"/>
            <a:chOff x="2085975" y="2895600"/>
            <a:chExt cx="3019425" cy="1450975"/>
          </a:xfrm>
        </p:grpSpPr>
        <p:sp>
          <p:nvSpPr>
            <p:cNvPr id="21" name="object 21"/>
            <p:cNvSpPr/>
            <p:nvPr/>
          </p:nvSpPr>
          <p:spPr>
            <a:xfrm>
              <a:off x="2085975" y="2952750"/>
              <a:ext cx="3019425" cy="13716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60548" y="2895600"/>
              <a:ext cx="1577339" cy="59740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25268" y="3322319"/>
              <a:ext cx="2249424" cy="59740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95143" y="3749039"/>
              <a:ext cx="2606039" cy="59740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06674" y="3096768"/>
              <a:ext cx="973454" cy="32423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55923" y="3262502"/>
              <a:ext cx="66040" cy="58419"/>
            </a:xfrm>
            <a:custGeom>
              <a:avLst/>
              <a:gdLst/>
              <a:ahLst/>
              <a:cxnLst/>
              <a:rect l="l" t="t" r="r" b="b"/>
              <a:pathLst>
                <a:path w="66039" h="58420">
                  <a:moveTo>
                    <a:pt x="65786" y="0"/>
                  </a:moveTo>
                  <a:lnTo>
                    <a:pt x="60374" y="1615"/>
                  </a:lnTo>
                  <a:lnTo>
                    <a:pt x="53641" y="3397"/>
                  </a:lnTo>
                  <a:lnTo>
                    <a:pt x="45551" y="5322"/>
                  </a:lnTo>
                  <a:lnTo>
                    <a:pt x="36067" y="7366"/>
                  </a:lnTo>
                  <a:lnTo>
                    <a:pt x="26830" y="9534"/>
                  </a:lnTo>
                  <a:lnTo>
                    <a:pt x="0" y="26162"/>
                  </a:lnTo>
                  <a:lnTo>
                    <a:pt x="0" y="33020"/>
                  </a:lnTo>
                  <a:lnTo>
                    <a:pt x="0" y="39877"/>
                  </a:lnTo>
                  <a:lnTo>
                    <a:pt x="2539" y="45847"/>
                  </a:lnTo>
                  <a:lnTo>
                    <a:pt x="7619" y="50800"/>
                  </a:lnTo>
                  <a:lnTo>
                    <a:pt x="12700" y="55752"/>
                  </a:lnTo>
                  <a:lnTo>
                    <a:pt x="19176" y="58166"/>
                  </a:lnTo>
                  <a:lnTo>
                    <a:pt x="27050" y="58166"/>
                  </a:lnTo>
                  <a:lnTo>
                    <a:pt x="61975" y="39750"/>
                  </a:lnTo>
                  <a:lnTo>
                    <a:pt x="63880" y="33400"/>
                  </a:lnTo>
                  <a:lnTo>
                    <a:pt x="65150" y="29210"/>
                  </a:lnTo>
                  <a:lnTo>
                    <a:pt x="65786" y="21336"/>
                  </a:lnTo>
                  <a:lnTo>
                    <a:pt x="65786" y="9651"/>
                  </a:lnTo>
                  <a:lnTo>
                    <a:pt x="65786" y="0"/>
                  </a:lnTo>
                  <a:close/>
                </a:path>
              </a:pathLst>
            </a:custGeom>
            <a:ln w="18288">
              <a:solidFill>
                <a:srgbClr val="FBFD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24885" y="3191890"/>
              <a:ext cx="100203" cy="13360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06674" y="3096768"/>
              <a:ext cx="973455" cy="324485"/>
            </a:xfrm>
            <a:custGeom>
              <a:avLst/>
              <a:gdLst/>
              <a:ahLst/>
              <a:cxnLst/>
              <a:rect l="l" t="t" r="r" b="b"/>
              <a:pathLst>
                <a:path w="973454" h="324485">
                  <a:moveTo>
                    <a:pt x="885316" y="65786"/>
                  </a:moveTo>
                  <a:lnTo>
                    <a:pt x="924857" y="70179"/>
                  </a:lnTo>
                  <a:lnTo>
                    <a:pt x="956310" y="93091"/>
                  </a:lnTo>
                  <a:lnTo>
                    <a:pt x="962787" y="136779"/>
                  </a:lnTo>
                  <a:lnTo>
                    <a:pt x="962278" y="193675"/>
                  </a:lnTo>
                  <a:lnTo>
                    <a:pt x="962423" y="204983"/>
                  </a:lnTo>
                  <a:lnTo>
                    <a:pt x="970478" y="247650"/>
                  </a:lnTo>
                  <a:lnTo>
                    <a:pt x="973454" y="254127"/>
                  </a:lnTo>
                  <a:lnTo>
                    <a:pt x="925195" y="254127"/>
                  </a:lnTo>
                  <a:lnTo>
                    <a:pt x="923925" y="250825"/>
                  </a:lnTo>
                  <a:lnTo>
                    <a:pt x="922401" y="246126"/>
                  </a:lnTo>
                  <a:lnTo>
                    <a:pt x="920496" y="239776"/>
                  </a:lnTo>
                  <a:lnTo>
                    <a:pt x="919734" y="236855"/>
                  </a:lnTo>
                  <a:lnTo>
                    <a:pt x="919099" y="234950"/>
                  </a:lnTo>
                  <a:lnTo>
                    <a:pt x="918845" y="234061"/>
                  </a:lnTo>
                  <a:lnTo>
                    <a:pt x="912461" y="239702"/>
                  </a:lnTo>
                  <a:lnTo>
                    <a:pt x="905875" y="244617"/>
                  </a:lnTo>
                  <a:lnTo>
                    <a:pt x="869670" y="257937"/>
                  </a:lnTo>
                  <a:lnTo>
                    <a:pt x="861695" y="258318"/>
                  </a:lnTo>
                  <a:lnTo>
                    <a:pt x="848262" y="257343"/>
                  </a:lnTo>
                  <a:lnTo>
                    <a:pt x="809823" y="234606"/>
                  </a:lnTo>
                  <a:lnTo>
                    <a:pt x="800608" y="203835"/>
                  </a:lnTo>
                  <a:lnTo>
                    <a:pt x="801062" y="196238"/>
                  </a:lnTo>
                  <a:lnTo>
                    <a:pt x="822547" y="160895"/>
                  </a:lnTo>
                  <a:lnTo>
                    <a:pt x="867663" y="145923"/>
                  </a:lnTo>
                  <a:lnTo>
                    <a:pt x="883406" y="142753"/>
                  </a:lnTo>
                  <a:lnTo>
                    <a:pt x="896540" y="139715"/>
                  </a:lnTo>
                  <a:lnTo>
                    <a:pt x="907079" y="136796"/>
                  </a:lnTo>
                  <a:lnTo>
                    <a:pt x="915035" y="133985"/>
                  </a:lnTo>
                  <a:lnTo>
                    <a:pt x="915035" y="129159"/>
                  </a:lnTo>
                  <a:lnTo>
                    <a:pt x="915035" y="119761"/>
                  </a:lnTo>
                  <a:lnTo>
                    <a:pt x="881888" y="103124"/>
                  </a:lnTo>
                  <a:lnTo>
                    <a:pt x="873251" y="103124"/>
                  </a:lnTo>
                  <a:lnTo>
                    <a:pt x="866393" y="104775"/>
                  </a:lnTo>
                  <a:lnTo>
                    <a:pt x="861567" y="108204"/>
                  </a:lnTo>
                  <a:lnTo>
                    <a:pt x="856741" y="111633"/>
                  </a:lnTo>
                  <a:lnTo>
                    <a:pt x="852804" y="117602"/>
                  </a:lnTo>
                  <a:lnTo>
                    <a:pt x="849756" y="126111"/>
                  </a:lnTo>
                  <a:lnTo>
                    <a:pt x="805561" y="118237"/>
                  </a:lnTo>
                  <a:lnTo>
                    <a:pt x="831214" y="78612"/>
                  </a:lnTo>
                  <a:lnTo>
                    <a:pt x="868505" y="66593"/>
                  </a:lnTo>
                  <a:lnTo>
                    <a:pt x="885316" y="65786"/>
                  </a:lnTo>
                  <a:close/>
                </a:path>
                <a:path w="973454" h="324485">
                  <a:moveTo>
                    <a:pt x="481964" y="65786"/>
                  </a:moveTo>
                  <a:lnTo>
                    <a:pt x="524631" y="79930"/>
                  </a:lnTo>
                  <a:lnTo>
                    <a:pt x="553196" y="121031"/>
                  </a:lnTo>
                  <a:lnTo>
                    <a:pt x="558800" y="161036"/>
                  </a:lnTo>
                  <a:lnTo>
                    <a:pt x="557395" y="182800"/>
                  </a:lnTo>
                  <a:lnTo>
                    <a:pt x="536321" y="232664"/>
                  </a:lnTo>
                  <a:lnTo>
                    <a:pt x="497066" y="256720"/>
                  </a:lnTo>
                  <a:lnTo>
                    <a:pt x="481584" y="258318"/>
                  </a:lnTo>
                  <a:lnTo>
                    <a:pt x="474152" y="257937"/>
                  </a:lnTo>
                  <a:lnTo>
                    <a:pt x="434647" y="238202"/>
                  </a:lnTo>
                  <a:lnTo>
                    <a:pt x="427863" y="231394"/>
                  </a:lnTo>
                  <a:lnTo>
                    <a:pt x="427863" y="324231"/>
                  </a:lnTo>
                  <a:lnTo>
                    <a:pt x="379222" y="324231"/>
                  </a:lnTo>
                  <a:lnTo>
                    <a:pt x="379222" y="69977"/>
                  </a:lnTo>
                  <a:lnTo>
                    <a:pt x="424561" y="69977"/>
                  </a:lnTo>
                  <a:lnTo>
                    <a:pt x="424561" y="97028"/>
                  </a:lnTo>
                  <a:lnTo>
                    <a:pt x="429418" y="90408"/>
                  </a:lnTo>
                  <a:lnTo>
                    <a:pt x="464454" y="67976"/>
                  </a:lnTo>
                  <a:lnTo>
                    <a:pt x="473013" y="66333"/>
                  </a:lnTo>
                  <a:lnTo>
                    <a:pt x="481964" y="65786"/>
                  </a:lnTo>
                  <a:close/>
                </a:path>
                <a:path w="973454" h="324485">
                  <a:moveTo>
                    <a:pt x="125475" y="59182"/>
                  </a:moveTo>
                  <a:lnTo>
                    <a:pt x="91186" y="153543"/>
                  </a:lnTo>
                  <a:lnTo>
                    <a:pt x="160527" y="153543"/>
                  </a:lnTo>
                  <a:lnTo>
                    <a:pt x="125475" y="59182"/>
                  </a:lnTo>
                  <a:close/>
                </a:path>
                <a:path w="973454" h="324485">
                  <a:moveTo>
                    <a:pt x="596773" y="0"/>
                  </a:moveTo>
                  <a:lnTo>
                    <a:pt x="645540" y="0"/>
                  </a:lnTo>
                  <a:lnTo>
                    <a:pt x="645540" y="93345"/>
                  </a:lnTo>
                  <a:lnTo>
                    <a:pt x="657905" y="81323"/>
                  </a:lnTo>
                  <a:lnTo>
                    <a:pt x="671401" y="72707"/>
                  </a:lnTo>
                  <a:lnTo>
                    <a:pt x="686063" y="67520"/>
                  </a:lnTo>
                  <a:lnTo>
                    <a:pt x="701928" y="65786"/>
                  </a:lnTo>
                  <a:lnTo>
                    <a:pt x="710098" y="66186"/>
                  </a:lnTo>
                  <a:lnTo>
                    <a:pt x="748746" y="83367"/>
                  </a:lnTo>
                  <a:lnTo>
                    <a:pt x="763825" y="124523"/>
                  </a:lnTo>
                  <a:lnTo>
                    <a:pt x="764413" y="146050"/>
                  </a:lnTo>
                  <a:lnTo>
                    <a:pt x="764413" y="254127"/>
                  </a:lnTo>
                  <a:lnTo>
                    <a:pt x="715772" y="254127"/>
                  </a:lnTo>
                  <a:lnTo>
                    <a:pt x="715772" y="156845"/>
                  </a:lnTo>
                  <a:lnTo>
                    <a:pt x="715585" y="143698"/>
                  </a:lnTo>
                  <a:lnTo>
                    <a:pt x="703199" y="107696"/>
                  </a:lnTo>
                  <a:lnTo>
                    <a:pt x="698500" y="104648"/>
                  </a:lnTo>
                  <a:lnTo>
                    <a:pt x="692658" y="103124"/>
                  </a:lnTo>
                  <a:lnTo>
                    <a:pt x="685546" y="103124"/>
                  </a:lnTo>
                  <a:lnTo>
                    <a:pt x="677417" y="103124"/>
                  </a:lnTo>
                  <a:lnTo>
                    <a:pt x="670305" y="105029"/>
                  </a:lnTo>
                  <a:lnTo>
                    <a:pt x="663955" y="108966"/>
                  </a:lnTo>
                  <a:lnTo>
                    <a:pt x="657478" y="112903"/>
                  </a:lnTo>
                  <a:lnTo>
                    <a:pt x="645806" y="151016"/>
                  </a:lnTo>
                  <a:lnTo>
                    <a:pt x="645540" y="161925"/>
                  </a:lnTo>
                  <a:lnTo>
                    <a:pt x="645540" y="254127"/>
                  </a:lnTo>
                  <a:lnTo>
                    <a:pt x="596773" y="254127"/>
                  </a:lnTo>
                  <a:lnTo>
                    <a:pt x="596773" y="0"/>
                  </a:lnTo>
                  <a:close/>
                </a:path>
                <a:path w="973454" h="324485">
                  <a:moveTo>
                    <a:pt x="281559" y="0"/>
                  </a:moveTo>
                  <a:lnTo>
                    <a:pt x="330200" y="0"/>
                  </a:lnTo>
                  <a:lnTo>
                    <a:pt x="330200" y="254127"/>
                  </a:lnTo>
                  <a:lnTo>
                    <a:pt x="281559" y="254127"/>
                  </a:lnTo>
                  <a:lnTo>
                    <a:pt x="281559" y="0"/>
                  </a:lnTo>
                  <a:close/>
                </a:path>
                <a:path w="973454" h="324485">
                  <a:moveTo>
                    <a:pt x="98932" y="0"/>
                  </a:moveTo>
                  <a:lnTo>
                    <a:pt x="153288" y="0"/>
                  </a:lnTo>
                  <a:lnTo>
                    <a:pt x="255015" y="254127"/>
                  </a:lnTo>
                  <a:lnTo>
                    <a:pt x="199262" y="254127"/>
                  </a:lnTo>
                  <a:lnTo>
                    <a:pt x="177037" y="196342"/>
                  </a:lnTo>
                  <a:lnTo>
                    <a:pt x="75437" y="196342"/>
                  </a:lnTo>
                  <a:lnTo>
                    <a:pt x="54482" y="254127"/>
                  </a:lnTo>
                  <a:lnTo>
                    <a:pt x="0" y="254127"/>
                  </a:lnTo>
                  <a:lnTo>
                    <a:pt x="98932" y="0"/>
                  </a:lnTo>
                  <a:close/>
                </a:path>
              </a:pathLst>
            </a:custGeom>
            <a:ln w="18288">
              <a:solidFill>
                <a:srgbClr val="FBFD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96666" y="3523487"/>
              <a:ext cx="1620138" cy="32880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56380" y="3619880"/>
              <a:ext cx="108331" cy="13131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49905" y="3593465"/>
              <a:ext cx="1153795" cy="259079"/>
            </a:xfrm>
            <a:custGeom>
              <a:avLst/>
              <a:gdLst/>
              <a:ahLst/>
              <a:cxnLst/>
              <a:rect l="l" t="t" r="r" b="b"/>
              <a:pathLst>
                <a:path w="1153795" h="259079">
                  <a:moveTo>
                    <a:pt x="36575" y="33147"/>
                  </a:moveTo>
                  <a:lnTo>
                    <a:pt x="2460" y="58420"/>
                  </a:lnTo>
                  <a:lnTo>
                    <a:pt x="0" y="76327"/>
                  </a:lnTo>
                  <a:lnTo>
                    <a:pt x="72770" y="76327"/>
                  </a:lnTo>
                  <a:lnTo>
                    <a:pt x="56346" y="39362"/>
                  </a:lnTo>
                  <a:lnTo>
                    <a:pt x="36575" y="33147"/>
                  </a:lnTo>
                  <a:close/>
                </a:path>
                <a:path w="1153795" h="259079">
                  <a:moveTo>
                    <a:pt x="1104899" y="0"/>
                  </a:moveTo>
                  <a:lnTo>
                    <a:pt x="1153541" y="0"/>
                  </a:lnTo>
                  <a:lnTo>
                    <a:pt x="1153541" y="184150"/>
                  </a:lnTo>
                  <a:lnTo>
                    <a:pt x="1104899" y="184150"/>
                  </a:lnTo>
                  <a:lnTo>
                    <a:pt x="1104899" y="0"/>
                  </a:lnTo>
                  <a:close/>
                </a:path>
                <a:path w="1153795" h="259079">
                  <a:moveTo>
                    <a:pt x="769366" y="0"/>
                  </a:moveTo>
                  <a:lnTo>
                    <a:pt x="821182" y="0"/>
                  </a:lnTo>
                  <a:lnTo>
                    <a:pt x="865250" y="130683"/>
                  </a:lnTo>
                  <a:lnTo>
                    <a:pt x="908304" y="0"/>
                  </a:lnTo>
                  <a:lnTo>
                    <a:pt x="958722" y="0"/>
                  </a:lnTo>
                  <a:lnTo>
                    <a:pt x="893698" y="177165"/>
                  </a:lnTo>
                  <a:lnTo>
                    <a:pt x="882015" y="209296"/>
                  </a:lnTo>
                  <a:lnTo>
                    <a:pt x="861568" y="244221"/>
                  </a:lnTo>
                  <a:lnTo>
                    <a:pt x="856487" y="247650"/>
                  </a:lnTo>
                  <a:lnTo>
                    <a:pt x="851407" y="251206"/>
                  </a:lnTo>
                  <a:lnTo>
                    <a:pt x="845311" y="254000"/>
                  </a:lnTo>
                  <a:lnTo>
                    <a:pt x="837945" y="255905"/>
                  </a:lnTo>
                  <a:lnTo>
                    <a:pt x="830580" y="257937"/>
                  </a:lnTo>
                  <a:lnTo>
                    <a:pt x="822324" y="258826"/>
                  </a:lnTo>
                  <a:lnTo>
                    <a:pt x="813054" y="258826"/>
                  </a:lnTo>
                  <a:lnTo>
                    <a:pt x="781177" y="217805"/>
                  </a:lnTo>
                  <a:lnTo>
                    <a:pt x="788796" y="219329"/>
                  </a:lnTo>
                  <a:lnTo>
                    <a:pt x="795655" y="220091"/>
                  </a:lnTo>
                  <a:lnTo>
                    <a:pt x="801750" y="220091"/>
                  </a:lnTo>
                  <a:lnTo>
                    <a:pt x="809680" y="219452"/>
                  </a:lnTo>
                  <a:lnTo>
                    <a:pt x="837041" y="192037"/>
                  </a:lnTo>
                  <a:lnTo>
                    <a:pt x="839469" y="184658"/>
                  </a:lnTo>
                  <a:lnTo>
                    <a:pt x="769366" y="0"/>
                  </a:lnTo>
                  <a:close/>
                </a:path>
              </a:pathLst>
            </a:custGeom>
            <a:ln w="18288">
              <a:solidFill>
                <a:srgbClr val="FBFD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233926" y="3580130"/>
              <a:ext cx="192024" cy="21082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06469" y="3580130"/>
              <a:ext cx="208280" cy="2108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07766" y="3589273"/>
              <a:ext cx="271145" cy="188595"/>
            </a:xfrm>
            <a:custGeom>
              <a:avLst/>
              <a:gdLst/>
              <a:ahLst/>
              <a:cxnLst/>
              <a:rect l="l" t="t" r="r" b="b"/>
              <a:pathLst>
                <a:path w="271145" h="188595">
                  <a:moveTo>
                    <a:pt x="102234" y="0"/>
                  </a:moveTo>
                  <a:lnTo>
                    <a:pt x="139160" y="11459"/>
                  </a:lnTo>
                  <a:lnTo>
                    <a:pt x="154305" y="29337"/>
                  </a:lnTo>
                  <a:lnTo>
                    <a:pt x="160500" y="22457"/>
                  </a:lnTo>
                  <a:lnTo>
                    <a:pt x="195024" y="1825"/>
                  </a:lnTo>
                  <a:lnTo>
                    <a:pt x="210438" y="0"/>
                  </a:lnTo>
                  <a:lnTo>
                    <a:pt x="220227" y="521"/>
                  </a:lnTo>
                  <a:lnTo>
                    <a:pt x="257047" y="18430"/>
                  </a:lnTo>
                  <a:lnTo>
                    <a:pt x="270454" y="58372"/>
                  </a:lnTo>
                  <a:lnTo>
                    <a:pt x="270763" y="70612"/>
                  </a:lnTo>
                  <a:lnTo>
                    <a:pt x="270763" y="188340"/>
                  </a:lnTo>
                  <a:lnTo>
                    <a:pt x="222122" y="188340"/>
                  </a:lnTo>
                  <a:lnTo>
                    <a:pt x="222122" y="83057"/>
                  </a:lnTo>
                  <a:lnTo>
                    <a:pt x="221811" y="70576"/>
                  </a:lnTo>
                  <a:lnTo>
                    <a:pt x="205612" y="37337"/>
                  </a:lnTo>
                  <a:lnTo>
                    <a:pt x="196214" y="37337"/>
                  </a:lnTo>
                  <a:lnTo>
                    <a:pt x="189483" y="37337"/>
                  </a:lnTo>
                  <a:lnTo>
                    <a:pt x="183006" y="39369"/>
                  </a:lnTo>
                  <a:lnTo>
                    <a:pt x="177037" y="43561"/>
                  </a:lnTo>
                  <a:lnTo>
                    <a:pt x="170942" y="47751"/>
                  </a:lnTo>
                  <a:lnTo>
                    <a:pt x="160260" y="87780"/>
                  </a:lnTo>
                  <a:lnTo>
                    <a:pt x="160019" y="99949"/>
                  </a:lnTo>
                  <a:lnTo>
                    <a:pt x="160019" y="188340"/>
                  </a:lnTo>
                  <a:lnTo>
                    <a:pt x="111251" y="188340"/>
                  </a:lnTo>
                  <a:lnTo>
                    <a:pt x="111251" y="87375"/>
                  </a:lnTo>
                  <a:lnTo>
                    <a:pt x="111105" y="75136"/>
                  </a:lnTo>
                  <a:lnTo>
                    <a:pt x="100583" y="41148"/>
                  </a:lnTo>
                  <a:lnTo>
                    <a:pt x="97028" y="38607"/>
                  </a:lnTo>
                  <a:lnTo>
                    <a:pt x="92074" y="37337"/>
                  </a:lnTo>
                  <a:lnTo>
                    <a:pt x="85851" y="37337"/>
                  </a:lnTo>
                  <a:lnTo>
                    <a:pt x="78358" y="37337"/>
                  </a:lnTo>
                  <a:lnTo>
                    <a:pt x="71500" y="39369"/>
                  </a:lnTo>
                  <a:lnTo>
                    <a:pt x="65531" y="43433"/>
                  </a:lnTo>
                  <a:lnTo>
                    <a:pt x="59562" y="47370"/>
                  </a:lnTo>
                  <a:lnTo>
                    <a:pt x="49006" y="86570"/>
                  </a:lnTo>
                  <a:lnTo>
                    <a:pt x="48768" y="98932"/>
                  </a:lnTo>
                  <a:lnTo>
                    <a:pt x="48768" y="188340"/>
                  </a:lnTo>
                  <a:lnTo>
                    <a:pt x="0" y="188340"/>
                  </a:lnTo>
                  <a:lnTo>
                    <a:pt x="0" y="4190"/>
                  </a:lnTo>
                  <a:lnTo>
                    <a:pt x="44831" y="4190"/>
                  </a:lnTo>
                  <a:lnTo>
                    <a:pt x="44831" y="29337"/>
                  </a:lnTo>
                  <a:lnTo>
                    <a:pt x="57497" y="16502"/>
                  </a:lnTo>
                  <a:lnTo>
                    <a:pt x="71294" y="7334"/>
                  </a:lnTo>
                  <a:lnTo>
                    <a:pt x="86211" y="1833"/>
                  </a:lnTo>
                  <a:lnTo>
                    <a:pt x="102234" y="0"/>
                  </a:lnTo>
                  <a:close/>
                </a:path>
              </a:pathLst>
            </a:custGeom>
            <a:ln w="18288">
              <a:solidFill>
                <a:srgbClr val="FBFD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989961" y="3580130"/>
              <a:ext cx="190245" cy="21082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796666" y="3523487"/>
              <a:ext cx="1407160" cy="258445"/>
            </a:xfrm>
            <a:custGeom>
              <a:avLst/>
              <a:gdLst/>
              <a:ahLst/>
              <a:cxnLst/>
              <a:rect l="l" t="t" r="r" b="b"/>
              <a:pathLst>
                <a:path w="1407160" h="258445">
                  <a:moveTo>
                    <a:pt x="1290320" y="4952"/>
                  </a:moveTo>
                  <a:lnTo>
                    <a:pt x="1290320" y="69976"/>
                  </a:lnTo>
                  <a:lnTo>
                    <a:pt x="1323594" y="69976"/>
                  </a:lnTo>
                  <a:lnTo>
                    <a:pt x="1323594" y="108838"/>
                  </a:lnTo>
                  <a:lnTo>
                    <a:pt x="1290320" y="108838"/>
                  </a:lnTo>
                  <a:lnTo>
                    <a:pt x="1290320" y="183006"/>
                  </a:lnTo>
                  <a:lnTo>
                    <a:pt x="1300607" y="217931"/>
                  </a:lnTo>
                  <a:lnTo>
                    <a:pt x="1303908" y="217931"/>
                  </a:lnTo>
                  <a:lnTo>
                    <a:pt x="1308354" y="217931"/>
                  </a:lnTo>
                  <a:lnTo>
                    <a:pt x="1314958" y="216281"/>
                  </a:lnTo>
                  <a:lnTo>
                    <a:pt x="1323467" y="213232"/>
                  </a:lnTo>
                  <a:lnTo>
                    <a:pt x="1327658" y="250951"/>
                  </a:lnTo>
                  <a:lnTo>
                    <a:pt x="1318895" y="254192"/>
                  </a:lnTo>
                  <a:lnTo>
                    <a:pt x="1309560" y="256492"/>
                  </a:lnTo>
                  <a:lnTo>
                    <a:pt x="1299654" y="257863"/>
                  </a:lnTo>
                  <a:lnTo>
                    <a:pt x="1289177" y="258318"/>
                  </a:lnTo>
                  <a:lnTo>
                    <a:pt x="1280413" y="258318"/>
                  </a:lnTo>
                  <a:lnTo>
                    <a:pt x="1272412" y="256794"/>
                  </a:lnTo>
                  <a:lnTo>
                    <a:pt x="1265428" y="253873"/>
                  </a:lnTo>
                  <a:lnTo>
                    <a:pt x="1258316" y="250951"/>
                  </a:lnTo>
                  <a:lnTo>
                    <a:pt x="1253108" y="247142"/>
                  </a:lnTo>
                  <a:lnTo>
                    <a:pt x="1249933" y="242443"/>
                  </a:lnTo>
                  <a:lnTo>
                    <a:pt x="1246632" y="237744"/>
                  </a:lnTo>
                  <a:lnTo>
                    <a:pt x="1241424" y="189103"/>
                  </a:lnTo>
                  <a:lnTo>
                    <a:pt x="1241424" y="108838"/>
                  </a:lnTo>
                  <a:lnTo>
                    <a:pt x="1219072" y="108838"/>
                  </a:lnTo>
                  <a:lnTo>
                    <a:pt x="1219072" y="69976"/>
                  </a:lnTo>
                  <a:lnTo>
                    <a:pt x="1241424" y="69976"/>
                  </a:lnTo>
                  <a:lnTo>
                    <a:pt x="1241424" y="33400"/>
                  </a:lnTo>
                  <a:lnTo>
                    <a:pt x="1290320" y="4952"/>
                  </a:lnTo>
                  <a:close/>
                </a:path>
                <a:path w="1407160" h="258445">
                  <a:moveTo>
                    <a:pt x="1358137" y="0"/>
                  </a:moveTo>
                  <a:lnTo>
                    <a:pt x="1406779" y="0"/>
                  </a:lnTo>
                  <a:lnTo>
                    <a:pt x="1406779" y="45085"/>
                  </a:lnTo>
                  <a:lnTo>
                    <a:pt x="1358137" y="45085"/>
                  </a:lnTo>
                  <a:lnTo>
                    <a:pt x="1358137" y="0"/>
                  </a:lnTo>
                  <a:close/>
                </a:path>
                <a:path w="1407160" h="258445">
                  <a:moveTo>
                    <a:pt x="946657" y="0"/>
                  </a:moveTo>
                  <a:lnTo>
                    <a:pt x="995298" y="0"/>
                  </a:lnTo>
                  <a:lnTo>
                    <a:pt x="995298" y="254126"/>
                  </a:lnTo>
                  <a:lnTo>
                    <a:pt x="946657" y="254126"/>
                  </a:lnTo>
                  <a:lnTo>
                    <a:pt x="946657" y="0"/>
                  </a:lnTo>
                  <a:close/>
                </a:path>
                <a:path w="1407160" h="258445">
                  <a:moveTo>
                    <a:pt x="0" y="0"/>
                  </a:moveTo>
                  <a:lnTo>
                    <a:pt x="48768" y="0"/>
                  </a:lnTo>
                  <a:lnTo>
                    <a:pt x="48768" y="93344"/>
                  </a:lnTo>
                  <a:lnTo>
                    <a:pt x="61132" y="81323"/>
                  </a:lnTo>
                  <a:lnTo>
                    <a:pt x="74628" y="72707"/>
                  </a:lnTo>
                  <a:lnTo>
                    <a:pt x="89290" y="67520"/>
                  </a:lnTo>
                  <a:lnTo>
                    <a:pt x="105156" y="65786"/>
                  </a:lnTo>
                  <a:lnTo>
                    <a:pt x="113325" y="66186"/>
                  </a:lnTo>
                  <a:lnTo>
                    <a:pt x="151973" y="83367"/>
                  </a:lnTo>
                  <a:lnTo>
                    <a:pt x="167052" y="124523"/>
                  </a:lnTo>
                  <a:lnTo>
                    <a:pt x="167639" y="146050"/>
                  </a:lnTo>
                  <a:lnTo>
                    <a:pt x="167639" y="254126"/>
                  </a:lnTo>
                  <a:lnTo>
                    <a:pt x="118999" y="254126"/>
                  </a:lnTo>
                  <a:lnTo>
                    <a:pt x="118999" y="156844"/>
                  </a:lnTo>
                  <a:lnTo>
                    <a:pt x="118812" y="143698"/>
                  </a:lnTo>
                  <a:lnTo>
                    <a:pt x="101726" y="104648"/>
                  </a:lnTo>
                  <a:lnTo>
                    <a:pt x="95884" y="103124"/>
                  </a:lnTo>
                  <a:lnTo>
                    <a:pt x="88772" y="103124"/>
                  </a:lnTo>
                  <a:lnTo>
                    <a:pt x="80644" y="103124"/>
                  </a:lnTo>
                  <a:lnTo>
                    <a:pt x="73532" y="105029"/>
                  </a:lnTo>
                  <a:lnTo>
                    <a:pt x="67182" y="108966"/>
                  </a:lnTo>
                  <a:lnTo>
                    <a:pt x="60706" y="112903"/>
                  </a:lnTo>
                  <a:lnTo>
                    <a:pt x="49033" y="151016"/>
                  </a:lnTo>
                  <a:lnTo>
                    <a:pt x="48768" y="161925"/>
                  </a:lnTo>
                  <a:lnTo>
                    <a:pt x="48768" y="254126"/>
                  </a:lnTo>
                  <a:lnTo>
                    <a:pt x="0" y="254126"/>
                  </a:lnTo>
                  <a:lnTo>
                    <a:pt x="0" y="0"/>
                  </a:lnTo>
                  <a:close/>
                </a:path>
              </a:pathLst>
            </a:custGeom>
            <a:ln w="18288">
              <a:solidFill>
                <a:srgbClr val="FBFD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540380" y="3941063"/>
              <a:ext cx="2100453" cy="34251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8" name="~PP622.WAV">
            <a:hlinkClick r:id="" action="ppaction://media"/>
          </p:cNvPr>
          <p:cNvPicPr>
            <a:picLocks noRot="1" noChangeAspect="1"/>
          </p:cNvPicPr>
          <p:nvPr>
            <a:wavAudioFile r:embed="rId1" name="~PP622.WAV"/>
          </p:nvPr>
        </p:nvPicPr>
        <p:blipFill>
          <a:blip r:embed="rId27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69644" y="363677"/>
            <a:ext cx="510255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pc="-295" dirty="0" err="1" smtClean="0"/>
              <a:t>Endocarditis</a:t>
            </a:r>
            <a:endParaRPr spc="-295" dirty="0"/>
          </a:p>
        </p:txBody>
      </p:sp>
      <p:sp>
        <p:nvSpPr>
          <p:cNvPr id="12" name="object 12"/>
          <p:cNvSpPr txBox="1"/>
          <p:nvPr/>
        </p:nvSpPr>
        <p:spPr>
          <a:xfrm>
            <a:off x="383540" y="1395729"/>
            <a:ext cx="124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8" name="object 13"/>
          <p:cNvGrpSpPr/>
          <p:nvPr/>
        </p:nvGrpSpPr>
        <p:grpSpPr>
          <a:xfrm>
            <a:off x="2404872" y="1383791"/>
            <a:ext cx="2247900" cy="1394460"/>
            <a:chOff x="2404872" y="1383791"/>
            <a:chExt cx="2247900" cy="1394460"/>
          </a:xfrm>
        </p:grpSpPr>
        <p:sp>
          <p:nvSpPr>
            <p:cNvPr id="39" name="object 14"/>
            <p:cNvSpPr/>
            <p:nvPr/>
          </p:nvSpPr>
          <p:spPr>
            <a:xfrm>
              <a:off x="2435352" y="1383791"/>
              <a:ext cx="2185416" cy="1394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5"/>
            <p:cNvSpPr/>
            <p:nvPr/>
          </p:nvSpPr>
          <p:spPr>
            <a:xfrm>
              <a:off x="2404872" y="1717547"/>
              <a:ext cx="2247900" cy="6187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16"/>
            <p:cNvSpPr/>
            <p:nvPr/>
          </p:nvSpPr>
          <p:spPr>
            <a:xfrm>
              <a:off x="2483739" y="1412747"/>
              <a:ext cx="2088261" cy="12961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7"/>
            <p:cNvSpPr/>
            <p:nvPr/>
          </p:nvSpPr>
          <p:spPr>
            <a:xfrm>
              <a:off x="2483739" y="1412747"/>
              <a:ext cx="2088514" cy="1296670"/>
            </a:xfrm>
            <a:custGeom>
              <a:avLst/>
              <a:gdLst/>
              <a:ahLst/>
              <a:cxnLst/>
              <a:rect l="l" t="t" r="r" b="b"/>
              <a:pathLst>
                <a:path w="2088514" h="1296670">
                  <a:moveTo>
                    <a:pt x="0" y="216026"/>
                  </a:moveTo>
                  <a:lnTo>
                    <a:pt x="5708" y="166511"/>
                  </a:lnTo>
                  <a:lnTo>
                    <a:pt x="21966" y="121048"/>
                  </a:lnTo>
                  <a:lnTo>
                    <a:pt x="47476" y="80936"/>
                  </a:lnTo>
                  <a:lnTo>
                    <a:pt x="80936" y="47476"/>
                  </a:lnTo>
                  <a:lnTo>
                    <a:pt x="121048" y="21966"/>
                  </a:lnTo>
                  <a:lnTo>
                    <a:pt x="166511" y="5708"/>
                  </a:lnTo>
                  <a:lnTo>
                    <a:pt x="216027" y="0"/>
                  </a:lnTo>
                  <a:lnTo>
                    <a:pt x="1872234" y="0"/>
                  </a:lnTo>
                  <a:lnTo>
                    <a:pt x="1921749" y="5708"/>
                  </a:lnTo>
                  <a:lnTo>
                    <a:pt x="1967212" y="21966"/>
                  </a:lnTo>
                  <a:lnTo>
                    <a:pt x="2007324" y="47476"/>
                  </a:lnTo>
                  <a:lnTo>
                    <a:pt x="2040784" y="80936"/>
                  </a:lnTo>
                  <a:lnTo>
                    <a:pt x="2066294" y="121048"/>
                  </a:lnTo>
                  <a:lnTo>
                    <a:pt x="2082552" y="166511"/>
                  </a:lnTo>
                  <a:lnTo>
                    <a:pt x="2088261" y="216026"/>
                  </a:lnTo>
                  <a:lnTo>
                    <a:pt x="2088261" y="1080135"/>
                  </a:lnTo>
                  <a:lnTo>
                    <a:pt x="2082552" y="1129690"/>
                  </a:lnTo>
                  <a:lnTo>
                    <a:pt x="2066294" y="1175169"/>
                  </a:lnTo>
                  <a:lnTo>
                    <a:pt x="2040784" y="1215278"/>
                  </a:lnTo>
                  <a:lnTo>
                    <a:pt x="2007324" y="1248725"/>
                  </a:lnTo>
                  <a:lnTo>
                    <a:pt x="1967212" y="1274217"/>
                  </a:lnTo>
                  <a:lnTo>
                    <a:pt x="1921749" y="1290460"/>
                  </a:lnTo>
                  <a:lnTo>
                    <a:pt x="1872234" y="1296162"/>
                  </a:lnTo>
                  <a:lnTo>
                    <a:pt x="216027" y="1296162"/>
                  </a:lnTo>
                  <a:lnTo>
                    <a:pt x="166511" y="1290460"/>
                  </a:lnTo>
                  <a:lnTo>
                    <a:pt x="121048" y="1274217"/>
                  </a:lnTo>
                  <a:lnTo>
                    <a:pt x="80936" y="1248725"/>
                  </a:lnTo>
                  <a:lnTo>
                    <a:pt x="47476" y="1215278"/>
                  </a:lnTo>
                  <a:lnTo>
                    <a:pt x="21966" y="1175169"/>
                  </a:lnTo>
                  <a:lnTo>
                    <a:pt x="5708" y="1129690"/>
                  </a:lnTo>
                  <a:lnTo>
                    <a:pt x="0" y="1080135"/>
                  </a:lnTo>
                  <a:lnTo>
                    <a:pt x="0" y="21602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8"/>
            <p:cNvSpPr/>
            <p:nvPr/>
          </p:nvSpPr>
          <p:spPr>
            <a:xfrm>
              <a:off x="2687447" y="1934972"/>
              <a:ext cx="1701800" cy="2627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9"/>
            <p:cNvSpPr/>
            <p:nvPr/>
          </p:nvSpPr>
          <p:spPr>
            <a:xfrm>
              <a:off x="2446020" y="1738883"/>
              <a:ext cx="2165604" cy="5364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20"/>
          <p:cNvGrpSpPr/>
          <p:nvPr/>
        </p:nvGrpSpPr>
        <p:grpSpPr>
          <a:xfrm>
            <a:off x="2286000" y="2971800"/>
            <a:ext cx="2834640" cy="1033780"/>
            <a:chOff x="2290572" y="3040379"/>
            <a:chExt cx="2834640" cy="1033780"/>
          </a:xfrm>
        </p:grpSpPr>
        <p:sp>
          <p:nvSpPr>
            <p:cNvPr id="46" name="object 21"/>
            <p:cNvSpPr/>
            <p:nvPr/>
          </p:nvSpPr>
          <p:spPr>
            <a:xfrm>
              <a:off x="2290572" y="3040379"/>
              <a:ext cx="2834640" cy="10332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22"/>
            <p:cNvSpPr/>
            <p:nvPr/>
          </p:nvSpPr>
          <p:spPr>
            <a:xfrm>
              <a:off x="2339721" y="3068954"/>
              <a:ext cx="2736342" cy="93611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23"/>
            <p:cNvSpPr/>
            <p:nvPr/>
          </p:nvSpPr>
          <p:spPr>
            <a:xfrm>
              <a:off x="2339721" y="3068954"/>
              <a:ext cx="2736850" cy="936625"/>
            </a:xfrm>
            <a:custGeom>
              <a:avLst/>
              <a:gdLst/>
              <a:ahLst/>
              <a:cxnLst/>
              <a:rect l="l" t="t" r="r" b="b"/>
              <a:pathLst>
                <a:path w="2736850" h="936625">
                  <a:moveTo>
                    <a:pt x="0" y="156083"/>
                  </a:moveTo>
                  <a:lnTo>
                    <a:pt x="7954" y="106736"/>
                  </a:lnTo>
                  <a:lnTo>
                    <a:pt x="30106" y="63889"/>
                  </a:lnTo>
                  <a:lnTo>
                    <a:pt x="63889" y="30106"/>
                  </a:lnTo>
                  <a:lnTo>
                    <a:pt x="106736" y="7954"/>
                  </a:lnTo>
                  <a:lnTo>
                    <a:pt x="156083" y="0"/>
                  </a:lnTo>
                  <a:lnTo>
                    <a:pt x="2580259" y="0"/>
                  </a:lnTo>
                  <a:lnTo>
                    <a:pt x="2629605" y="7954"/>
                  </a:lnTo>
                  <a:lnTo>
                    <a:pt x="2672452" y="30106"/>
                  </a:lnTo>
                  <a:lnTo>
                    <a:pt x="2706235" y="63889"/>
                  </a:lnTo>
                  <a:lnTo>
                    <a:pt x="2728387" y="106736"/>
                  </a:lnTo>
                  <a:lnTo>
                    <a:pt x="2736342" y="156083"/>
                  </a:lnTo>
                  <a:lnTo>
                    <a:pt x="2736342" y="780034"/>
                  </a:lnTo>
                  <a:lnTo>
                    <a:pt x="2728387" y="829380"/>
                  </a:lnTo>
                  <a:lnTo>
                    <a:pt x="2706235" y="872227"/>
                  </a:lnTo>
                  <a:lnTo>
                    <a:pt x="2672452" y="906010"/>
                  </a:lnTo>
                  <a:lnTo>
                    <a:pt x="2629605" y="928162"/>
                  </a:lnTo>
                  <a:lnTo>
                    <a:pt x="2580259" y="936117"/>
                  </a:lnTo>
                  <a:lnTo>
                    <a:pt x="156083" y="936117"/>
                  </a:lnTo>
                  <a:lnTo>
                    <a:pt x="106736" y="928162"/>
                  </a:lnTo>
                  <a:lnTo>
                    <a:pt x="63889" y="906010"/>
                  </a:lnTo>
                  <a:lnTo>
                    <a:pt x="30106" y="872227"/>
                  </a:lnTo>
                  <a:lnTo>
                    <a:pt x="7954" y="829380"/>
                  </a:lnTo>
                  <a:lnTo>
                    <a:pt x="0" y="780034"/>
                  </a:lnTo>
                  <a:lnTo>
                    <a:pt x="0" y="15608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24"/>
            <p:cNvSpPr/>
            <p:nvPr/>
          </p:nvSpPr>
          <p:spPr>
            <a:xfrm>
              <a:off x="2604897" y="3429380"/>
              <a:ext cx="2206879" cy="2256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5"/>
            <p:cNvSpPr/>
            <p:nvPr/>
          </p:nvSpPr>
          <p:spPr>
            <a:xfrm>
              <a:off x="2398776" y="3261359"/>
              <a:ext cx="2618231" cy="46024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26"/>
          <p:cNvGrpSpPr/>
          <p:nvPr/>
        </p:nvGrpSpPr>
        <p:grpSpPr>
          <a:xfrm>
            <a:off x="633983" y="4264152"/>
            <a:ext cx="2618740" cy="1106805"/>
            <a:chOff x="633983" y="4264152"/>
            <a:chExt cx="2618740" cy="1106805"/>
          </a:xfrm>
        </p:grpSpPr>
        <p:sp>
          <p:nvSpPr>
            <p:cNvPr id="52" name="object 27"/>
            <p:cNvSpPr/>
            <p:nvPr/>
          </p:nvSpPr>
          <p:spPr>
            <a:xfrm>
              <a:off x="633983" y="4264152"/>
              <a:ext cx="2618231" cy="11064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28"/>
            <p:cNvSpPr/>
            <p:nvPr/>
          </p:nvSpPr>
          <p:spPr>
            <a:xfrm>
              <a:off x="748283" y="4317492"/>
              <a:ext cx="2389631" cy="90830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29"/>
            <p:cNvSpPr/>
            <p:nvPr/>
          </p:nvSpPr>
          <p:spPr>
            <a:xfrm>
              <a:off x="683564" y="4293108"/>
              <a:ext cx="2520264" cy="100812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30"/>
            <p:cNvSpPr/>
            <p:nvPr/>
          </p:nvSpPr>
          <p:spPr>
            <a:xfrm>
              <a:off x="683564" y="4293108"/>
              <a:ext cx="2520315" cy="1008380"/>
            </a:xfrm>
            <a:custGeom>
              <a:avLst/>
              <a:gdLst/>
              <a:ahLst/>
              <a:cxnLst/>
              <a:rect l="l" t="t" r="r" b="b"/>
              <a:pathLst>
                <a:path w="2520315" h="1008379">
                  <a:moveTo>
                    <a:pt x="0" y="168021"/>
                  </a:moveTo>
                  <a:lnTo>
                    <a:pt x="6002" y="123339"/>
                  </a:lnTo>
                  <a:lnTo>
                    <a:pt x="22941" y="83199"/>
                  </a:lnTo>
                  <a:lnTo>
                    <a:pt x="49215" y="49196"/>
                  </a:lnTo>
                  <a:lnTo>
                    <a:pt x="83221" y="22930"/>
                  </a:lnTo>
                  <a:lnTo>
                    <a:pt x="123357" y="5998"/>
                  </a:lnTo>
                  <a:lnTo>
                    <a:pt x="168021" y="0"/>
                  </a:lnTo>
                  <a:lnTo>
                    <a:pt x="2352243" y="0"/>
                  </a:lnTo>
                  <a:lnTo>
                    <a:pt x="2396924" y="5998"/>
                  </a:lnTo>
                  <a:lnTo>
                    <a:pt x="2437065" y="22930"/>
                  </a:lnTo>
                  <a:lnTo>
                    <a:pt x="2471067" y="49196"/>
                  </a:lnTo>
                  <a:lnTo>
                    <a:pt x="2497333" y="83199"/>
                  </a:lnTo>
                  <a:lnTo>
                    <a:pt x="2514265" y="123339"/>
                  </a:lnTo>
                  <a:lnTo>
                    <a:pt x="2520264" y="168021"/>
                  </a:lnTo>
                  <a:lnTo>
                    <a:pt x="2520264" y="840105"/>
                  </a:lnTo>
                  <a:lnTo>
                    <a:pt x="2514265" y="884741"/>
                  </a:lnTo>
                  <a:lnTo>
                    <a:pt x="2497333" y="924870"/>
                  </a:lnTo>
                  <a:lnTo>
                    <a:pt x="2471067" y="958881"/>
                  </a:lnTo>
                  <a:lnTo>
                    <a:pt x="2437065" y="985167"/>
                  </a:lnTo>
                  <a:lnTo>
                    <a:pt x="2396924" y="1002118"/>
                  </a:lnTo>
                  <a:lnTo>
                    <a:pt x="2352243" y="1008126"/>
                  </a:lnTo>
                  <a:lnTo>
                    <a:pt x="168021" y="1008126"/>
                  </a:lnTo>
                  <a:lnTo>
                    <a:pt x="123357" y="1002118"/>
                  </a:lnTo>
                  <a:lnTo>
                    <a:pt x="83221" y="985167"/>
                  </a:lnTo>
                  <a:lnTo>
                    <a:pt x="49215" y="958881"/>
                  </a:lnTo>
                  <a:lnTo>
                    <a:pt x="22941" y="924870"/>
                  </a:lnTo>
                  <a:lnTo>
                    <a:pt x="6002" y="884741"/>
                  </a:lnTo>
                  <a:lnTo>
                    <a:pt x="0" y="840105"/>
                  </a:lnTo>
                  <a:lnTo>
                    <a:pt x="0" y="168021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31"/>
            <p:cNvSpPr/>
            <p:nvPr/>
          </p:nvSpPr>
          <p:spPr>
            <a:xfrm>
              <a:off x="1040955" y="4506722"/>
              <a:ext cx="1794446" cy="28193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32"/>
            <p:cNvSpPr/>
            <p:nvPr/>
          </p:nvSpPr>
          <p:spPr>
            <a:xfrm>
              <a:off x="973759" y="4872482"/>
              <a:ext cx="1928698" cy="22555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33"/>
            <p:cNvSpPr/>
            <p:nvPr/>
          </p:nvSpPr>
          <p:spPr>
            <a:xfrm>
              <a:off x="856487" y="4338828"/>
              <a:ext cx="2173224" cy="46024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34"/>
            <p:cNvSpPr/>
            <p:nvPr/>
          </p:nvSpPr>
          <p:spPr>
            <a:xfrm>
              <a:off x="789431" y="4704588"/>
              <a:ext cx="2307336" cy="46024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2"/>
          <p:cNvGrpSpPr/>
          <p:nvPr/>
        </p:nvGrpSpPr>
        <p:grpSpPr>
          <a:xfrm>
            <a:off x="3659123" y="4114863"/>
            <a:ext cx="4999355" cy="2743200"/>
            <a:chOff x="3659123" y="4114863"/>
            <a:chExt cx="4999355" cy="2743200"/>
          </a:xfrm>
        </p:grpSpPr>
        <p:sp>
          <p:nvSpPr>
            <p:cNvPr id="61" name="object 3"/>
            <p:cNvSpPr/>
            <p:nvPr/>
          </p:nvSpPr>
          <p:spPr>
            <a:xfrm>
              <a:off x="3659123" y="4335780"/>
              <a:ext cx="2618231" cy="103479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4"/>
            <p:cNvSpPr/>
            <p:nvPr/>
          </p:nvSpPr>
          <p:spPr>
            <a:xfrm>
              <a:off x="3707891" y="4365117"/>
              <a:ext cx="2520315" cy="93611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5"/>
            <p:cNvSpPr/>
            <p:nvPr/>
          </p:nvSpPr>
          <p:spPr>
            <a:xfrm>
              <a:off x="3707891" y="4365117"/>
              <a:ext cx="2520315" cy="936625"/>
            </a:xfrm>
            <a:custGeom>
              <a:avLst/>
              <a:gdLst/>
              <a:ahLst/>
              <a:cxnLst/>
              <a:rect l="l" t="t" r="r" b="b"/>
              <a:pathLst>
                <a:path w="2520315" h="936625">
                  <a:moveTo>
                    <a:pt x="0" y="155955"/>
                  </a:moveTo>
                  <a:lnTo>
                    <a:pt x="7954" y="106671"/>
                  </a:lnTo>
                  <a:lnTo>
                    <a:pt x="30106" y="63861"/>
                  </a:lnTo>
                  <a:lnTo>
                    <a:pt x="63889" y="30097"/>
                  </a:lnTo>
                  <a:lnTo>
                    <a:pt x="106736" y="7953"/>
                  </a:lnTo>
                  <a:lnTo>
                    <a:pt x="156083" y="0"/>
                  </a:lnTo>
                  <a:lnTo>
                    <a:pt x="2364232" y="0"/>
                  </a:lnTo>
                  <a:lnTo>
                    <a:pt x="2413578" y="7953"/>
                  </a:lnTo>
                  <a:lnTo>
                    <a:pt x="2456425" y="30097"/>
                  </a:lnTo>
                  <a:lnTo>
                    <a:pt x="2490208" y="63861"/>
                  </a:lnTo>
                  <a:lnTo>
                    <a:pt x="2512360" y="106671"/>
                  </a:lnTo>
                  <a:lnTo>
                    <a:pt x="2520315" y="155955"/>
                  </a:lnTo>
                  <a:lnTo>
                    <a:pt x="2520315" y="780033"/>
                  </a:lnTo>
                  <a:lnTo>
                    <a:pt x="2512360" y="829380"/>
                  </a:lnTo>
                  <a:lnTo>
                    <a:pt x="2490208" y="872227"/>
                  </a:lnTo>
                  <a:lnTo>
                    <a:pt x="2456425" y="906010"/>
                  </a:lnTo>
                  <a:lnTo>
                    <a:pt x="2413578" y="928162"/>
                  </a:lnTo>
                  <a:lnTo>
                    <a:pt x="2364232" y="936116"/>
                  </a:lnTo>
                  <a:lnTo>
                    <a:pt x="156083" y="936116"/>
                  </a:lnTo>
                  <a:lnTo>
                    <a:pt x="106736" y="928162"/>
                  </a:lnTo>
                  <a:lnTo>
                    <a:pt x="63889" y="906010"/>
                  </a:lnTo>
                  <a:lnTo>
                    <a:pt x="30106" y="872227"/>
                  </a:lnTo>
                  <a:lnTo>
                    <a:pt x="7954" y="829380"/>
                  </a:lnTo>
                  <a:lnTo>
                    <a:pt x="0" y="780033"/>
                  </a:lnTo>
                  <a:lnTo>
                    <a:pt x="0" y="15595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"/>
            <p:cNvSpPr/>
            <p:nvPr/>
          </p:nvSpPr>
          <p:spPr>
            <a:xfrm>
              <a:off x="3981322" y="4711573"/>
              <a:ext cx="862202" cy="32423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7"/>
            <p:cNvSpPr/>
            <p:nvPr/>
          </p:nvSpPr>
          <p:spPr>
            <a:xfrm>
              <a:off x="4867782" y="4707255"/>
              <a:ext cx="1081658" cy="26276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"/>
            <p:cNvSpPr/>
            <p:nvPr/>
          </p:nvSpPr>
          <p:spPr>
            <a:xfrm>
              <a:off x="3765803" y="4511040"/>
              <a:ext cx="1316736" cy="53644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9"/>
            <p:cNvSpPr/>
            <p:nvPr/>
          </p:nvSpPr>
          <p:spPr>
            <a:xfrm>
              <a:off x="4652771" y="4511040"/>
              <a:ext cx="528827" cy="53644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0"/>
            <p:cNvSpPr/>
            <p:nvPr/>
          </p:nvSpPr>
          <p:spPr>
            <a:xfrm>
              <a:off x="4751831" y="4511040"/>
              <a:ext cx="1415796" cy="53644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5" name="~PP725.WAV">
            <a:hlinkClick r:id="" action="ppaction://media"/>
          </p:cNvPr>
          <p:cNvPicPr>
            <a:picLocks noRot="1" noChangeAspect="1"/>
          </p:cNvPicPr>
          <p:nvPr>
            <a:wavAudioFile r:embed="rId1" name="~PP725.WAV"/>
          </p:nvPr>
        </p:nvPicPr>
        <p:blipFill>
          <a:blip r:embed="rId26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8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155317"/>
            <a:ext cx="883920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spc="-175" dirty="0" smtClean="0">
                <a:solidFill>
                  <a:schemeClr val="tx1"/>
                </a:solidFill>
              </a:rPr>
              <a:t>Antibiotic </a:t>
            </a:r>
            <a:r>
              <a:rPr lang="en-US" sz="2800" spc="-155" dirty="0" smtClean="0">
                <a:solidFill>
                  <a:schemeClr val="tx1"/>
                </a:solidFill>
              </a:rPr>
              <a:t>Regimens for </a:t>
            </a:r>
            <a:r>
              <a:rPr lang="en-US" sz="2800" spc="-125" dirty="0" smtClean="0">
                <a:solidFill>
                  <a:schemeClr val="tx1"/>
                </a:solidFill>
              </a:rPr>
              <a:t>Prophylaxis</a:t>
            </a:r>
            <a:r>
              <a:rPr lang="en-US" sz="2800" spc="-90" dirty="0" smtClean="0">
                <a:solidFill>
                  <a:schemeClr val="tx1"/>
                </a:solidFill>
              </a:rPr>
              <a:t> </a:t>
            </a:r>
            <a:r>
              <a:rPr lang="en-US" sz="2800" spc="-190" dirty="0" smtClean="0">
                <a:solidFill>
                  <a:schemeClr val="tx1"/>
                </a:solidFill>
              </a:rPr>
              <a:t>of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spc="-165" dirty="0" err="1" smtClean="0">
                <a:solidFill>
                  <a:schemeClr val="tx1"/>
                </a:solidFill>
              </a:rPr>
              <a:t>Endocarditis</a:t>
            </a:r>
            <a:r>
              <a:rPr lang="en-US" sz="2800" spc="-165" dirty="0" smtClean="0">
                <a:solidFill>
                  <a:schemeClr val="tx1"/>
                </a:solidFill>
              </a:rPr>
              <a:t> </a:t>
            </a:r>
            <a:r>
              <a:rPr lang="en-US" sz="2800" spc="-100" dirty="0" smtClean="0">
                <a:solidFill>
                  <a:schemeClr val="tx1"/>
                </a:solidFill>
              </a:rPr>
              <a:t>in </a:t>
            </a:r>
            <a:r>
              <a:rPr lang="en-US" sz="2800" spc="-190" dirty="0" smtClean="0">
                <a:solidFill>
                  <a:schemeClr val="tx1"/>
                </a:solidFill>
              </a:rPr>
              <a:t>Adults </a:t>
            </a:r>
            <a:r>
              <a:rPr lang="en-US" sz="2800" spc="-185" dirty="0" smtClean="0">
                <a:solidFill>
                  <a:schemeClr val="tx1"/>
                </a:solidFill>
              </a:rPr>
              <a:t>with </a:t>
            </a:r>
            <a:r>
              <a:rPr lang="en-US" sz="2800" spc="-114" dirty="0" smtClean="0">
                <a:solidFill>
                  <a:schemeClr val="tx1"/>
                </a:solidFill>
              </a:rPr>
              <a:t>High-Risk </a:t>
            </a:r>
            <a:r>
              <a:rPr lang="en-US" sz="2800" spc="-185" dirty="0" smtClean="0">
                <a:solidFill>
                  <a:schemeClr val="tx1"/>
                </a:solidFill>
              </a:rPr>
              <a:t>Cardiac</a:t>
            </a:r>
            <a:r>
              <a:rPr lang="en-US" sz="2800" spc="-70" dirty="0" smtClean="0">
                <a:solidFill>
                  <a:schemeClr val="tx1"/>
                </a:solidFill>
              </a:rPr>
              <a:t> </a:t>
            </a:r>
            <a:r>
              <a:rPr lang="en-US" sz="2800" spc="-170" dirty="0" smtClean="0">
                <a:solidFill>
                  <a:schemeClr val="tx1"/>
                </a:solidFill>
              </a:rPr>
              <a:t>Lesions</a:t>
            </a:r>
            <a:endParaRPr sz="2800" spc="-229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302" y="1295400"/>
            <a:ext cx="7911897" cy="39106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en-US" sz="2000" spc="-5" dirty="0" smtClean="0">
                <a:latin typeface="Liberation Sans Narrow"/>
                <a:cs typeface="Liberation Sans Narrow"/>
              </a:rPr>
              <a:t>A. </a:t>
            </a:r>
            <a:r>
              <a:rPr lang="en-US" sz="2000" b="1" spc="-5" dirty="0" smtClean="0">
                <a:latin typeface="Liberation Sans Narrow"/>
                <a:cs typeface="Liberation Sans Narrow"/>
              </a:rPr>
              <a:t>Standard </a:t>
            </a:r>
            <a:r>
              <a:rPr lang="en-US" sz="2000" b="1" dirty="0" smtClean="0">
                <a:latin typeface="Liberation Sans Narrow"/>
                <a:cs typeface="Liberation Sans Narrow"/>
              </a:rPr>
              <a:t>oral</a:t>
            </a:r>
            <a:r>
              <a:rPr lang="en-US" sz="2000" b="1" spc="15" dirty="0" smtClean="0">
                <a:latin typeface="Liberation Sans Narrow"/>
                <a:cs typeface="Liberation Sans Narrow"/>
              </a:rPr>
              <a:t> </a:t>
            </a:r>
            <a:r>
              <a:rPr lang="en-US" sz="2000" b="1" spc="-5" dirty="0" smtClean="0">
                <a:latin typeface="Liberation Sans Narrow"/>
                <a:cs typeface="Liberation Sans Narrow"/>
              </a:rPr>
              <a:t>regimen</a:t>
            </a:r>
            <a:endParaRPr lang="en-US" sz="2000" dirty="0" smtClean="0">
              <a:latin typeface="Liberation Sans Narrow"/>
              <a:cs typeface="Liberation Sans Narrow"/>
            </a:endParaRPr>
          </a:p>
          <a:p>
            <a:pPr marL="459105" indent="-44704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459105" algn="l"/>
                <a:tab pos="459740" algn="l"/>
              </a:tabLst>
            </a:pPr>
            <a:r>
              <a:rPr lang="en-US" sz="2000" spc="-5" dirty="0" smtClean="0">
                <a:latin typeface="Liberation Sans Narrow"/>
                <a:cs typeface="Liberation Sans Narrow"/>
              </a:rPr>
              <a:t>1. Amoxicillin 2.0 </a:t>
            </a:r>
            <a:r>
              <a:rPr lang="en-US" sz="2000" dirty="0" smtClean="0">
                <a:latin typeface="Liberation Sans Narrow"/>
                <a:cs typeface="Liberation Sans Narrow"/>
              </a:rPr>
              <a:t>g PO 1 h </a:t>
            </a:r>
            <a:r>
              <a:rPr lang="en-US" sz="2000" spc="-5" dirty="0" smtClean="0">
                <a:latin typeface="Liberation Sans Narrow"/>
                <a:cs typeface="Liberation Sans Narrow"/>
              </a:rPr>
              <a:t>before</a:t>
            </a:r>
            <a:r>
              <a:rPr lang="en-US" sz="2000" spc="50" dirty="0" smtClean="0">
                <a:latin typeface="Liberation Sans Narrow"/>
                <a:cs typeface="Liberation Sans Narrow"/>
              </a:rPr>
              <a:t> </a:t>
            </a:r>
            <a:r>
              <a:rPr lang="en-US" sz="2000" spc="-10" dirty="0" smtClean="0">
                <a:latin typeface="Liberation Sans Narrow"/>
                <a:cs typeface="Liberation Sans Narrow"/>
              </a:rPr>
              <a:t>procedure</a:t>
            </a:r>
            <a:endParaRPr lang="en-US" sz="2000" dirty="0" smtClean="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sz="2000" spc="-5" dirty="0" smtClean="0">
                <a:latin typeface="Liberation Sans Narrow"/>
                <a:cs typeface="Liberation Sans Narrow"/>
              </a:rPr>
              <a:t>B</a:t>
            </a:r>
            <a:r>
              <a:rPr lang="en-US" sz="2000" b="1" spc="-5" dirty="0" smtClean="0">
                <a:latin typeface="Liberation Sans Narrow"/>
                <a:cs typeface="Liberation Sans Narrow"/>
              </a:rPr>
              <a:t>. Inability </a:t>
            </a:r>
            <a:r>
              <a:rPr lang="en-US" sz="2000" b="1" dirty="0" smtClean="0">
                <a:latin typeface="Liberation Sans Narrow"/>
                <a:cs typeface="Liberation Sans Narrow"/>
              </a:rPr>
              <a:t>to </a:t>
            </a:r>
            <a:r>
              <a:rPr lang="en-US" sz="2000" b="1" spc="-5" dirty="0" smtClean="0">
                <a:latin typeface="Liberation Sans Narrow"/>
                <a:cs typeface="Liberation Sans Narrow"/>
              </a:rPr>
              <a:t>take </a:t>
            </a:r>
            <a:r>
              <a:rPr lang="en-US" sz="2000" b="1" dirty="0" smtClean="0">
                <a:latin typeface="Liberation Sans Narrow"/>
                <a:cs typeface="Liberation Sans Narrow"/>
              </a:rPr>
              <a:t>oral</a:t>
            </a:r>
            <a:r>
              <a:rPr lang="en-US" sz="2000" b="1" spc="45" dirty="0" smtClean="0">
                <a:latin typeface="Liberation Sans Narrow"/>
                <a:cs typeface="Liberation Sans Narrow"/>
              </a:rPr>
              <a:t> </a:t>
            </a:r>
            <a:r>
              <a:rPr lang="en-US" sz="2000" b="1" spc="-5" dirty="0" smtClean="0">
                <a:latin typeface="Liberation Sans Narrow"/>
                <a:cs typeface="Liberation Sans Narrow"/>
              </a:rPr>
              <a:t>medication</a:t>
            </a:r>
            <a:endParaRPr lang="en-US" sz="2000" dirty="0" smtClean="0">
              <a:latin typeface="Liberation Sans Narrow"/>
              <a:cs typeface="Liberation Sans Narrow"/>
            </a:endParaRPr>
          </a:p>
          <a:p>
            <a:pPr marL="459105" indent="-44704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459105" algn="l"/>
                <a:tab pos="459740" algn="l"/>
              </a:tabLst>
            </a:pPr>
            <a:r>
              <a:rPr lang="en-US" sz="2000" spc="-5" dirty="0" smtClean="0">
                <a:latin typeface="Liberation Sans Narrow"/>
                <a:cs typeface="Liberation Sans Narrow"/>
              </a:rPr>
              <a:t>1. </a:t>
            </a:r>
            <a:r>
              <a:rPr lang="en-US" sz="2000" spc="-10" dirty="0" smtClean="0">
                <a:latin typeface="Liberation Sans Narrow"/>
                <a:cs typeface="Liberation Sans Narrow"/>
              </a:rPr>
              <a:t>Ampicillin </a:t>
            </a:r>
            <a:r>
              <a:rPr lang="en-US" sz="2000" spc="-5" dirty="0" smtClean="0">
                <a:latin typeface="Liberation Sans Narrow"/>
                <a:cs typeface="Liberation Sans Narrow"/>
              </a:rPr>
              <a:t>2.0 </a:t>
            </a:r>
            <a:r>
              <a:rPr lang="en-US" sz="2000" dirty="0" smtClean="0">
                <a:latin typeface="Liberation Sans Narrow"/>
                <a:cs typeface="Liberation Sans Narrow"/>
              </a:rPr>
              <a:t>g </a:t>
            </a:r>
            <a:r>
              <a:rPr lang="en-US" sz="2000" spc="-5" dirty="0" smtClean="0">
                <a:latin typeface="Liberation Sans Narrow"/>
                <a:cs typeface="Liberation Sans Narrow"/>
              </a:rPr>
              <a:t>IV or </a:t>
            </a:r>
            <a:r>
              <a:rPr lang="en-US" sz="2000" dirty="0" smtClean="0">
                <a:latin typeface="Liberation Sans Narrow"/>
                <a:cs typeface="Liberation Sans Narrow"/>
              </a:rPr>
              <a:t>IM </a:t>
            </a:r>
            <a:r>
              <a:rPr lang="en-US" sz="2000" spc="-5" dirty="0" smtClean="0">
                <a:latin typeface="Liberation Sans Narrow"/>
                <a:cs typeface="Liberation Sans Narrow"/>
              </a:rPr>
              <a:t>within </a:t>
            </a:r>
            <a:r>
              <a:rPr lang="en-US" sz="2000" dirty="0" smtClean="0">
                <a:latin typeface="Liberation Sans Narrow"/>
                <a:cs typeface="Liberation Sans Narrow"/>
              </a:rPr>
              <a:t>1 h </a:t>
            </a:r>
            <a:r>
              <a:rPr lang="en-US" sz="2000" spc="-5" dirty="0" smtClean="0">
                <a:latin typeface="Liberation Sans Narrow"/>
                <a:cs typeface="Liberation Sans Narrow"/>
              </a:rPr>
              <a:t>before</a:t>
            </a:r>
            <a:r>
              <a:rPr lang="en-US" sz="2000" spc="114" dirty="0" smtClean="0">
                <a:latin typeface="Liberation Sans Narrow"/>
                <a:cs typeface="Liberation Sans Narrow"/>
              </a:rPr>
              <a:t> </a:t>
            </a:r>
            <a:r>
              <a:rPr lang="en-US" sz="2000" spc="-10" dirty="0" smtClean="0">
                <a:latin typeface="Liberation Sans Narrow"/>
                <a:cs typeface="Liberation Sans Narrow"/>
              </a:rPr>
              <a:t>procedure</a:t>
            </a:r>
            <a:endParaRPr lang="en-US" sz="2000" dirty="0" smtClean="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en-US" sz="2000" dirty="0" smtClean="0">
                <a:latin typeface="Liberation Sans Narrow"/>
                <a:cs typeface="Liberation Sans Narrow"/>
              </a:rPr>
              <a:t>C. </a:t>
            </a:r>
            <a:r>
              <a:rPr lang="en-US" sz="2000" b="1" spc="-5" dirty="0" smtClean="0">
                <a:latin typeface="Liberation Sans Narrow"/>
                <a:cs typeface="Liberation Sans Narrow"/>
              </a:rPr>
              <a:t>Penicillin</a:t>
            </a:r>
            <a:r>
              <a:rPr lang="en-US" sz="2000" b="1" spc="15" dirty="0" smtClean="0">
                <a:latin typeface="Liberation Sans Narrow"/>
                <a:cs typeface="Liberation Sans Narrow"/>
              </a:rPr>
              <a:t> </a:t>
            </a:r>
            <a:r>
              <a:rPr lang="en-US" sz="2000" b="1" spc="-5" dirty="0" smtClean="0">
                <a:latin typeface="Liberation Sans Narrow"/>
                <a:cs typeface="Liberation Sans Narrow"/>
              </a:rPr>
              <a:t>allergy</a:t>
            </a:r>
            <a:endParaRPr lang="en-US" sz="2000" dirty="0" smtClean="0">
              <a:latin typeface="Liberation Sans Narrow"/>
              <a:cs typeface="Liberation Sans Narrow"/>
            </a:endParaRPr>
          </a:p>
          <a:p>
            <a:pPr marL="459105" indent="-44704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459105" algn="l"/>
                <a:tab pos="459740" algn="l"/>
              </a:tabLst>
            </a:pPr>
            <a:r>
              <a:rPr lang="en-US" sz="2000" spc="-5" dirty="0" smtClean="0">
                <a:latin typeface="Liberation Sans Narrow"/>
                <a:cs typeface="Liberation Sans Narrow"/>
              </a:rPr>
              <a:t>1. Clarithromycin or azithromycin 500 mg </a:t>
            </a:r>
            <a:r>
              <a:rPr lang="en-US" sz="2000" dirty="0" smtClean="0">
                <a:latin typeface="Liberation Sans Narrow"/>
                <a:cs typeface="Liberation Sans Narrow"/>
              </a:rPr>
              <a:t>PO 1 h </a:t>
            </a:r>
            <a:r>
              <a:rPr lang="en-US" sz="2000" spc="-5" dirty="0" smtClean="0">
                <a:latin typeface="Liberation Sans Narrow"/>
                <a:cs typeface="Liberation Sans Narrow"/>
              </a:rPr>
              <a:t>before</a:t>
            </a:r>
            <a:r>
              <a:rPr lang="en-US" sz="2000" spc="105" dirty="0" smtClean="0">
                <a:latin typeface="Liberation Sans Narrow"/>
                <a:cs typeface="Liberation Sans Narrow"/>
              </a:rPr>
              <a:t> </a:t>
            </a:r>
            <a:r>
              <a:rPr lang="en-US" sz="2000" spc="-10" dirty="0" smtClean="0">
                <a:latin typeface="Liberation Sans Narrow"/>
                <a:cs typeface="Liberation Sans Narrow"/>
              </a:rPr>
              <a:t>procedure</a:t>
            </a:r>
            <a:endParaRPr lang="en-US" sz="2000" dirty="0" smtClean="0">
              <a:latin typeface="Liberation Sans Narrow"/>
              <a:cs typeface="Liberation Sans Narrow"/>
            </a:endParaRPr>
          </a:p>
          <a:p>
            <a:pPr marL="459105" indent="-44704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459105" algn="l"/>
                <a:tab pos="459740" algn="l"/>
              </a:tabLst>
            </a:pPr>
            <a:r>
              <a:rPr lang="en-US" sz="2000" spc="-5" dirty="0" smtClean="0">
                <a:latin typeface="Liberation Sans Narrow"/>
                <a:cs typeface="Liberation Sans Narrow"/>
              </a:rPr>
              <a:t>2. Cephalexin 2.0 </a:t>
            </a:r>
            <a:r>
              <a:rPr lang="en-US" sz="2000" dirty="0" smtClean="0">
                <a:latin typeface="Liberation Sans Narrow"/>
                <a:cs typeface="Liberation Sans Narrow"/>
              </a:rPr>
              <a:t>g PO 1 h </a:t>
            </a:r>
            <a:r>
              <a:rPr lang="en-US" sz="2000" spc="-5" dirty="0" smtClean="0">
                <a:latin typeface="Liberation Sans Narrow"/>
                <a:cs typeface="Liberation Sans Narrow"/>
              </a:rPr>
              <a:t>before</a:t>
            </a:r>
            <a:r>
              <a:rPr lang="en-US" sz="2000" spc="-50" dirty="0" smtClean="0">
                <a:latin typeface="Liberation Sans Narrow"/>
                <a:cs typeface="Liberation Sans Narrow"/>
              </a:rPr>
              <a:t> </a:t>
            </a:r>
            <a:r>
              <a:rPr lang="en-US" sz="2000" spc="-10" dirty="0" smtClean="0">
                <a:latin typeface="Liberation Sans Narrow"/>
                <a:cs typeface="Liberation Sans Narrow"/>
              </a:rPr>
              <a:t>procedure</a:t>
            </a:r>
            <a:endParaRPr lang="en-US" sz="2000" dirty="0" smtClean="0">
              <a:latin typeface="Liberation Sans Narrow"/>
              <a:cs typeface="Liberation Sans Narrow"/>
            </a:endParaRPr>
          </a:p>
          <a:p>
            <a:pPr marL="459105" indent="-44704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459105" algn="l"/>
                <a:tab pos="459740" algn="l"/>
              </a:tabLst>
            </a:pPr>
            <a:r>
              <a:rPr lang="en-US" sz="2000" spc="-5" dirty="0" smtClean="0">
                <a:latin typeface="Liberation Sans Narrow"/>
                <a:cs typeface="Liberation Sans Narrow"/>
              </a:rPr>
              <a:t>3. Clindamycin </a:t>
            </a:r>
            <a:r>
              <a:rPr lang="en-US" sz="2000" spc="-10" dirty="0" smtClean="0">
                <a:latin typeface="Liberation Sans Narrow"/>
                <a:cs typeface="Liberation Sans Narrow"/>
              </a:rPr>
              <a:t>600 </a:t>
            </a:r>
            <a:r>
              <a:rPr lang="en-US" sz="2000" spc="-5" dirty="0" smtClean="0">
                <a:latin typeface="Liberation Sans Narrow"/>
                <a:cs typeface="Liberation Sans Narrow"/>
              </a:rPr>
              <a:t>mg </a:t>
            </a:r>
            <a:r>
              <a:rPr lang="en-US" sz="2000" dirty="0" smtClean="0">
                <a:latin typeface="Liberation Sans Narrow"/>
                <a:cs typeface="Liberation Sans Narrow"/>
              </a:rPr>
              <a:t>PO 1 h </a:t>
            </a:r>
            <a:r>
              <a:rPr lang="en-US" sz="2000" spc="-5" dirty="0" smtClean="0">
                <a:latin typeface="Liberation Sans Narrow"/>
                <a:cs typeface="Liberation Sans Narrow"/>
              </a:rPr>
              <a:t>before</a:t>
            </a:r>
            <a:r>
              <a:rPr lang="en-US" sz="2000" spc="75" dirty="0" smtClean="0">
                <a:latin typeface="Liberation Sans Narrow"/>
                <a:cs typeface="Liberation Sans Narrow"/>
              </a:rPr>
              <a:t> </a:t>
            </a:r>
            <a:r>
              <a:rPr lang="en-US" sz="2000" spc="-5" dirty="0" smtClean="0">
                <a:latin typeface="Liberation Sans Narrow"/>
                <a:cs typeface="Liberation Sans Narrow"/>
              </a:rPr>
              <a:t>procedure</a:t>
            </a:r>
            <a:endParaRPr lang="en-US" sz="2000" dirty="0" smtClean="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en-US" sz="2000" dirty="0" smtClean="0">
                <a:latin typeface="Liberation Sans Narrow"/>
                <a:cs typeface="Liberation Sans Narrow"/>
              </a:rPr>
              <a:t>D. </a:t>
            </a:r>
            <a:r>
              <a:rPr lang="en-US" sz="2000" b="1" spc="-5" dirty="0" smtClean="0">
                <a:latin typeface="Liberation Sans Narrow"/>
                <a:cs typeface="Liberation Sans Narrow"/>
              </a:rPr>
              <a:t>Penicillin allergy, inability </a:t>
            </a:r>
            <a:r>
              <a:rPr lang="en-US" sz="2000" b="1" dirty="0" smtClean="0">
                <a:latin typeface="Liberation Sans Narrow"/>
                <a:cs typeface="Liberation Sans Narrow"/>
              </a:rPr>
              <a:t>to </a:t>
            </a:r>
            <a:r>
              <a:rPr lang="en-US" sz="2000" b="1" spc="-5" dirty="0" smtClean="0">
                <a:latin typeface="Liberation Sans Narrow"/>
                <a:cs typeface="Liberation Sans Narrow"/>
              </a:rPr>
              <a:t>take </a:t>
            </a:r>
            <a:r>
              <a:rPr lang="en-US" sz="2000" b="1" dirty="0" smtClean="0">
                <a:latin typeface="Liberation Sans Narrow"/>
                <a:cs typeface="Liberation Sans Narrow"/>
              </a:rPr>
              <a:t>oral</a:t>
            </a:r>
            <a:r>
              <a:rPr lang="en-US" sz="2000" b="1" spc="110" dirty="0" smtClean="0">
                <a:latin typeface="Liberation Sans Narrow"/>
                <a:cs typeface="Liberation Sans Narrow"/>
              </a:rPr>
              <a:t> </a:t>
            </a:r>
            <a:r>
              <a:rPr lang="en-US" sz="2000" b="1" spc="-5" dirty="0" smtClean="0">
                <a:latin typeface="Liberation Sans Narrow"/>
                <a:cs typeface="Liberation Sans Narrow"/>
              </a:rPr>
              <a:t>medication</a:t>
            </a:r>
            <a:endParaRPr lang="en-US" sz="2000" dirty="0" smtClean="0">
              <a:latin typeface="Liberation Sans Narrow"/>
              <a:cs typeface="Liberation Sans Narrow"/>
            </a:endParaRPr>
          </a:p>
          <a:p>
            <a:pPr marL="459105" indent="-44704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459105" algn="l"/>
                <a:tab pos="459740" algn="l"/>
              </a:tabLst>
            </a:pPr>
            <a:r>
              <a:rPr lang="en-US" sz="2000" spc="-5" dirty="0" smtClean="0">
                <a:latin typeface="Liberation Sans Narrow"/>
                <a:cs typeface="Liberation Sans Narrow"/>
              </a:rPr>
              <a:t>1. Cefazolin or ceftriaxone 1.0 </a:t>
            </a:r>
            <a:r>
              <a:rPr lang="en-US" sz="2000" dirty="0" smtClean="0">
                <a:latin typeface="Liberation Sans Narrow"/>
                <a:cs typeface="Liberation Sans Narrow"/>
              </a:rPr>
              <a:t>g </a:t>
            </a:r>
            <a:r>
              <a:rPr lang="en-US" sz="2000" spc="-5" dirty="0" smtClean="0">
                <a:latin typeface="Liberation Sans Narrow"/>
                <a:cs typeface="Liberation Sans Narrow"/>
              </a:rPr>
              <a:t>IV or </a:t>
            </a:r>
            <a:r>
              <a:rPr lang="en-US" sz="2000" dirty="0" smtClean="0">
                <a:latin typeface="Liberation Sans Narrow"/>
                <a:cs typeface="Liberation Sans Narrow"/>
              </a:rPr>
              <a:t>IM </a:t>
            </a:r>
            <a:r>
              <a:rPr lang="en-US" sz="2000" spc="-5" dirty="0" smtClean="0">
                <a:latin typeface="Liberation Sans Narrow"/>
                <a:cs typeface="Liberation Sans Narrow"/>
              </a:rPr>
              <a:t>30 min before</a:t>
            </a:r>
            <a:r>
              <a:rPr lang="en-US" sz="2000" spc="-105" dirty="0" smtClean="0">
                <a:latin typeface="Liberation Sans Narrow"/>
                <a:cs typeface="Liberation Sans Narrow"/>
              </a:rPr>
              <a:t> </a:t>
            </a:r>
            <a:r>
              <a:rPr lang="en-US" sz="2000" spc="-10" dirty="0" smtClean="0">
                <a:latin typeface="Liberation Sans Narrow"/>
                <a:cs typeface="Liberation Sans Narrow"/>
              </a:rPr>
              <a:t>procedure</a:t>
            </a:r>
            <a:endParaRPr lang="en-US" sz="2000" dirty="0" smtClean="0">
              <a:latin typeface="Liberation Sans Narrow"/>
              <a:cs typeface="Liberation Sans Narrow"/>
            </a:endParaRPr>
          </a:p>
          <a:p>
            <a:pPr marL="459105" indent="-44704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459105" algn="l"/>
                <a:tab pos="459740" algn="l"/>
              </a:tabLst>
            </a:pPr>
            <a:r>
              <a:rPr lang="en-US" sz="2000" spc="-5" dirty="0" smtClean="0">
                <a:latin typeface="Liberation Sans Narrow"/>
                <a:cs typeface="Liberation Sans Narrow"/>
              </a:rPr>
              <a:t>2. Clindamycin 600 mg IV or </a:t>
            </a:r>
            <a:r>
              <a:rPr lang="en-US" sz="2000" dirty="0" smtClean="0">
                <a:latin typeface="Liberation Sans Narrow"/>
                <a:cs typeface="Liberation Sans Narrow"/>
              </a:rPr>
              <a:t>IM 1 h </a:t>
            </a:r>
            <a:r>
              <a:rPr lang="en-US" sz="2000" spc="-5" dirty="0" smtClean="0">
                <a:latin typeface="Liberation Sans Narrow"/>
                <a:cs typeface="Liberation Sans Narrow"/>
              </a:rPr>
              <a:t>before</a:t>
            </a:r>
            <a:r>
              <a:rPr lang="en-US" sz="2000" spc="85" dirty="0" smtClean="0">
                <a:latin typeface="Liberation Sans Narrow"/>
                <a:cs typeface="Liberation Sans Narrow"/>
              </a:rPr>
              <a:t> </a:t>
            </a:r>
            <a:r>
              <a:rPr lang="en-US" sz="2000" spc="-10" dirty="0" smtClean="0">
                <a:latin typeface="Liberation Sans Narrow"/>
                <a:cs typeface="Liberation Sans Narrow"/>
              </a:rPr>
              <a:t>procedure</a:t>
            </a:r>
            <a:endParaRPr lang="en-US" sz="2000" dirty="0">
              <a:latin typeface="Liberation Sans Narrow"/>
              <a:cs typeface="Liberation Sans Narrow"/>
            </a:endParaRPr>
          </a:p>
        </p:txBody>
      </p:sp>
      <p:pic>
        <p:nvPicPr>
          <p:cNvPr id="5" name="~PP2258.WAV">
            <a:hlinkClick r:id="" action="ppaction://media"/>
          </p:cNvPr>
          <p:cNvPicPr>
            <a:picLocks noRot="1" noChangeAspect="1"/>
          </p:cNvPicPr>
          <p:nvPr>
            <a:wavAudioFile r:embed="rId1" name="~PP2258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3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381000"/>
            <a:ext cx="533115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pc="-229" dirty="0"/>
              <a:t>Malaria</a:t>
            </a:r>
          </a:p>
        </p:txBody>
      </p:sp>
      <p:sp>
        <p:nvSpPr>
          <p:cNvPr id="3" name="object 3"/>
          <p:cNvSpPr/>
          <p:nvPr/>
        </p:nvSpPr>
        <p:spPr>
          <a:xfrm>
            <a:off x="1619250" y="1371600"/>
            <a:ext cx="4162425" cy="1323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6303" y="1565910"/>
            <a:ext cx="6724650" cy="4378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01545" marR="2596515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Chl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q</a:t>
            </a:r>
            <a:r>
              <a:rPr sz="280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e  sensitive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Arial"/>
              <a:cs typeface="Arial"/>
            </a:endParaRPr>
          </a:p>
          <a:p>
            <a:pPr marL="355600" marR="5080" indent="-342900">
              <a:lnSpc>
                <a:spcPct val="150100"/>
              </a:lnSpc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-5" dirty="0">
                <a:latin typeface="Arial"/>
                <a:cs typeface="Arial"/>
              </a:rPr>
              <a:t>Tab.Chloroquine 500mg base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once  </a:t>
            </a:r>
            <a:r>
              <a:rPr sz="3200" dirty="0">
                <a:latin typeface="Arial"/>
                <a:cs typeface="Arial"/>
              </a:rPr>
              <a:t>weekly.</a:t>
            </a:r>
            <a:endParaRPr sz="3200">
              <a:latin typeface="Arial"/>
              <a:cs typeface="Arial"/>
            </a:endParaRPr>
          </a:p>
          <a:p>
            <a:pPr marL="355600" marR="252729" indent="106680">
              <a:lnSpc>
                <a:spcPct val="150100"/>
              </a:lnSpc>
              <a:spcBef>
                <a:spcPts val="765"/>
              </a:spcBef>
            </a:pPr>
            <a:r>
              <a:rPr sz="3200" dirty="0">
                <a:latin typeface="Arial"/>
                <a:cs typeface="Arial"/>
              </a:rPr>
              <a:t>Start 2 weeks </a:t>
            </a:r>
            <a:r>
              <a:rPr sz="3200" spc="-5" dirty="0">
                <a:latin typeface="Arial"/>
                <a:cs typeface="Arial"/>
              </a:rPr>
              <a:t>prior </a:t>
            </a:r>
            <a:r>
              <a:rPr sz="3200" dirty="0">
                <a:latin typeface="Arial"/>
                <a:cs typeface="Arial"/>
              </a:rPr>
              <a:t>&amp; </a:t>
            </a:r>
            <a:r>
              <a:rPr sz="3200" spc="-5" dirty="0">
                <a:latin typeface="Arial"/>
                <a:cs typeface="Arial"/>
              </a:rPr>
              <a:t>continue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  </a:t>
            </a:r>
            <a:r>
              <a:rPr sz="3200" spc="-5" dirty="0">
                <a:latin typeface="Arial"/>
                <a:cs typeface="Arial"/>
              </a:rPr>
              <a:t>4weeks after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travel..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5" name="~PP3673.WAV">
            <a:hlinkClick r:id="" action="ppaction://media"/>
          </p:cNvPr>
          <p:cNvPicPr>
            <a:picLocks noRot="1" noChangeAspect="1"/>
          </p:cNvPicPr>
          <p:nvPr>
            <a:wavAudioFile r:embed="rId1" name="~PP3673.WAV"/>
          </p:nvPr>
        </p:nvPicPr>
        <p:blipFill>
          <a:blip r:embed="rId4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21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>
            <a:spLocks/>
          </p:cNvSpPr>
          <p:nvPr/>
        </p:nvSpPr>
        <p:spPr>
          <a:xfrm>
            <a:off x="1069644" y="363677"/>
            <a:ext cx="525495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-405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CHEMOPROPHYLAXIS</a:t>
            </a:r>
            <a:endParaRPr kumimoji="0" lang="en-US" sz="4100" b="1" i="0" u="none" strike="noStrike" kern="1200" cap="none" spc="-405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396240" y="1543811"/>
            <a:ext cx="316991" cy="320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258267" y="1207087"/>
            <a:ext cx="7625715" cy="3608704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605790">
              <a:lnSpc>
                <a:spcPct val="100000"/>
              </a:lnSpc>
              <a:spcBef>
                <a:spcPts val="1560"/>
              </a:spcBef>
            </a:pPr>
            <a:r>
              <a:rPr sz="3600" dirty="0">
                <a:solidFill>
                  <a:srgbClr val="00664D"/>
                </a:solidFill>
                <a:latin typeface="Arial"/>
                <a:cs typeface="Arial"/>
              </a:rPr>
              <a:t>Definition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3200" dirty="0">
                <a:latin typeface="Arial"/>
                <a:cs typeface="Arial"/>
              </a:rPr>
              <a:t>The Practice of </a:t>
            </a:r>
            <a:r>
              <a:rPr sz="3200" spc="-5" dirty="0">
                <a:latin typeface="Arial"/>
                <a:cs typeface="Arial"/>
              </a:rPr>
              <a:t>administering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tabLst>
                <a:tab pos="1748789" algn="l"/>
                <a:tab pos="2333625" algn="l"/>
              </a:tabLst>
            </a:pPr>
            <a:r>
              <a:rPr sz="3200" spc="-5" dirty="0">
                <a:latin typeface="Arial"/>
                <a:cs typeface="Arial"/>
              </a:rPr>
              <a:t>antimicrobial agent </a:t>
            </a:r>
            <a:r>
              <a:rPr sz="3200" dirty="0">
                <a:latin typeface="Arial"/>
                <a:cs typeface="Arial"/>
              </a:rPr>
              <a:t>for </a:t>
            </a:r>
            <a:r>
              <a:rPr sz="3200" spc="-5" dirty="0">
                <a:latin typeface="Arial"/>
                <a:cs typeface="Arial"/>
              </a:rPr>
              <a:t>preventing </a:t>
            </a:r>
            <a:r>
              <a:rPr sz="3200" dirty="0">
                <a:latin typeface="Arial"/>
                <a:cs typeface="Arial"/>
              </a:rPr>
              <a:t>an  infection	</a:t>
            </a:r>
            <a:r>
              <a:rPr sz="3200" spc="-5" dirty="0">
                <a:latin typeface="Arial"/>
                <a:cs typeface="Arial"/>
              </a:rPr>
              <a:t>or	for </a:t>
            </a:r>
            <a:r>
              <a:rPr sz="3200" dirty="0">
                <a:latin typeface="Arial"/>
                <a:cs typeface="Arial"/>
              </a:rPr>
              <a:t>suppressing </a:t>
            </a:r>
            <a:r>
              <a:rPr sz="3200" spc="-5" dirty="0">
                <a:latin typeface="Arial"/>
                <a:cs typeface="Arial"/>
              </a:rPr>
              <a:t>contacted  infection </a:t>
            </a:r>
            <a:r>
              <a:rPr sz="3200" dirty="0">
                <a:latin typeface="Arial"/>
                <a:cs typeface="Arial"/>
              </a:rPr>
              <a:t>before the </a:t>
            </a:r>
            <a:r>
              <a:rPr sz="3200" spc="-5" dirty="0">
                <a:latin typeface="Arial"/>
                <a:cs typeface="Arial"/>
              </a:rPr>
              <a:t>clinical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manifestations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6" name="~PP727.WAV">
            <a:hlinkClick r:id="" action="ppaction://media"/>
          </p:cNvPr>
          <p:cNvPicPr>
            <a:picLocks noRot="1" noChangeAspect="1"/>
          </p:cNvPicPr>
          <p:nvPr>
            <a:wavAudioFile r:embed="rId1" name="~PP727.WAV"/>
          </p:nvPr>
        </p:nvPicPr>
        <p:blipFill>
          <a:blip r:embed="rId4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2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644" y="363677"/>
            <a:ext cx="563595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pc="-229" dirty="0"/>
              <a:t>Malaria</a:t>
            </a:r>
          </a:p>
        </p:txBody>
      </p:sp>
      <p:sp>
        <p:nvSpPr>
          <p:cNvPr id="3" name="object 3"/>
          <p:cNvSpPr/>
          <p:nvPr/>
        </p:nvSpPr>
        <p:spPr>
          <a:xfrm>
            <a:off x="1476375" y="1371600"/>
            <a:ext cx="4162425" cy="1323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50442" y="1565910"/>
            <a:ext cx="5673090" cy="3679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0230" marR="2192655" indent="-28702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Chl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q</a:t>
            </a:r>
            <a:r>
              <a:rPr sz="280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e  </a:t>
            </a:r>
            <a:r>
              <a:rPr sz="2800" dirty="0">
                <a:latin typeface="Arial"/>
                <a:cs typeface="Arial"/>
              </a:rPr>
              <a:t>resistant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50">
              <a:latin typeface="Arial"/>
              <a:cs typeface="Arial"/>
            </a:endParaRPr>
          </a:p>
          <a:p>
            <a:pPr marL="354965" marR="571500" indent="-342900">
              <a:lnSpc>
                <a:spcPct val="100000"/>
              </a:lnSpc>
              <a:buSzPct val="77777"/>
              <a:buFont typeface="Wingdings"/>
              <a:buChar char=""/>
              <a:tabLst>
                <a:tab pos="452755" algn="l"/>
                <a:tab pos="453390" algn="l"/>
              </a:tabLst>
            </a:pPr>
            <a:r>
              <a:rPr dirty="0"/>
              <a:t>	</a:t>
            </a:r>
            <a:r>
              <a:rPr sz="3600" spc="-5" dirty="0">
                <a:latin typeface="Arial"/>
                <a:cs typeface="Arial"/>
              </a:rPr>
              <a:t>Atovaquon</a:t>
            </a:r>
            <a:r>
              <a:rPr sz="3600" dirty="0">
                <a:latin typeface="Arial"/>
                <a:cs typeface="Arial"/>
              </a:rPr>
              <a:t>e</a:t>
            </a:r>
            <a:r>
              <a:rPr sz="3600" spc="-5" dirty="0">
                <a:latin typeface="Arial"/>
                <a:cs typeface="Arial"/>
              </a:rPr>
              <a:t>+Proguan</a:t>
            </a:r>
            <a:r>
              <a:rPr sz="3600" spc="5" dirty="0">
                <a:latin typeface="Arial"/>
                <a:cs typeface="Arial"/>
              </a:rPr>
              <a:t>i</a:t>
            </a:r>
            <a:r>
              <a:rPr sz="3600" spc="-5" dirty="0">
                <a:latin typeface="Arial"/>
                <a:cs typeface="Arial"/>
              </a:rPr>
              <a:t>l  </a:t>
            </a:r>
            <a:r>
              <a:rPr sz="3600" dirty="0">
                <a:latin typeface="Arial"/>
                <a:cs typeface="Arial"/>
              </a:rPr>
              <a:t>(Malarone)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daily</a:t>
            </a:r>
            <a:endParaRPr sz="3600">
              <a:latin typeface="Arial"/>
              <a:cs typeface="Arial"/>
            </a:endParaRPr>
          </a:p>
          <a:p>
            <a:pPr marL="376555" indent="-364490">
              <a:lnSpc>
                <a:spcPct val="100000"/>
              </a:lnSpc>
              <a:spcBef>
                <a:spcPts val="865"/>
              </a:spcBef>
              <a:buSzPct val="97222"/>
              <a:buFont typeface="Wingdings"/>
              <a:buChar char=""/>
              <a:tabLst>
                <a:tab pos="377190" algn="l"/>
              </a:tabLst>
            </a:pPr>
            <a:r>
              <a:rPr sz="3600" dirty="0">
                <a:latin typeface="Arial"/>
                <a:cs typeface="Arial"/>
              </a:rPr>
              <a:t>Mefloquine </a:t>
            </a:r>
            <a:r>
              <a:rPr sz="3600" spc="-5" dirty="0">
                <a:latin typeface="Arial"/>
                <a:cs typeface="Arial"/>
              </a:rPr>
              <a:t>250mg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weekly</a:t>
            </a:r>
            <a:endParaRPr sz="3600">
              <a:latin typeface="Arial"/>
              <a:cs typeface="Arial"/>
            </a:endParaRPr>
          </a:p>
          <a:p>
            <a:pPr marL="376555" indent="-364490">
              <a:lnSpc>
                <a:spcPct val="100000"/>
              </a:lnSpc>
              <a:spcBef>
                <a:spcPts val="865"/>
              </a:spcBef>
              <a:buSzPct val="97222"/>
              <a:buFont typeface="Wingdings"/>
              <a:buChar char=""/>
              <a:tabLst>
                <a:tab pos="377190" algn="l"/>
              </a:tabLst>
            </a:pPr>
            <a:r>
              <a:rPr sz="3600" dirty="0">
                <a:latin typeface="Arial"/>
                <a:cs typeface="Arial"/>
              </a:rPr>
              <a:t>Doxycycline </a:t>
            </a:r>
            <a:r>
              <a:rPr sz="3600" spc="-5" dirty="0">
                <a:latin typeface="Arial"/>
                <a:cs typeface="Arial"/>
              </a:rPr>
              <a:t>100mg</a:t>
            </a:r>
            <a:r>
              <a:rPr sz="3600" spc="-7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daily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5" name="~PP1065.WAV">
            <a:hlinkClick r:id="" action="ppaction://media"/>
          </p:cNvPr>
          <p:cNvPicPr>
            <a:picLocks noRot="1" noChangeAspect="1"/>
          </p:cNvPicPr>
          <p:nvPr>
            <a:wavAudioFile r:embed="rId1" name="~PP1065.WAV"/>
          </p:nvPr>
        </p:nvPicPr>
        <p:blipFill>
          <a:blip r:embed="rId4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7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644" y="363677"/>
            <a:ext cx="555975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100" b="1" spc="-229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Tuberculosis</a:t>
            </a:r>
            <a:endParaRPr sz="4100" b="1" spc="-229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508" y="1392682"/>
            <a:ext cx="5944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21218A"/>
                </a:solidFill>
                <a:latin typeface="Arial"/>
                <a:cs typeface="Arial"/>
              </a:rPr>
              <a:t>Treatment </a:t>
            </a:r>
            <a:r>
              <a:rPr sz="3600" dirty="0">
                <a:solidFill>
                  <a:srgbClr val="21218A"/>
                </a:solidFill>
                <a:latin typeface="Arial"/>
                <a:cs typeface="Arial"/>
              </a:rPr>
              <a:t>of latent</a:t>
            </a:r>
            <a:r>
              <a:rPr sz="3600" spc="-65" dirty="0">
                <a:solidFill>
                  <a:srgbClr val="21218A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21218A"/>
                </a:solidFill>
                <a:latin typeface="Arial"/>
                <a:cs typeface="Arial"/>
              </a:rPr>
              <a:t>infection..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7750" y="2314575"/>
            <a:ext cx="4524375" cy="3190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~PP1264.WAV">
            <a:hlinkClick r:id="" action="ppaction://media"/>
          </p:cNvPr>
          <p:cNvPicPr>
            <a:picLocks noRot="1" noChangeAspect="1"/>
          </p:cNvPicPr>
          <p:nvPr>
            <a:wavAudioFile r:embed="rId1" name="~PP1264.WAV"/>
          </p:nvPr>
        </p:nvPicPr>
        <p:blipFill>
          <a:blip r:embed="rId4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8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644" y="228601"/>
            <a:ext cx="601695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pc="-280" dirty="0"/>
              <a:t>Regimens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4339" y="914400"/>
            <a:ext cx="6856095" cy="6313702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649605" indent="-637540">
              <a:lnSpc>
                <a:spcPct val="100000"/>
              </a:lnSpc>
              <a:spcBef>
                <a:spcPts val="865"/>
              </a:spcBef>
              <a:buSzPct val="87500"/>
              <a:buChar char="•"/>
              <a:tabLst>
                <a:tab pos="649605" algn="l"/>
                <a:tab pos="650240" algn="l"/>
              </a:tabLst>
            </a:pPr>
            <a:r>
              <a:rPr sz="3200" dirty="0">
                <a:solidFill>
                  <a:srgbClr val="181866"/>
                </a:solidFill>
                <a:latin typeface="Arial"/>
                <a:cs typeface="Arial"/>
              </a:rPr>
              <a:t>INH </a:t>
            </a:r>
            <a:r>
              <a:rPr sz="3200" spc="-5" dirty="0">
                <a:solidFill>
                  <a:srgbClr val="181866"/>
                </a:solidFill>
                <a:latin typeface="Arial"/>
                <a:cs typeface="Arial"/>
              </a:rPr>
              <a:t>300mg daily for </a:t>
            </a:r>
            <a:r>
              <a:rPr sz="3200" dirty="0">
                <a:solidFill>
                  <a:srgbClr val="181866"/>
                </a:solidFill>
                <a:latin typeface="Arial"/>
                <a:cs typeface="Arial"/>
              </a:rPr>
              <a:t>9</a:t>
            </a:r>
            <a:r>
              <a:rPr sz="3200" spc="-40" dirty="0">
                <a:solidFill>
                  <a:srgbClr val="181866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81866"/>
                </a:solidFill>
                <a:latin typeface="Arial"/>
                <a:cs typeface="Arial"/>
              </a:rPr>
              <a:t>months</a:t>
            </a:r>
            <a:endParaRPr sz="3200">
              <a:latin typeface="Arial"/>
              <a:cs typeface="Arial"/>
            </a:endParaRPr>
          </a:p>
          <a:p>
            <a:pPr marL="2603500">
              <a:lnSpc>
                <a:spcPct val="100000"/>
              </a:lnSpc>
              <a:spcBef>
                <a:spcPts val="770"/>
              </a:spcBef>
            </a:pPr>
            <a:r>
              <a:rPr sz="3200" spc="-10" dirty="0">
                <a:latin typeface="Arial"/>
                <a:cs typeface="Arial"/>
              </a:rPr>
              <a:t>or</a:t>
            </a:r>
            <a:endParaRPr sz="3200">
              <a:latin typeface="Arial"/>
              <a:cs typeface="Arial"/>
            </a:endParaRPr>
          </a:p>
          <a:p>
            <a:pPr marL="692150" indent="-680085">
              <a:lnSpc>
                <a:spcPct val="100000"/>
              </a:lnSpc>
              <a:spcBef>
                <a:spcPts val="770"/>
              </a:spcBef>
              <a:buChar char="•"/>
              <a:tabLst>
                <a:tab pos="692150" algn="l"/>
                <a:tab pos="692785" algn="l"/>
              </a:tabLst>
            </a:pPr>
            <a:r>
              <a:rPr sz="3200" smtClean="0">
                <a:latin typeface="Arial"/>
                <a:cs typeface="Arial"/>
              </a:rPr>
              <a:t>INH</a:t>
            </a:r>
            <a:r>
              <a:rPr lang="en-IN" sz="3200" dirty="0" smtClean="0">
                <a:latin typeface="Arial"/>
                <a:cs typeface="Arial"/>
              </a:rPr>
              <a:t>(5 mg)</a:t>
            </a:r>
            <a:r>
              <a:rPr sz="3200" smtClean="0">
                <a:latin typeface="Arial"/>
                <a:cs typeface="Arial"/>
              </a:rPr>
              <a:t> </a:t>
            </a:r>
            <a:r>
              <a:rPr sz="3200">
                <a:latin typeface="Arial"/>
                <a:cs typeface="Arial"/>
              </a:rPr>
              <a:t>+</a:t>
            </a:r>
            <a:r>
              <a:rPr sz="3200" smtClean="0">
                <a:latin typeface="Arial"/>
                <a:cs typeface="Arial"/>
              </a:rPr>
              <a:t>Rifampicin</a:t>
            </a:r>
            <a:r>
              <a:rPr lang="en-IN" sz="3200" dirty="0" smtClean="0">
                <a:latin typeface="Arial"/>
                <a:cs typeface="Arial"/>
              </a:rPr>
              <a:t>(10mg)</a:t>
            </a:r>
            <a:r>
              <a:rPr sz="3200" smtClean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daily for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6months</a:t>
            </a:r>
            <a:endParaRPr sz="3200">
              <a:latin typeface="Arial"/>
              <a:cs typeface="Arial"/>
            </a:endParaRPr>
          </a:p>
          <a:p>
            <a:pPr marL="2603500">
              <a:lnSpc>
                <a:spcPct val="100000"/>
              </a:lnSpc>
              <a:spcBef>
                <a:spcPts val="770"/>
              </a:spcBef>
            </a:pPr>
            <a:r>
              <a:rPr sz="3200" spc="-10" dirty="0">
                <a:latin typeface="Arial"/>
                <a:cs typeface="Arial"/>
              </a:rPr>
              <a:t>or</a:t>
            </a:r>
            <a:endParaRPr sz="3200">
              <a:latin typeface="Arial"/>
              <a:cs typeface="Arial"/>
            </a:endParaRPr>
          </a:p>
          <a:p>
            <a:pPr marL="692150" indent="-680085">
              <a:lnSpc>
                <a:spcPct val="100000"/>
              </a:lnSpc>
              <a:spcBef>
                <a:spcPts val="770"/>
              </a:spcBef>
              <a:buChar char="•"/>
              <a:tabLst>
                <a:tab pos="692150" algn="l"/>
                <a:tab pos="692785" algn="l"/>
              </a:tabLst>
            </a:pPr>
            <a:r>
              <a:rPr sz="3200" spc="-5" smtClean="0">
                <a:latin typeface="Arial"/>
                <a:cs typeface="Arial"/>
              </a:rPr>
              <a:t>Rifampicin</a:t>
            </a:r>
            <a:r>
              <a:rPr lang="en-IN" sz="3200" spc="-5" dirty="0" smtClean="0">
                <a:latin typeface="Arial"/>
                <a:cs typeface="Arial"/>
              </a:rPr>
              <a:t>(10mg) daily</a:t>
            </a:r>
            <a:r>
              <a:rPr sz="3200" spc="-5" smtClean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for </a:t>
            </a:r>
            <a:r>
              <a:rPr sz="3200" dirty="0">
                <a:latin typeface="Arial"/>
                <a:cs typeface="Arial"/>
              </a:rPr>
              <a:t>4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months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4650">
              <a:latin typeface="Arial"/>
              <a:cs typeface="Arial"/>
            </a:endParaRPr>
          </a:p>
          <a:p>
            <a:pPr marL="355600" marR="523875" indent="-342900">
              <a:lnSpc>
                <a:spcPct val="100000"/>
              </a:lnSpc>
              <a:buFont typeface="Arial"/>
              <a:buChar char="•"/>
              <a:tabLst>
                <a:tab pos="692150" algn="l"/>
                <a:tab pos="692785" algn="l"/>
              </a:tabLst>
            </a:pPr>
            <a:r>
              <a:rPr sz="3200" smtClean="0">
                <a:latin typeface="Arial"/>
                <a:cs typeface="Arial"/>
              </a:rPr>
              <a:t>Rifampicin +Pyrazinamide for</a:t>
            </a:r>
            <a:r>
              <a:rPr sz="3200" spc="-150" smtClean="0">
                <a:latin typeface="Arial"/>
                <a:cs typeface="Arial"/>
              </a:rPr>
              <a:t> </a:t>
            </a:r>
            <a:r>
              <a:rPr sz="3200" smtClean="0">
                <a:latin typeface="Arial"/>
                <a:cs typeface="Arial"/>
              </a:rPr>
              <a:t>2  </a:t>
            </a:r>
            <a:r>
              <a:rPr sz="3200" spc="-5" smtClean="0">
                <a:latin typeface="Arial"/>
                <a:cs typeface="Arial"/>
              </a:rPr>
              <a:t>months.</a:t>
            </a:r>
            <a:endParaRPr lang="en-IN" sz="3200" spc="-5" dirty="0" smtClean="0">
              <a:latin typeface="Arial"/>
              <a:cs typeface="Arial"/>
            </a:endParaRPr>
          </a:p>
          <a:p>
            <a:pPr marL="355600" marR="523875" indent="-342900">
              <a:lnSpc>
                <a:spcPct val="100000"/>
              </a:lnSpc>
              <a:buFont typeface="Arial"/>
              <a:buChar char="•"/>
              <a:tabLst>
                <a:tab pos="692150" algn="l"/>
                <a:tab pos="692785" algn="l"/>
              </a:tabLst>
            </a:pPr>
            <a:endParaRPr sz="3200">
              <a:latin typeface="Arial"/>
              <a:cs typeface="Arial"/>
            </a:endParaRPr>
          </a:p>
        </p:txBody>
      </p:sp>
      <p:pic>
        <p:nvPicPr>
          <p:cNvPr id="4" name="~PP2108.WAV">
            <a:hlinkClick r:id="" action="ppaction://media"/>
          </p:cNvPr>
          <p:cNvPicPr>
            <a:picLocks noRot="1" noChangeAspect="1"/>
          </p:cNvPicPr>
          <p:nvPr>
            <a:wavAudioFile r:embed="rId1" name="~PP2108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3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63677"/>
            <a:ext cx="7086600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295" dirty="0" smtClean="0"/>
              <a:t>HIV-Post </a:t>
            </a:r>
            <a:r>
              <a:rPr lang="en-US" spc="-305" dirty="0" smtClean="0"/>
              <a:t>exposure</a:t>
            </a:r>
            <a:r>
              <a:rPr lang="en-US" spc="-280" dirty="0" smtClean="0"/>
              <a:t> </a:t>
            </a:r>
            <a:r>
              <a:rPr lang="en-US" spc="-245" dirty="0" smtClean="0"/>
              <a:t>prophylaxis</a:t>
            </a:r>
            <a:endParaRPr spc="-280" dirty="0"/>
          </a:p>
        </p:txBody>
      </p:sp>
      <p:grpSp>
        <p:nvGrpSpPr>
          <p:cNvPr id="4" name="object 14"/>
          <p:cNvGrpSpPr/>
          <p:nvPr/>
        </p:nvGrpSpPr>
        <p:grpSpPr>
          <a:xfrm>
            <a:off x="466725" y="1590675"/>
            <a:ext cx="3590925" cy="1381125"/>
            <a:chOff x="466725" y="1590675"/>
            <a:chExt cx="3590925" cy="1381125"/>
          </a:xfrm>
        </p:grpSpPr>
        <p:sp>
          <p:nvSpPr>
            <p:cNvPr id="5" name="object 15"/>
            <p:cNvSpPr/>
            <p:nvPr/>
          </p:nvSpPr>
          <p:spPr>
            <a:xfrm>
              <a:off x="466725" y="1590675"/>
              <a:ext cx="3590925" cy="1381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6"/>
            <p:cNvSpPr/>
            <p:nvPr/>
          </p:nvSpPr>
          <p:spPr>
            <a:xfrm>
              <a:off x="1427988" y="1635251"/>
              <a:ext cx="1854708" cy="5212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7"/>
            <p:cNvSpPr/>
            <p:nvPr/>
          </p:nvSpPr>
          <p:spPr>
            <a:xfrm>
              <a:off x="1097280" y="2001012"/>
              <a:ext cx="2432304" cy="5212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8"/>
            <p:cNvSpPr/>
            <p:nvPr/>
          </p:nvSpPr>
          <p:spPr>
            <a:xfrm>
              <a:off x="1816608" y="2366772"/>
              <a:ext cx="906780" cy="5212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9"/>
            <p:cNvSpPr/>
            <p:nvPr/>
          </p:nvSpPr>
          <p:spPr>
            <a:xfrm>
              <a:off x="1321816" y="1823211"/>
              <a:ext cx="1907921" cy="66636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0"/>
            <p:cNvSpPr/>
            <p:nvPr/>
          </p:nvSpPr>
          <p:spPr>
            <a:xfrm>
              <a:off x="2050288" y="2563875"/>
              <a:ext cx="453390" cy="222250"/>
            </a:xfrm>
            <a:custGeom>
              <a:avLst/>
              <a:gdLst/>
              <a:ahLst/>
              <a:cxnLst/>
              <a:rect l="l" t="t" r="r" b="b"/>
              <a:pathLst>
                <a:path w="453389" h="222250">
                  <a:moveTo>
                    <a:pt x="129412" y="60198"/>
                  </a:moveTo>
                  <a:lnTo>
                    <a:pt x="102616" y="60198"/>
                  </a:lnTo>
                  <a:lnTo>
                    <a:pt x="102616" y="218186"/>
                  </a:lnTo>
                  <a:lnTo>
                    <a:pt x="129412" y="218186"/>
                  </a:lnTo>
                  <a:lnTo>
                    <a:pt x="129412" y="60198"/>
                  </a:lnTo>
                  <a:close/>
                </a:path>
                <a:path w="453389" h="222250">
                  <a:moveTo>
                    <a:pt x="185293" y="166877"/>
                  </a:moveTo>
                  <a:lnTo>
                    <a:pt x="158750" y="171069"/>
                  </a:lnTo>
                  <a:lnTo>
                    <a:pt x="161752" y="182860"/>
                  </a:lnTo>
                  <a:lnTo>
                    <a:pt x="166195" y="193103"/>
                  </a:lnTo>
                  <a:lnTo>
                    <a:pt x="199215" y="218582"/>
                  </a:lnTo>
                  <a:lnTo>
                    <a:pt x="226313" y="221741"/>
                  </a:lnTo>
                  <a:lnTo>
                    <a:pt x="235408" y="221337"/>
                  </a:lnTo>
                  <a:lnTo>
                    <a:pt x="272669" y="207454"/>
                  </a:lnTo>
                  <a:lnTo>
                    <a:pt x="280020" y="199771"/>
                  </a:lnTo>
                  <a:lnTo>
                    <a:pt x="226187" y="199771"/>
                  </a:lnTo>
                  <a:lnTo>
                    <a:pt x="217545" y="199245"/>
                  </a:lnTo>
                  <a:lnTo>
                    <a:pt x="186916" y="174349"/>
                  </a:lnTo>
                  <a:lnTo>
                    <a:pt x="185293" y="166877"/>
                  </a:lnTo>
                  <a:close/>
                </a:path>
                <a:path w="453389" h="222250">
                  <a:moveTo>
                    <a:pt x="221487" y="56641"/>
                  </a:moveTo>
                  <a:lnTo>
                    <a:pt x="213232" y="56641"/>
                  </a:lnTo>
                  <a:lnTo>
                    <a:pt x="205486" y="57658"/>
                  </a:lnTo>
                  <a:lnTo>
                    <a:pt x="171323" y="76581"/>
                  </a:lnTo>
                  <a:lnTo>
                    <a:pt x="168148" y="82550"/>
                  </a:lnTo>
                  <a:lnTo>
                    <a:pt x="164845" y="88519"/>
                  </a:lnTo>
                  <a:lnTo>
                    <a:pt x="163194" y="95123"/>
                  </a:lnTo>
                  <a:lnTo>
                    <a:pt x="163194" y="109854"/>
                  </a:lnTo>
                  <a:lnTo>
                    <a:pt x="193216" y="141184"/>
                  </a:lnTo>
                  <a:lnTo>
                    <a:pt x="237132" y="153898"/>
                  </a:lnTo>
                  <a:lnTo>
                    <a:pt x="245014" y="156289"/>
                  </a:lnTo>
                  <a:lnTo>
                    <a:pt x="250848" y="158418"/>
                  </a:lnTo>
                  <a:lnTo>
                    <a:pt x="254635" y="160274"/>
                  </a:lnTo>
                  <a:lnTo>
                    <a:pt x="259842" y="163829"/>
                  </a:lnTo>
                  <a:lnTo>
                    <a:pt x="262509" y="168528"/>
                  </a:lnTo>
                  <a:lnTo>
                    <a:pt x="262509" y="181356"/>
                  </a:lnTo>
                  <a:lnTo>
                    <a:pt x="226187" y="199771"/>
                  </a:lnTo>
                  <a:lnTo>
                    <a:pt x="280020" y="199771"/>
                  </a:lnTo>
                  <a:lnTo>
                    <a:pt x="290068" y="171831"/>
                  </a:lnTo>
                  <a:lnTo>
                    <a:pt x="290068" y="162687"/>
                  </a:lnTo>
                  <a:lnTo>
                    <a:pt x="259371" y="132177"/>
                  </a:lnTo>
                  <a:lnTo>
                    <a:pt x="213232" y="118745"/>
                  </a:lnTo>
                  <a:lnTo>
                    <a:pt x="205359" y="116459"/>
                  </a:lnTo>
                  <a:lnTo>
                    <a:pt x="202692" y="115570"/>
                  </a:lnTo>
                  <a:lnTo>
                    <a:pt x="197993" y="113664"/>
                  </a:lnTo>
                  <a:lnTo>
                    <a:pt x="194563" y="111251"/>
                  </a:lnTo>
                  <a:lnTo>
                    <a:pt x="192405" y="108331"/>
                  </a:lnTo>
                  <a:lnTo>
                    <a:pt x="190245" y="105537"/>
                  </a:lnTo>
                  <a:lnTo>
                    <a:pt x="189103" y="102488"/>
                  </a:lnTo>
                  <a:lnTo>
                    <a:pt x="189103" y="93599"/>
                  </a:lnTo>
                  <a:lnTo>
                    <a:pt x="223393" y="78612"/>
                  </a:lnTo>
                  <a:lnTo>
                    <a:pt x="276198" y="78612"/>
                  </a:lnTo>
                  <a:lnTo>
                    <a:pt x="274828" y="76453"/>
                  </a:lnTo>
                  <a:lnTo>
                    <a:pt x="238902" y="57975"/>
                  </a:lnTo>
                  <a:lnTo>
                    <a:pt x="230463" y="56975"/>
                  </a:lnTo>
                  <a:lnTo>
                    <a:pt x="221487" y="56641"/>
                  </a:lnTo>
                  <a:close/>
                </a:path>
                <a:path w="453389" h="222250">
                  <a:moveTo>
                    <a:pt x="276198" y="78612"/>
                  </a:moveTo>
                  <a:lnTo>
                    <a:pt x="233806" y="78612"/>
                  </a:lnTo>
                  <a:lnTo>
                    <a:pt x="241807" y="80899"/>
                  </a:lnTo>
                  <a:lnTo>
                    <a:pt x="253237" y="90043"/>
                  </a:lnTo>
                  <a:lnTo>
                    <a:pt x="256667" y="96393"/>
                  </a:lnTo>
                  <a:lnTo>
                    <a:pt x="257937" y="104521"/>
                  </a:lnTo>
                  <a:lnTo>
                    <a:pt x="284099" y="100964"/>
                  </a:lnTo>
                  <a:lnTo>
                    <a:pt x="282580" y="93599"/>
                  </a:lnTo>
                  <a:lnTo>
                    <a:pt x="280558" y="87137"/>
                  </a:lnTo>
                  <a:lnTo>
                    <a:pt x="277973" y="81408"/>
                  </a:lnTo>
                  <a:lnTo>
                    <a:pt x="276198" y="78612"/>
                  </a:lnTo>
                  <a:close/>
                </a:path>
                <a:path w="453389" h="222250">
                  <a:moveTo>
                    <a:pt x="24130" y="60198"/>
                  </a:moveTo>
                  <a:lnTo>
                    <a:pt x="0" y="60198"/>
                  </a:lnTo>
                  <a:lnTo>
                    <a:pt x="0" y="218186"/>
                  </a:lnTo>
                  <a:lnTo>
                    <a:pt x="26797" y="218186"/>
                  </a:lnTo>
                  <a:lnTo>
                    <a:pt x="26797" y="135509"/>
                  </a:lnTo>
                  <a:lnTo>
                    <a:pt x="27080" y="127198"/>
                  </a:lnTo>
                  <a:lnTo>
                    <a:pt x="45974" y="85978"/>
                  </a:lnTo>
                  <a:lnTo>
                    <a:pt x="51181" y="84200"/>
                  </a:lnTo>
                  <a:lnTo>
                    <a:pt x="78883" y="84200"/>
                  </a:lnTo>
                  <a:lnTo>
                    <a:pt x="24130" y="84074"/>
                  </a:lnTo>
                  <a:lnTo>
                    <a:pt x="24130" y="60198"/>
                  </a:lnTo>
                  <a:close/>
                </a:path>
                <a:path w="453389" h="222250">
                  <a:moveTo>
                    <a:pt x="78883" y="84200"/>
                  </a:moveTo>
                  <a:lnTo>
                    <a:pt x="63626" y="84200"/>
                  </a:lnTo>
                  <a:lnTo>
                    <a:pt x="70104" y="86233"/>
                  </a:lnTo>
                  <a:lnTo>
                    <a:pt x="76707" y="90043"/>
                  </a:lnTo>
                  <a:lnTo>
                    <a:pt x="78883" y="84200"/>
                  </a:lnTo>
                  <a:close/>
                </a:path>
                <a:path w="453389" h="222250">
                  <a:moveTo>
                    <a:pt x="58419" y="56641"/>
                  </a:moveTo>
                  <a:lnTo>
                    <a:pt x="52197" y="56641"/>
                  </a:lnTo>
                  <a:lnTo>
                    <a:pt x="46355" y="58420"/>
                  </a:lnTo>
                  <a:lnTo>
                    <a:pt x="24130" y="84074"/>
                  </a:lnTo>
                  <a:lnTo>
                    <a:pt x="78931" y="84074"/>
                  </a:lnTo>
                  <a:lnTo>
                    <a:pt x="85979" y="65150"/>
                  </a:lnTo>
                  <a:lnTo>
                    <a:pt x="78976" y="61410"/>
                  </a:lnTo>
                  <a:lnTo>
                    <a:pt x="72056" y="58753"/>
                  </a:lnTo>
                  <a:lnTo>
                    <a:pt x="65208" y="57167"/>
                  </a:lnTo>
                  <a:lnTo>
                    <a:pt x="58419" y="56641"/>
                  </a:lnTo>
                  <a:close/>
                </a:path>
                <a:path w="453389" h="222250">
                  <a:moveTo>
                    <a:pt x="348869" y="0"/>
                  </a:moveTo>
                  <a:lnTo>
                    <a:pt x="322072" y="0"/>
                  </a:lnTo>
                  <a:lnTo>
                    <a:pt x="322072" y="218186"/>
                  </a:lnTo>
                  <a:lnTo>
                    <a:pt x="348869" y="218186"/>
                  </a:lnTo>
                  <a:lnTo>
                    <a:pt x="348869" y="155575"/>
                  </a:lnTo>
                  <a:lnTo>
                    <a:pt x="367792" y="137413"/>
                  </a:lnTo>
                  <a:lnTo>
                    <a:pt x="398954" y="137413"/>
                  </a:lnTo>
                  <a:lnTo>
                    <a:pt x="390285" y="124460"/>
                  </a:lnTo>
                  <a:lnTo>
                    <a:pt x="348869" y="124460"/>
                  </a:lnTo>
                  <a:lnTo>
                    <a:pt x="348869" y="0"/>
                  </a:lnTo>
                  <a:close/>
                </a:path>
                <a:path w="453389" h="222250">
                  <a:moveTo>
                    <a:pt x="398954" y="137413"/>
                  </a:moveTo>
                  <a:lnTo>
                    <a:pt x="367792" y="137413"/>
                  </a:lnTo>
                  <a:lnTo>
                    <a:pt x="419988" y="218186"/>
                  </a:lnTo>
                  <a:lnTo>
                    <a:pt x="453009" y="218186"/>
                  </a:lnTo>
                  <a:lnTo>
                    <a:pt x="398954" y="137413"/>
                  </a:lnTo>
                  <a:close/>
                </a:path>
                <a:path w="453389" h="222250">
                  <a:moveTo>
                    <a:pt x="446913" y="60198"/>
                  </a:moveTo>
                  <a:lnTo>
                    <a:pt x="412242" y="60198"/>
                  </a:lnTo>
                  <a:lnTo>
                    <a:pt x="348869" y="124460"/>
                  </a:lnTo>
                  <a:lnTo>
                    <a:pt x="390285" y="124460"/>
                  </a:lnTo>
                  <a:lnTo>
                    <a:pt x="386461" y="118745"/>
                  </a:lnTo>
                  <a:lnTo>
                    <a:pt x="446913" y="60198"/>
                  </a:lnTo>
                  <a:close/>
                </a:path>
                <a:path w="453389" h="222250">
                  <a:moveTo>
                    <a:pt x="129412" y="0"/>
                  </a:moveTo>
                  <a:lnTo>
                    <a:pt x="102616" y="0"/>
                  </a:lnTo>
                  <a:lnTo>
                    <a:pt x="102616" y="30861"/>
                  </a:lnTo>
                  <a:lnTo>
                    <a:pt x="129412" y="30861"/>
                  </a:lnTo>
                  <a:lnTo>
                    <a:pt x="12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1"/>
            <p:cNvSpPr/>
            <p:nvPr/>
          </p:nvSpPr>
          <p:spPr>
            <a:xfrm>
              <a:off x="2041144" y="2554732"/>
              <a:ext cx="471297" cy="24003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22"/>
          <p:cNvGrpSpPr/>
          <p:nvPr/>
        </p:nvGrpSpPr>
        <p:grpSpPr>
          <a:xfrm>
            <a:off x="4139946" y="1800225"/>
            <a:ext cx="3442335" cy="1133475"/>
            <a:chOff x="4139946" y="1800225"/>
            <a:chExt cx="3442335" cy="1133475"/>
          </a:xfrm>
        </p:grpSpPr>
        <p:sp>
          <p:nvSpPr>
            <p:cNvPr id="13" name="object 23"/>
            <p:cNvSpPr/>
            <p:nvPr/>
          </p:nvSpPr>
          <p:spPr>
            <a:xfrm>
              <a:off x="4139946" y="2370581"/>
              <a:ext cx="576580" cy="103505"/>
            </a:xfrm>
            <a:custGeom>
              <a:avLst/>
              <a:gdLst/>
              <a:ahLst/>
              <a:cxnLst/>
              <a:rect l="l" t="t" r="r" b="b"/>
              <a:pathLst>
                <a:path w="576579" h="103505">
                  <a:moveTo>
                    <a:pt x="487552" y="0"/>
                  </a:moveTo>
                  <a:lnTo>
                    <a:pt x="483742" y="1015"/>
                  </a:lnTo>
                  <a:lnTo>
                    <a:pt x="481964" y="3937"/>
                  </a:lnTo>
                  <a:lnTo>
                    <a:pt x="480187" y="6984"/>
                  </a:lnTo>
                  <a:lnTo>
                    <a:pt x="481202" y="10921"/>
                  </a:lnTo>
                  <a:lnTo>
                    <a:pt x="540056" y="45402"/>
                  </a:lnTo>
                  <a:lnTo>
                    <a:pt x="563499" y="45465"/>
                  </a:lnTo>
                  <a:lnTo>
                    <a:pt x="563499" y="58165"/>
                  </a:lnTo>
                  <a:lnTo>
                    <a:pt x="539932" y="58165"/>
                  </a:lnTo>
                  <a:lnTo>
                    <a:pt x="480949" y="92328"/>
                  </a:lnTo>
                  <a:lnTo>
                    <a:pt x="479932" y="96265"/>
                  </a:lnTo>
                  <a:lnTo>
                    <a:pt x="483488" y="102362"/>
                  </a:lnTo>
                  <a:lnTo>
                    <a:pt x="487299" y="103377"/>
                  </a:lnTo>
                  <a:lnTo>
                    <a:pt x="565331" y="58165"/>
                  </a:lnTo>
                  <a:lnTo>
                    <a:pt x="563499" y="58165"/>
                  </a:lnTo>
                  <a:lnTo>
                    <a:pt x="565441" y="58102"/>
                  </a:lnTo>
                  <a:lnTo>
                    <a:pt x="576071" y="51942"/>
                  </a:lnTo>
                  <a:lnTo>
                    <a:pt x="487552" y="0"/>
                  </a:lnTo>
                  <a:close/>
                </a:path>
                <a:path w="576579" h="103505">
                  <a:moveTo>
                    <a:pt x="550949" y="51784"/>
                  </a:moveTo>
                  <a:lnTo>
                    <a:pt x="540041" y="58102"/>
                  </a:lnTo>
                  <a:lnTo>
                    <a:pt x="563499" y="58165"/>
                  </a:lnTo>
                  <a:lnTo>
                    <a:pt x="563499" y="57276"/>
                  </a:lnTo>
                  <a:lnTo>
                    <a:pt x="560324" y="57276"/>
                  </a:lnTo>
                  <a:lnTo>
                    <a:pt x="550949" y="51784"/>
                  </a:lnTo>
                  <a:close/>
                </a:path>
                <a:path w="576579" h="103505">
                  <a:moveTo>
                    <a:pt x="0" y="43941"/>
                  </a:moveTo>
                  <a:lnTo>
                    <a:pt x="0" y="56641"/>
                  </a:lnTo>
                  <a:lnTo>
                    <a:pt x="540041" y="58102"/>
                  </a:lnTo>
                  <a:lnTo>
                    <a:pt x="550949" y="51784"/>
                  </a:lnTo>
                  <a:lnTo>
                    <a:pt x="540056" y="45402"/>
                  </a:lnTo>
                  <a:lnTo>
                    <a:pt x="0" y="43941"/>
                  </a:lnTo>
                  <a:close/>
                </a:path>
                <a:path w="576579" h="103505">
                  <a:moveTo>
                    <a:pt x="560324" y="46354"/>
                  </a:moveTo>
                  <a:lnTo>
                    <a:pt x="550949" y="51784"/>
                  </a:lnTo>
                  <a:lnTo>
                    <a:pt x="560324" y="57276"/>
                  </a:lnTo>
                  <a:lnTo>
                    <a:pt x="560324" y="46354"/>
                  </a:lnTo>
                  <a:close/>
                </a:path>
                <a:path w="576579" h="103505">
                  <a:moveTo>
                    <a:pt x="563499" y="46354"/>
                  </a:moveTo>
                  <a:lnTo>
                    <a:pt x="560324" y="46354"/>
                  </a:lnTo>
                  <a:lnTo>
                    <a:pt x="560324" y="57276"/>
                  </a:lnTo>
                  <a:lnTo>
                    <a:pt x="563499" y="57276"/>
                  </a:lnTo>
                  <a:lnTo>
                    <a:pt x="563499" y="46354"/>
                  </a:lnTo>
                  <a:close/>
                </a:path>
                <a:path w="576579" h="103505">
                  <a:moveTo>
                    <a:pt x="540056" y="45402"/>
                  </a:moveTo>
                  <a:lnTo>
                    <a:pt x="550949" y="51784"/>
                  </a:lnTo>
                  <a:lnTo>
                    <a:pt x="560324" y="46354"/>
                  </a:lnTo>
                  <a:lnTo>
                    <a:pt x="563499" y="46354"/>
                  </a:lnTo>
                  <a:lnTo>
                    <a:pt x="563499" y="45465"/>
                  </a:lnTo>
                  <a:lnTo>
                    <a:pt x="540056" y="45402"/>
                  </a:lnTo>
                  <a:close/>
                </a:path>
              </a:pathLst>
            </a:custGeom>
            <a:solidFill>
              <a:srgbClr val="00C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4"/>
            <p:cNvSpPr/>
            <p:nvPr/>
          </p:nvSpPr>
          <p:spPr>
            <a:xfrm>
              <a:off x="4714875" y="1800225"/>
              <a:ext cx="2867025" cy="11334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5"/>
            <p:cNvSpPr/>
            <p:nvPr/>
          </p:nvSpPr>
          <p:spPr>
            <a:xfrm>
              <a:off x="5196840" y="1865376"/>
              <a:ext cx="1920239" cy="52120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6"/>
            <p:cNvSpPr/>
            <p:nvPr/>
          </p:nvSpPr>
          <p:spPr>
            <a:xfrm>
              <a:off x="5073396" y="2231136"/>
              <a:ext cx="611124" cy="5212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7"/>
            <p:cNvSpPr/>
            <p:nvPr/>
          </p:nvSpPr>
          <p:spPr>
            <a:xfrm>
              <a:off x="5251704" y="2231136"/>
              <a:ext cx="1988820" cy="5212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8"/>
            <p:cNvSpPr/>
            <p:nvPr/>
          </p:nvSpPr>
          <p:spPr>
            <a:xfrm>
              <a:off x="5408549" y="2052954"/>
              <a:ext cx="1487297" cy="24003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9"/>
            <p:cNvSpPr/>
            <p:nvPr/>
          </p:nvSpPr>
          <p:spPr>
            <a:xfrm>
              <a:off x="5305044" y="2466339"/>
              <a:ext cx="144145" cy="144780"/>
            </a:xfrm>
            <a:custGeom>
              <a:avLst/>
              <a:gdLst/>
              <a:ahLst/>
              <a:cxnLst/>
              <a:rect l="l" t="t" r="r" b="b"/>
              <a:pathLst>
                <a:path w="144145" h="144780">
                  <a:moveTo>
                    <a:pt x="144145" y="59690"/>
                  </a:moveTo>
                  <a:lnTo>
                    <a:pt x="84709" y="59690"/>
                  </a:lnTo>
                  <a:lnTo>
                    <a:pt x="84709" y="0"/>
                  </a:lnTo>
                  <a:lnTo>
                    <a:pt x="59436" y="0"/>
                  </a:lnTo>
                  <a:lnTo>
                    <a:pt x="59436" y="59690"/>
                  </a:lnTo>
                  <a:lnTo>
                    <a:pt x="0" y="59690"/>
                  </a:lnTo>
                  <a:lnTo>
                    <a:pt x="0" y="85090"/>
                  </a:lnTo>
                  <a:lnTo>
                    <a:pt x="59436" y="85090"/>
                  </a:lnTo>
                  <a:lnTo>
                    <a:pt x="59436" y="144780"/>
                  </a:lnTo>
                  <a:lnTo>
                    <a:pt x="84709" y="144780"/>
                  </a:lnTo>
                  <a:lnTo>
                    <a:pt x="84709" y="85090"/>
                  </a:lnTo>
                  <a:lnTo>
                    <a:pt x="144145" y="85090"/>
                  </a:lnTo>
                  <a:lnTo>
                    <a:pt x="144145" y="59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0"/>
            <p:cNvSpPr/>
            <p:nvPr/>
          </p:nvSpPr>
          <p:spPr>
            <a:xfrm>
              <a:off x="5305044" y="2466594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4">
                  <a:moveTo>
                    <a:pt x="59435" y="0"/>
                  </a:moveTo>
                  <a:lnTo>
                    <a:pt x="84708" y="0"/>
                  </a:lnTo>
                  <a:lnTo>
                    <a:pt x="84708" y="59308"/>
                  </a:lnTo>
                  <a:lnTo>
                    <a:pt x="144144" y="59308"/>
                  </a:lnTo>
                  <a:lnTo>
                    <a:pt x="144144" y="84327"/>
                  </a:lnTo>
                  <a:lnTo>
                    <a:pt x="84708" y="84327"/>
                  </a:lnTo>
                  <a:lnTo>
                    <a:pt x="84708" y="144144"/>
                  </a:lnTo>
                  <a:lnTo>
                    <a:pt x="59435" y="144144"/>
                  </a:lnTo>
                  <a:lnTo>
                    <a:pt x="59435" y="84327"/>
                  </a:lnTo>
                  <a:lnTo>
                    <a:pt x="0" y="84327"/>
                  </a:lnTo>
                  <a:lnTo>
                    <a:pt x="0" y="59308"/>
                  </a:lnTo>
                  <a:lnTo>
                    <a:pt x="59435" y="59308"/>
                  </a:lnTo>
                  <a:lnTo>
                    <a:pt x="59435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1"/>
            <p:cNvSpPr/>
            <p:nvPr/>
          </p:nvSpPr>
          <p:spPr>
            <a:xfrm>
              <a:off x="5479669" y="2418715"/>
              <a:ext cx="1539621" cy="24003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32"/>
          <p:cNvGrpSpPr/>
          <p:nvPr/>
        </p:nvGrpSpPr>
        <p:grpSpPr>
          <a:xfrm>
            <a:off x="466725" y="3286125"/>
            <a:ext cx="3590925" cy="1371600"/>
            <a:chOff x="466725" y="3286125"/>
            <a:chExt cx="3590925" cy="1371600"/>
          </a:xfrm>
        </p:grpSpPr>
        <p:sp>
          <p:nvSpPr>
            <p:cNvPr id="23" name="object 33"/>
            <p:cNvSpPr/>
            <p:nvPr/>
          </p:nvSpPr>
          <p:spPr>
            <a:xfrm>
              <a:off x="466725" y="3286125"/>
              <a:ext cx="3590925" cy="13716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4"/>
            <p:cNvSpPr/>
            <p:nvPr/>
          </p:nvSpPr>
          <p:spPr>
            <a:xfrm>
              <a:off x="1309116" y="3326892"/>
              <a:ext cx="2007108" cy="52120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35"/>
            <p:cNvSpPr/>
            <p:nvPr/>
          </p:nvSpPr>
          <p:spPr>
            <a:xfrm>
              <a:off x="1037844" y="3692651"/>
              <a:ext cx="2551176" cy="52120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36"/>
            <p:cNvSpPr/>
            <p:nvPr/>
          </p:nvSpPr>
          <p:spPr>
            <a:xfrm>
              <a:off x="1816608" y="4058412"/>
              <a:ext cx="906780" cy="52120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37"/>
            <p:cNvSpPr/>
            <p:nvPr/>
          </p:nvSpPr>
          <p:spPr>
            <a:xfrm>
              <a:off x="1262380" y="3515486"/>
              <a:ext cx="2008124" cy="66636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8"/>
            <p:cNvSpPr/>
            <p:nvPr/>
          </p:nvSpPr>
          <p:spPr>
            <a:xfrm>
              <a:off x="2050288" y="4256150"/>
              <a:ext cx="453390" cy="222250"/>
            </a:xfrm>
            <a:custGeom>
              <a:avLst/>
              <a:gdLst/>
              <a:ahLst/>
              <a:cxnLst/>
              <a:rect l="l" t="t" r="r" b="b"/>
              <a:pathLst>
                <a:path w="453389" h="222250">
                  <a:moveTo>
                    <a:pt x="129412" y="60071"/>
                  </a:moveTo>
                  <a:lnTo>
                    <a:pt x="102616" y="60071"/>
                  </a:lnTo>
                  <a:lnTo>
                    <a:pt x="102616" y="218059"/>
                  </a:lnTo>
                  <a:lnTo>
                    <a:pt x="129412" y="218059"/>
                  </a:lnTo>
                  <a:lnTo>
                    <a:pt x="129412" y="60071"/>
                  </a:lnTo>
                  <a:close/>
                </a:path>
                <a:path w="453389" h="222250">
                  <a:moveTo>
                    <a:pt x="185293" y="166750"/>
                  </a:moveTo>
                  <a:lnTo>
                    <a:pt x="158750" y="170942"/>
                  </a:lnTo>
                  <a:lnTo>
                    <a:pt x="161750" y="182751"/>
                  </a:lnTo>
                  <a:lnTo>
                    <a:pt x="166179" y="193024"/>
                  </a:lnTo>
                  <a:lnTo>
                    <a:pt x="199151" y="218519"/>
                  </a:lnTo>
                  <a:lnTo>
                    <a:pt x="226313" y="221742"/>
                  </a:lnTo>
                  <a:lnTo>
                    <a:pt x="235390" y="221337"/>
                  </a:lnTo>
                  <a:lnTo>
                    <a:pt x="272669" y="207438"/>
                  </a:lnTo>
                  <a:lnTo>
                    <a:pt x="280049" y="199644"/>
                  </a:lnTo>
                  <a:lnTo>
                    <a:pt x="226187" y="199644"/>
                  </a:lnTo>
                  <a:lnTo>
                    <a:pt x="217545" y="199118"/>
                  </a:lnTo>
                  <a:lnTo>
                    <a:pt x="186862" y="174275"/>
                  </a:lnTo>
                  <a:lnTo>
                    <a:pt x="185293" y="166750"/>
                  </a:lnTo>
                  <a:close/>
                </a:path>
                <a:path w="453389" h="222250">
                  <a:moveTo>
                    <a:pt x="221361" y="56515"/>
                  </a:moveTo>
                  <a:lnTo>
                    <a:pt x="213232" y="56515"/>
                  </a:lnTo>
                  <a:lnTo>
                    <a:pt x="205486" y="57531"/>
                  </a:lnTo>
                  <a:lnTo>
                    <a:pt x="191135" y="61849"/>
                  </a:lnTo>
                  <a:lnTo>
                    <a:pt x="185419" y="64388"/>
                  </a:lnTo>
                  <a:lnTo>
                    <a:pt x="181229" y="67563"/>
                  </a:lnTo>
                  <a:lnTo>
                    <a:pt x="175641" y="71500"/>
                  </a:lnTo>
                  <a:lnTo>
                    <a:pt x="171323" y="76454"/>
                  </a:lnTo>
                  <a:lnTo>
                    <a:pt x="168020" y="82423"/>
                  </a:lnTo>
                  <a:lnTo>
                    <a:pt x="164845" y="88518"/>
                  </a:lnTo>
                  <a:lnTo>
                    <a:pt x="163194" y="94996"/>
                  </a:lnTo>
                  <a:lnTo>
                    <a:pt x="163194" y="109728"/>
                  </a:lnTo>
                  <a:lnTo>
                    <a:pt x="165226" y="116840"/>
                  </a:lnTo>
                  <a:lnTo>
                    <a:pt x="169163" y="123190"/>
                  </a:lnTo>
                  <a:lnTo>
                    <a:pt x="172974" y="129667"/>
                  </a:lnTo>
                  <a:lnTo>
                    <a:pt x="213580" y="147536"/>
                  </a:lnTo>
                  <a:lnTo>
                    <a:pt x="237132" y="153773"/>
                  </a:lnTo>
                  <a:lnTo>
                    <a:pt x="245014" y="156178"/>
                  </a:lnTo>
                  <a:lnTo>
                    <a:pt x="250848" y="158345"/>
                  </a:lnTo>
                  <a:lnTo>
                    <a:pt x="254635" y="160274"/>
                  </a:lnTo>
                  <a:lnTo>
                    <a:pt x="259842" y="163703"/>
                  </a:lnTo>
                  <a:lnTo>
                    <a:pt x="262509" y="168401"/>
                  </a:lnTo>
                  <a:lnTo>
                    <a:pt x="262509" y="181229"/>
                  </a:lnTo>
                  <a:lnTo>
                    <a:pt x="226187" y="199644"/>
                  </a:lnTo>
                  <a:lnTo>
                    <a:pt x="280049" y="199644"/>
                  </a:lnTo>
                  <a:lnTo>
                    <a:pt x="290068" y="171704"/>
                  </a:lnTo>
                  <a:lnTo>
                    <a:pt x="290068" y="162560"/>
                  </a:lnTo>
                  <a:lnTo>
                    <a:pt x="287909" y="154940"/>
                  </a:lnTo>
                  <a:lnTo>
                    <a:pt x="283591" y="148717"/>
                  </a:lnTo>
                  <a:lnTo>
                    <a:pt x="279400" y="142621"/>
                  </a:lnTo>
                  <a:lnTo>
                    <a:pt x="239434" y="125924"/>
                  </a:lnTo>
                  <a:lnTo>
                    <a:pt x="213232" y="118744"/>
                  </a:lnTo>
                  <a:lnTo>
                    <a:pt x="205359" y="116459"/>
                  </a:lnTo>
                  <a:lnTo>
                    <a:pt x="189103" y="102362"/>
                  </a:lnTo>
                  <a:lnTo>
                    <a:pt x="189103" y="93472"/>
                  </a:lnTo>
                  <a:lnTo>
                    <a:pt x="223393" y="78486"/>
                  </a:lnTo>
                  <a:lnTo>
                    <a:pt x="276170" y="78486"/>
                  </a:lnTo>
                  <a:lnTo>
                    <a:pt x="274828" y="76326"/>
                  </a:lnTo>
                  <a:lnTo>
                    <a:pt x="238887" y="57848"/>
                  </a:lnTo>
                  <a:lnTo>
                    <a:pt x="230409" y="56848"/>
                  </a:lnTo>
                  <a:lnTo>
                    <a:pt x="221361" y="56515"/>
                  </a:lnTo>
                  <a:close/>
                </a:path>
                <a:path w="453389" h="222250">
                  <a:moveTo>
                    <a:pt x="276170" y="78486"/>
                  </a:moveTo>
                  <a:lnTo>
                    <a:pt x="233806" y="78486"/>
                  </a:lnTo>
                  <a:lnTo>
                    <a:pt x="241807" y="80772"/>
                  </a:lnTo>
                  <a:lnTo>
                    <a:pt x="253237" y="89916"/>
                  </a:lnTo>
                  <a:lnTo>
                    <a:pt x="256667" y="96266"/>
                  </a:lnTo>
                  <a:lnTo>
                    <a:pt x="257937" y="104393"/>
                  </a:lnTo>
                  <a:lnTo>
                    <a:pt x="284099" y="100837"/>
                  </a:lnTo>
                  <a:lnTo>
                    <a:pt x="282544" y="93472"/>
                  </a:lnTo>
                  <a:lnTo>
                    <a:pt x="280511" y="87058"/>
                  </a:lnTo>
                  <a:lnTo>
                    <a:pt x="277919" y="81299"/>
                  </a:lnTo>
                  <a:lnTo>
                    <a:pt x="276170" y="78486"/>
                  </a:lnTo>
                  <a:close/>
                </a:path>
                <a:path w="453389" h="222250">
                  <a:moveTo>
                    <a:pt x="24130" y="60071"/>
                  </a:moveTo>
                  <a:lnTo>
                    <a:pt x="0" y="60071"/>
                  </a:lnTo>
                  <a:lnTo>
                    <a:pt x="0" y="218059"/>
                  </a:lnTo>
                  <a:lnTo>
                    <a:pt x="26797" y="218059"/>
                  </a:lnTo>
                  <a:lnTo>
                    <a:pt x="26797" y="135381"/>
                  </a:lnTo>
                  <a:lnTo>
                    <a:pt x="27080" y="127071"/>
                  </a:lnTo>
                  <a:lnTo>
                    <a:pt x="45847" y="85979"/>
                  </a:lnTo>
                  <a:lnTo>
                    <a:pt x="51181" y="84200"/>
                  </a:lnTo>
                  <a:lnTo>
                    <a:pt x="78818" y="84200"/>
                  </a:lnTo>
                  <a:lnTo>
                    <a:pt x="24130" y="84074"/>
                  </a:lnTo>
                  <a:lnTo>
                    <a:pt x="24130" y="60071"/>
                  </a:lnTo>
                  <a:close/>
                </a:path>
                <a:path w="453389" h="222250">
                  <a:moveTo>
                    <a:pt x="78818" y="84200"/>
                  </a:moveTo>
                  <a:lnTo>
                    <a:pt x="63500" y="84200"/>
                  </a:lnTo>
                  <a:lnTo>
                    <a:pt x="70104" y="86106"/>
                  </a:lnTo>
                  <a:lnTo>
                    <a:pt x="76707" y="89916"/>
                  </a:lnTo>
                  <a:lnTo>
                    <a:pt x="78818" y="84200"/>
                  </a:lnTo>
                  <a:close/>
                </a:path>
                <a:path w="453389" h="222250">
                  <a:moveTo>
                    <a:pt x="58293" y="56515"/>
                  </a:moveTo>
                  <a:lnTo>
                    <a:pt x="52069" y="56515"/>
                  </a:lnTo>
                  <a:lnTo>
                    <a:pt x="46355" y="58293"/>
                  </a:lnTo>
                  <a:lnTo>
                    <a:pt x="24130" y="84074"/>
                  </a:lnTo>
                  <a:lnTo>
                    <a:pt x="78865" y="84074"/>
                  </a:lnTo>
                  <a:lnTo>
                    <a:pt x="85851" y="65150"/>
                  </a:lnTo>
                  <a:lnTo>
                    <a:pt x="78920" y="61337"/>
                  </a:lnTo>
                  <a:lnTo>
                    <a:pt x="72024" y="58642"/>
                  </a:lnTo>
                  <a:lnTo>
                    <a:pt x="65152" y="57042"/>
                  </a:lnTo>
                  <a:lnTo>
                    <a:pt x="58293" y="56515"/>
                  </a:lnTo>
                  <a:close/>
                </a:path>
                <a:path w="453389" h="222250">
                  <a:moveTo>
                    <a:pt x="348869" y="0"/>
                  </a:moveTo>
                  <a:lnTo>
                    <a:pt x="322072" y="0"/>
                  </a:lnTo>
                  <a:lnTo>
                    <a:pt x="322072" y="218059"/>
                  </a:lnTo>
                  <a:lnTo>
                    <a:pt x="348869" y="218059"/>
                  </a:lnTo>
                  <a:lnTo>
                    <a:pt x="348869" y="155448"/>
                  </a:lnTo>
                  <a:lnTo>
                    <a:pt x="367664" y="137287"/>
                  </a:lnTo>
                  <a:lnTo>
                    <a:pt x="398885" y="137287"/>
                  </a:lnTo>
                  <a:lnTo>
                    <a:pt x="390205" y="124332"/>
                  </a:lnTo>
                  <a:lnTo>
                    <a:pt x="348869" y="124332"/>
                  </a:lnTo>
                  <a:lnTo>
                    <a:pt x="348869" y="0"/>
                  </a:lnTo>
                  <a:close/>
                </a:path>
                <a:path w="453389" h="222250">
                  <a:moveTo>
                    <a:pt x="398885" y="137287"/>
                  </a:moveTo>
                  <a:lnTo>
                    <a:pt x="367664" y="137287"/>
                  </a:lnTo>
                  <a:lnTo>
                    <a:pt x="419988" y="218059"/>
                  </a:lnTo>
                  <a:lnTo>
                    <a:pt x="453009" y="218059"/>
                  </a:lnTo>
                  <a:lnTo>
                    <a:pt x="398885" y="137287"/>
                  </a:lnTo>
                  <a:close/>
                </a:path>
                <a:path w="453389" h="222250">
                  <a:moveTo>
                    <a:pt x="446913" y="60071"/>
                  </a:moveTo>
                  <a:lnTo>
                    <a:pt x="412242" y="60071"/>
                  </a:lnTo>
                  <a:lnTo>
                    <a:pt x="348869" y="124332"/>
                  </a:lnTo>
                  <a:lnTo>
                    <a:pt x="390205" y="124332"/>
                  </a:lnTo>
                  <a:lnTo>
                    <a:pt x="386461" y="118744"/>
                  </a:lnTo>
                  <a:lnTo>
                    <a:pt x="446913" y="60071"/>
                  </a:lnTo>
                  <a:close/>
                </a:path>
                <a:path w="453389" h="222250">
                  <a:moveTo>
                    <a:pt x="129412" y="0"/>
                  </a:moveTo>
                  <a:lnTo>
                    <a:pt x="102616" y="0"/>
                  </a:lnTo>
                  <a:lnTo>
                    <a:pt x="102616" y="30734"/>
                  </a:lnTo>
                  <a:lnTo>
                    <a:pt x="129412" y="30734"/>
                  </a:lnTo>
                  <a:lnTo>
                    <a:pt x="12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9"/>
            <p:cNvSpPr/>
            <p:nvPr/>
          </p:nvSpPr>
          <p:spPr>
            <a:xfrm>
              <a:off x="2041144" y="4247007"/>
              <a:ext cx="471297" cy="24003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40"/>
          <p:cNvSpPr/>
          <p:nvPr/>
        </p:nvSpPr>
        <p:spPr>
          <a:xfrm>
            <a:off x="4038600" y="3882645"/>
            <a:ext cx="677926" cy="79756"/>
          </a:xfrm>
          <a:custGeom>
            <a:avLst/>
            <a:gdLst/>
            <a:ahLst/>
            <a:cxnLst/>
            <a:rect l="l" t="t" r="r" b="b"/>
            <a:pathLst>
              <a:path w="576579" h="103504">
                <a:moveTo>
                  <a:pt x="487552" y="0"/>
                </a:moveTo>
                <a:lnTo>
                  <a:pt x="483742" y="1015"/>
                </a:lnTo>
                <a:lnTo>
                  <a:pt x="480187" y="7111"/>
                </a:lnTo>
                <a:lnTo>
                  <a:pt x="481202" y="11048"/>
                </a:lnTo>
                <a:lnTo>
                  <a:pt x="540056" y="45529"/>
                </a:lnTo>
                <a:lnTo>
                  <a:pt x="563499" y="45592"/>
                </a:lnTo>
                <a:lnTo>
                  <a:pt x="563499" y="58292"/>
                </a:lnTo>
                <a:lnTo>
                  <a:pt x="539932" y="58292"/>
                </a:lnTo>
                <a:lnTo>
                  <a:pt x="480949" y="92455"/>
                </a:lnTo>
                <a:lnTo>
                  <a:pt x="479932" y="96392"/>
                </a:lnTo>
                <a:lnTo>
                  <a:pt x="481711" y="99440"/>
                </a:lnTo>
                <a:lnTo>
                  <a:pt x="483488" y="102361"/>
                </a:lnTo>
                <a:lnTo>
                  <a:pt x="487299" y="103504"/>
                </a:lnTo>
                <a:lnTo>
                  <a:pt x="565139" y="58292"/>
                </a:lnTo>
                <a:lnTo>
                  <a:pt x="563499" y="58292"/>
                </a:lnTo>
                <a:lnTo>
                  <a:pt x="565248" y="58229"/>
                </a:lnTo>
                <a:lnTo>
                  <a:pt x="576071" y="51942"/>
                </a:lnTo>
                <a:lnTo>
                  <a:pt x="487552" y="0"/>
                </a:lnTo>
                <a:close/>
              </a:path>
              <a:path w="576579" h="103504">
                <a:moveTo>
                  <a:pt x="550949" y="51911"/>
                </a:moveTo>
                <a:lnTo>
                  <a:pt x="540041" y="58229"/>
                </a:lnTo>
                <a:lnTo>
                  <a:pt x="563499" y="58292"/>
                </a:lnTo>
                <a:lnTo>
                  <a:pt x="563499" y="57403"/>
                </a:lnTo>
                <a:lnTo>
                  <a:pt x="560324" y="57403"/>
                </a:lnTo>
                <a:lnTo>
                  <a:pt x="550949" y="51911"/>
                </a:lnTo>
                <a:close/>
              </a:path>
              <a:path w="576579" h="103504">
                <a:moveTo>
                  <a:pt x="0" y="44068"/>
                </a:moveTo>
                <a:lnTo>
                  <a:pt x="0" y="56768"/>
                </a:lnTo>
                <a:lnTo>
                  <a:pt x="540041" y="58229"/>
                </a:lnTo>
                <a:lnTo>
                  <a:pt x="550949" y="51911"/>
                </a:lnTo>
                <a:lnTo>
                  <a:pt x="540056" y="45529"/>
                </a:lnTo>
                <a:lnTo>
                  <a:pt x="0" y="44068"/>
                </a:lnTo>
                <a:close/>
              </a:path>
              <a:path w="576579" h="103504">
                <a:moveTo>
                  <a:pt x="560324" y="46481"/>
                </a:moveTo>
                <a:lnTo>
                  <a:pt x="550949" y="51911"/>
                </a:lnTo>
                <a:lnTo>
                  <a:pt x="560324" y="57403"/>
                </a:lnTo>
                <a:lnTo>
                  <a:pt x="560324" y="46481"/>
                </a:lnTo>
                <a:close/>
              </a:path>
              <a:path w="576579" h="103504">
                <a:moveTo>
                  <a:pt x="563499" y="46481"/>
                </a:moveTo>
                <a:lnTo>
                  <a:pt x="560324" y="46481"/>
                </a:lnTo>
                <a:lnTo>
                  <a:pt x="560324" y="57403"/>
                </a:lnTo>
                <a:lnTo>
                  <a:pt x="563499" y="57403"/>
                </a:lnTo>
                <a:lnTo>
                  <a:pt x="563499" y="46481"/>
                </a:lnTo>
                <a:close/>
              </a:path>
              <a:path w="576579" h="103504">
                <a:moveTo>
                  <a:pt x="540056" y="45529"/>
                </a:moveTo>
                <a:lnTo>
                  <a:pt x="550949" y="51911"/>
                </a:lnTo>
                <a:lnTo>
                  <a:pt x="560324" y="46481"/>
                </a:lnTo>
                <a:lnTo>
                  <a:pt x="563499" y="46481"/>
                </a:lnTo>
                <a:lnTo>
                  <a:pt x="563499" y="45592"/>
                </a:lnTo>
                <a:lnTo>
                  <a:pt x="540056" y="45529"/>
                </a:lnTo>
                <a:close/>
              </a:path>
            </a:pathLst>
          </a:custGeom>
          <a:solidFill>
            <a:srgbClr val="00CC9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"/>
          <p:cNvGrpSpPr/>
          <p:nvPr/>
        </p:nvGrpSpPr>
        <p:grpSpPr>
          <a:xfrm>
            <a:off x="4648200" y="3114675"/>
            <a:ext cx="2790825" cy="1400175"/>
            <a:chOff x="4791075" y="3114675"/>
            <a:chExt cx="2790825" cy="1400175"/>
          </a:xfrm>
        </p:grpSpPr>
        <p:sp>
          <p:nvSpPr>
            <p:cNvPr id="33" name="object 5"/>
            <p:cNvSpPr/>
            <p:nvPr/>
          </p:nvSpPr>
          <p:spPr>
            <a:xfrm>
              <a:off x="4791075" y="3114675"/>
              <a:ext cx="2790825" cy="140017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6"/>
            <p:cNvSpPr/>
            <p:nvPr/>
          </p:nvSpPr>
          <p:spPr>
            <a:xfrm>
              <a:off x="5145024" y="3157728"/>
              <a:ext cx="2098548" cy="52120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7"/>
            <p:cNvSpPr/>
            <p:nvPr/>
          </p:nvSpPr>
          <p:spPr>
            <a:xfrm>
              <a:off x="5199887" y="3523487"/>
              <a:ext cx="1988819" cy="52120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8"/>
            <p:cNvSpPr/>
            <p:nvPr/>
          </p:nvSpPr>
          <p:spPr>
            <a:xfrm>
              <a:off x="5314187" y="3889248"/>
              <a:ext cx="1592580" cy="52120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9"/>
            <p:cNvSpPr/>
            <p:nvPr/>
          </p:nvSpPr>
          <p:spPr>
            <a:xfrm>
              <a:off x="6473951" y="3889248"/>
              <a:ext cx="601979" cy="52120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0"/>
            <p:cNvSpPr/>
            <p:nvPr/>
          </p:nvSpPr>
          <p:spPr>
            <a:xfrm>
              <a:off x="5355716" y="3346195"/>
              <a:ext cx="1660652" cy="24015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1"/>
            <p:cNvSpPr/>
            <p:nvPr/>
          </p:nvSpPr>
          <p:spPr>
            <a:xfrm>
              <a:off x="5426709" y="3711955"/>
              <a:ext cx="1539748" cy="24015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2"/>
            <p:cNvSpPr/>
            <p:nvPr/>
          </p:nvSpPr>
          <p:spPr>
            <a:xfrm>
              <a:off x="5535676" y="4077716"/>
              <a:ext cx="1333881" cy="24015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1" name="~PP2127.WAV">
            <a:hlinkClick r:id="" action="ppaction://media"/>
          </p:cNvPr>
          <p:cNvPicPr>
            <a:picLocks noRot="1" noChangeAspect="1"/>
          </p:cNvPicPr>
          <p:nvPr>
            <a:wavAudioFile r:embed="rId1" name="~PP2127.WAV"/>
          </p:nvPr>
        </p:nvPicPr>
        <p:blipFill>
          <a:blip r:embed="rId29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89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644" y="427685"/>
            <a:ext cx="7388556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65"/>
              <a:t>Secondary </a:t>
            </a:r>
            <a:r>
              <a:rPr sz="3600" spc="-170" smtClean="0"/>
              <a:t>or</a:t>
            </a:r>
            <a:r>
              <a:rPr sz="3600" spc="-285" smtClean="0"/>
              <a:t> </a:t>
            </a:r>
            <a:r>
              <a:rPr sz="3600" spc="-245" dirty="0"/>
              <a:t>suppressive</a:t>
            </a:r>
            <a:r>
              <a:rPr sz="3600" spc="-190" dirty="0"/>
              <a:t> </a:t>
            </a:r>
            <a:r>
              <a:rPr sz="3600" spc="-210" dirty="0"/>
              <a:t>Rx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74370" y="1292809"/>
            <a:ext cx="124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4974" y="1552194"/>
            <a:ext cx="3055620" cy="477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39546" y="1556740"/>
          <a:ext cx="6120765" cy="40324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2130"/>
                <a:gridCol w="3048635"/>
              </a:tblGrid>
              <a:tr h="4689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R w="539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</a:tr>
              <a:tr h="46888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PCP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2727A1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46888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Toxoplasma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solidFill>
                      <a:srgbClr val="3333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4689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MAC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solidFill>
                      <a:srgbClr val="2727A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84400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CMV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solidFill>
                      <a:srgbClr val="3333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46889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Cryptococcosis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solidFill>
                      <a:srgbClr val="2727A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84400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Salmonella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bacteremia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solidFill>
                      <a:srgbClr val="3333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679571" y="1624246"/>
            <a:ext cx="2846070" cy="3529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Drug</a:t>
            </a:r>
            <a:endParaRPr sz="2400">
              <a:latin typeface="Arial"/>
              <a:cs typeface="Arial"/>
            </a:endParaRPr>
          </a:p>
          <a:p>
            <a:pPr marR="791845" algn="just">
              <a:lnSpc>
                <a:spcPts val="3690"/>
              </a:lnSpc>
              <a:spcBef>
                <a:spcPts val="259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-t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imo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azo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-t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imo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azo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2400" spc="-5">
                <a:solidFill>
                  <a:srgbClr val="FFFFFF"/>
                </a:solidFill>
                <a:latin typeface="Arial"/>
                <a:cs typeface="Arial"/>
              </a:rPr>
              <a:t>Azithromycin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Gancycl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vir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foscarne  t/cidofovir</a:t>
            </a:r>
            <a:endParaRPr sz="2400">
              <a:latin typeface="Arial"/>
              <a:cs typeface="Arial"/>
            </a:endParaRPr>
          </a:p>
          <a:p>
            <a:pPr marR="1079500">
              <a:lnSpc>
                <a:spcPct val="128299"/>
              </a:lnSpc>
              <a:spcBef>
                <a:spcPts val="7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Fluconazole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profl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7" name="~PP585.WAV">
            <a:hlinkClick r:id="" action="ppaction://media"/>
          </p:cNvPr>
          <p:cNvPicPr>
            <a:picLocks noRot="1" noChangeAspect="1"/>
          </p:cNvPicPr>
          <p:nvPr>
            <a:wavAudioFile r:embed="rId1" name="~PP585.WAV"/>
          </p:nvPr>
        </p:nvPicPr>
        <p:blipFill>
          <a:blip r:embed="rId4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7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363677"/>
            <a:ext cx="563595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pc="-450" dirty="0" smtClean="0"/>
              <a:t>OTHERS</a:t>
            </a:r>
            <a:endParaRPr spc="-245"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61187" y="1406397"/>
          <a:ext cx="6480810" cy="47303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405"/>
                <a:gridCol w="3240405"/>
              </a:tblGrid>
              <a:tr h="50101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2CB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Drug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2CB8"/>
                    </a:solidFill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91440" marR="11093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Menin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ococcal 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meningitis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46379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ria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/R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fampici 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/Ciprofloxacin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E6"/>
                    </a:solidFill>
                  </a:tcPr>
                </a:tc>
              </a:tr>
              <a:tr h="50088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>
                          <a:latin typeface="Arial"/>
                          <a:cs typeface="Arial"/>
                        </a:rPr>
                        <a:t>Pertussis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Erythromycin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F3"/>
                    </a:solidFill>
                  </a:tcPr>
                </a:tc>
              </a:tr>
              <a:tr h="50088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Cholera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25" dirty="0">
                          <a:latin typeface="Arial"/>
                          <a:cs typeface="Arial"/>
                        </a:rPr>
                        <a:t>Tetracycline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E6"/>
                    </a:solidFill>
                  </a:tcPr>
                </a:tc>
              </a:tr>
              <a:tr h="5010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Plague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Doxycycline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F3"/>
                    </a:solidFill>
                  </a:tcPr>
                </a:tc>
              </a:tr>
              <a:tr h="50088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Syphilis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>
                          <a:latin typeface="Arial"/>
                          <a:cs typeface="Arial"/>
                        </a:rPr>
                        <a:t>Ceftriaxone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E6"/>
                    </a:solidFill>
                  </a:tcPr>
                </a:tc>
              </a:tr>
              <a:tr h="50101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Recurrent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UTI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Cotrimoxazole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F3"/>
                    </a:solidFill>
                  </a:tcPr>
                </a:tc>
              </a:tr>
              <a:tr h="822896">
                <a:tc>
                  <a:txBody>
                    <a:bodyPr/>
                    <a:lstStyle/>
                    <a:p>
                      <a:pPr marL="91440" marR="736600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1598930" algn="l"/>
                        </a:tabLst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current	ge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ital 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herpes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Acyclovir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E6"/>
                    </a:solidFill>
                  </a:tcPr>
                </a:tc>
              </a:tr>
            </a:tbl>
          </a:graphicData>
        </a:graphic>
      </p:graphicFrame>
      <p:pic>
        <p:nvPicPr>
          <p:cNvPr id="4" name="~PP3422.WAV">
            <a:hlinkClick r:id="" action="ppaction://media"/>
          </p:cNvPr>
          <p:cNvPicPr>
            <a:picLocks noRot="1" noChangeAspect="1"/>
          </p:cNvPicPr>
          <p:nvPr>
            <a:wavAudioFile r:embed="rId1" name="~PP3422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21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363677"/>
            <a:ext cx="563595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0" smtClean="0"/>
              <a:t>Surgical</a:t>
            </a:r>
            <a:r>
              <a:rPr spc="-290" smtClean="0"/>
              <a:t> </a:t>
            </a:r>
            <a:r>
              <a:rPr spc="-245" smtClean="0"/>
              <a:t>prophylaxis</a:t>
            </a:r>
            <a:endParaRPr spc="-245" dirty="0"/>
          </a:p>
        </p:txBody>
      </p:sp>
      <p:grpSp>
        <p:nvGrpSpPr>
          <p:cNvPr id="5" name="object 6"/>
          <p:cNvGrpSpPr/>
          <p:nvPr/>
        </p:nvGrpSpPr>
        <p:grpSpPr>
          <a:xfrm>
            <a:off x="533400" y="2438400"/>
            <a:ext cx="3024505" cy="1851025"/>
            <a:chOff x="323532" y="2492882"/>
            <a:chExt cx="3024505" cy="1851025"/>
          </a:xfrm>
        </p:grpSpPr>
        <p:sp>
          <p:nvSpPr>
            <p:cNvPr id="6" name="object 7"/>
            <p:cNvSpPr/>
            <p:nvPr/>
          </p:nvSpPr>
          <p:spPr>
            <a:xfrm>
              <a:off x="323532" y="2492882"/>
              <a:ext cx="3024505" cy="1851025"/>
            </a:xfrm>
            <a:custGeom>
              <a:avLst/>
              <a:gdLst/>
              <a:ahLst/>
              <a:cxnLst/>
              <a:rect l="l" t="t" r="r" b="b"/>
              <a:pathLst>
                <a:path w="3024504" h="1851025">
                  <a:moveTo>
                    <a:pt x="1512125" y="0"/>
                  </a:moveTo>
                  <a:lnTo>
                    <a:pt x="1452750" y="700"/>
                  </a:lnTo>
                  <a:lnTo>
                    <a:pt x="1393955" y="2783"/>
                  </a:lnTo>
                  <a:lnTo>
                    <a:pt x="1335781" y="6225"/>
                  </a:lnTo>
                  <a:lnTo>
                    <a:pt x="1278271" y="10998"/>
                  </a:lnTo>
                  <a:lnTo>
                    <a:pt x="1221468" y="17078"/>
                  </a:lnTo>
                  <a:lnTo>
                    <a:pt x="1165412" y="24438"/>
                  </a:lnTo>
                  <a:lnTo>
                    <a:pt x="1110146" y="33052"/>
                  </a:lnTo>
                  <a:lnTo>
                    <a:pt x="1055711" y="42896"/>
                  </a:lnTo>
                  <a:lnTo>
                    <a:pt x="1002151" y="53944"/>
                  </a:lnTo>
                  <a:lnTo>
                    <a:pt x="949507" y="66169"/>
                  </a:lnTo>
                  <a:lnTo>
                    <a:pt x="897821" y="79546"/>
                  </a:lnTo>
                  <a:lnTo>
                    <a:pt x="847135" y="94049"/>
                  </a:lnTo>
                  <a:lnTo>
                    <a:pt x="797491" y="109653"/>
                  </a:lnTo>
                  <a:lnTo>
                    <a:pt x="748931" y="126332"/>
                  </a:lnTo>
                  <a:lnTo>
                    <a:pt x="701497" y="144059"/>
                  </a:lnTo>
                  <a:lnTo>
                    <a:pt x="655231" y="162811"/>
                  </a:lnTo>
                  <a:lnTo>
                    <a:pt x="610175" y="182559"/>
                  </a:lnTo>
                  <a:lnTo>
                    <a:pt x="566372" y="203280"/>
                  </a:lnTo>
                  <a:lnTo>
                    <a:pt x="523862" y="224947"/>
                  </a:lnTo>
                  <a:lnTo>
                    <a:pt x="482689" y="247535"/>
                  </a:lnTo>
                  <a:lnTo>
                    <a:pt x="442895" y="271018"/>
                  </a:lnTo>
                  <a:lnTo>
                    <a:pt x="404520" y="295369"/>
                  </a:lnTo>
                  <a:lnTo>
                    <a:pt x="367608" y="320564"/>
                  </a:lnTo>
                  <a:lnTo>
                    <a:pt x="332200" y="346577"/>
                  </a:lnTo>
                  <a:lnTo>
                    <a:pt x="298338" y="373382"/>
                  </a:lnTo>
                  <a:lnTo>
                    <a:pt x="266065" y="400953"/>
                  </a:lnTo>
                  <a:lnTo>
                    <a:pt x="235422" y="429264"/>
                  </a:lnTo>
                  <a:lnTo>
                    <a:pt x="206451" y="458291"/>
                  </a:lnTo>
                  <a:lnTo>
                    <a:pt x="179195" y="488006"/>
                  </a:lnTo>
                  <a:lnTo>
                    <a:pt x="153695" y="518385"/>
                  </a:lnTo>
                  <a:lnTo>
                    <a:pt x="129994" y="549402"/>
                  </a:lnTo>
                  <a:lnTo>
                    <a:pt x="108134" y="581031"/>
                  </a:lnTo>
                  <a:lnTo>
                    <a:pt x="70102" y="646021"/>
                  </a:lnTo>
                  <a:lnTo>
                    <a:pt x="39936" y="713152"/>
                  </a:lnTo>
                  <a:lnTo>
                    <a:pt x="17973" y="782215"/>
                  </a:lnTo>
                  <a:lnTo>
                    <a:pt x="4549" y="853007"/>
                  </a:lnTo>
                  <a:lnTo>
                    <a:pt x="0" y="925321"/>
                  </a:lnTo>
                  <a:lnTo>
                    <a:pt x="1144" y="961647"/>
                  </a:lnTo>
                  <a:lnTo>
                    <a:pt x="10173" y="1033210"/>
                  </a:lnTo>
                  <a:lnTo>
                    <a:pt x="27909" y="1103148"/>
                  </a:lnTo>
                  <a:lnTo>
                    <a:pt x="54015" y="1171258"/>
                  </a:lnTo>
                  <a:lnTo>
                    <a:pt x="88155" y="1237332"/>
                  </a:lnTo>
                  <a:lnTo>
                    <a:pt x="129994" y="1301165"/>
                  </a:lnTo>
                  <a:lnTo>
                    <a:pt x="153695" y="1332177"/>
                  </a:lnTo>
                  <a:lnTo>
                    <a:pt x="179195" y="1362551"/>
                  </a:lnTo>
                  <a:lnTo>
                    <a:pt x="206451" y="1392263"/>
                  </a:lnTo>
                  <a:lnTo>
                    <a:pt x="235422" y="1421285"/>
                  </a:lnTo>
                  <a:lnTo>
                    <a:pt x="266065" y="1449593"/>
                  </a:lnTo>
                  <a:lnTo>
                    <a:pt x="298338" y="1477161"/>
                  </a:lnTo>
                  <a:lnTo>
                    <a:pt x="332200" y="1503963"/>
                  </a:lnTo>
                  <a:lnTo>
                    <a:pt x="367608" y="1529973"/>
                  </a:lnTo>
                  <a:lnTo>
                    <a:pt x="404520" y="1555165"/>
                  </a:lnTo>
                  <a:lnTo>
                    <a:pt x="442895" y="1579514"/>
                  </a:lnTo>
                  <a:lnTo>
                    <a:pt x="482689" y="1602995"/>
                  </a:lnTo>
                  <a:lnTo>
                    <a:pt x="523862" y="1625580"/>
                  </a:lnTo>
                  <a:lnTo>
                    <a:pt x="566372" y="1647246"/>
                  </a:lnTo>
                  <a:lnTo>
                    <a:pt x="610175" y="1667965"/>
                  </a:lnTo>
                  <a:lnTo>
                    <a:pt x="655231" y="1687713"/>
                  </a:lnTo>
                  <a:lnTo>
                    <a:pt x="701497" y="1706462"/>
                  </a:lnTo>
                  <a:lnTo>
                    <a:pt x="748931" y="1724189"/>
                  </a:lnTo>
                  <a:lnTo>
                    <a:pt x="797491" y="1740867"/>
                  </a:lnTo>
                  <a:lnTo>
                    <a:pt x="847135" y="1756470"/>
                  </a:lnTo>
                  <a:lnTo>
                    <a:pt x="897821" y="1770972"/>
                  </a:lnTo>
                  <a:lnTo>
                    <a:pt x="949507" y="1784349"/>
                  </a:lnTo>
                  <a:lnTo>
                    <a:pt x="1002151" y="1796573"/>
                  </a:lnTo>
                  <a:lnTo>
                    <a:pt x="1055711" y="1807620"/>
                  </a:lnTo>
                  <a:lnTo>
                    <a:pt x="1110146" y="1817464"/>
                  </a:lnTo>
                  <a:lnTo>
                    <a:pt x="1165412" y="1826079"/>
                  </a:lnTo>
                  <a:lnTo>
                    <a:pt x="1221468" y="1833439"/>
                  </a:lnTo>
                  <a:lnTo>
                    <a:pt x="1278271" y="1839518"/>
                  </a:lnTo>
                  <a:lnTo>
                    <a:pt x="1335781" y="1844291"/>
                  </a:lnTo>
                  <a:lnTo>
                    <a:pt x="1393955" y="1847733"/>
                  </a:lnTo>
                  <a:lnTo>
                    <a:pt x="1452750" y="1849816"/>
                  </a:lnTo>
                  <a:lnTo>
                    <a:pt x="1512125" y="1850516"/>
                  </a:lnTo>
                  <a:lnTo>
                    <a:pt x="1571503" y="1849816"/>
                  </a:lnTo>
                  <a:lnTo>
                    <a:pt x="1630301" y="1847733"/>
                  </a:lnTo>
                  <a:lnTo>
                    <a:pt x="1688477" y="1844291"/>
                  </a:lnTo>
                  <a:lnTo>
                    <a:pt x="1745989" y="1839518"/>
                  </a:lnTo>
                  <a:lnTo>
                    <a:pt x="1802795" y="1833439"/>
                  </a:lnTo>
                  <a:lnTo>
                    <a:pt x="1858854" y="1826079"/>
                  </a:lnTo>
                  <a:lnTo>
                    <a:pt x="1914122" y="1817464"/>
                  </a:lnTo>
                  <a:lnTo>
                    <a:pt x="1968559" y="1807620"/>
                  </a:lnTo>
                  <a:lnTo>
                    <a:pt x="2022121" y="1796573"/>
                  </a:lnTo>
                  <a:lnTo>
                    <a:pt x="2074768" y="1784349"/>
                  </a:lnTo>
                  <a:lnTo>
                    <a:pt x="2126456" y="1770972"/>
                  </a:lnTo>
                  <a:lnTo>
                    <a:pt x="2177144" y="1756470"/>
                  </a:lnTo>
                  <a:lnTo>
                    <a:pt x="2226791" y="1740867"/>
                  </a:lnTo>
                  <a:lnTo>
                    <a:pt x="2275353" y="1724189"/>
                  </a:lnTo>
                  <a:lnTo>
                    <a:pt x="2322789" y="1706462"/>
                  </a:lnTo>
                  <a:lnTo>
                    <a:pt x="2369056" y="1687713"/>
                  </a:lnTo>
                  <a:lnTo>
                    <a:pt x="2414114" y="1667965"/>
                  </a:lnTo>
                  <a:lnTo>
                    <a:pt x="2457919" y="1647246"/>
                  </a:lnTo>
                  <a:lnTo>
                    <a:pt x="2500430" y="1625580"/>
                  </a:lnTo>
                  <a:lnTo>
                    <a:pt x="2541605" y="1602995"/>
                  </a:lnTo>
                  <a:lnTo>
                    <a:pt x="2581401" y="1579514"/>
                  </a:lnTo>
                  <a:lnTo>
                    <a:pt x="2619778" y="1555165"/>
                  </a:lnTo>
                  <a:lnTo>
                    <a:pt x="2656691" y="1529973"/>
                  </a:lnTo>
                  <a:lnTo>
                    <a:pt x="2692101" y="1503963"/>
                  </a:lnTo>
                  <a:lnTo>
                    <a:pt x="2725964" y="1477161"/>
                  </a:lnTo>
                  <a:lnTo>
                    <a:pt x="2758239" y="1449593"/>
                  </a:lnTo>
                  <a:lnTo>
                    <a:pt x="2788883" y="1421285"/>
                  </a:lnTo>
                  <a:lnTo>
                    <a:pt x="2817854" y="1392263"/>
                  </a:lnTo>
                  <a:lnTo>
                    <a:pt x="2845112" y="1362551"/>
                  </a:lnTo>
                  <a:lnTo>
                    <a:pt x="2870612" y="1332177"/>
                  </a:lnTo>
                  <a:lnTo>
                    <a:pt x="2894314" y="1301165"/>
                  </a:lnTo>
                  <a:lnTo>
                    <a:pt x="2916176" y="1269541"/>
                  </a:lnTo>
                  <a:lnTo>
                    <a:pt x="2954209" y="1204562"/>
                  </a:lnTo>
                  <a:lnTo>
                    <a:pt x="2984376" y="1137444"/>
                  </a:lnTo>
                  <a:lnTo>
                    <a:pt x="3006339" y="1068395"/>
                  </a:lnTo>
                  <a:lnTo>
                    <a:pt x="3019764" y="997618"/>
                  </a:lnTo>
                  <a:lnTo>
                    <a:pt x="3024314" y="925321"/>
                  </a:lnTo>
                  <a:lnTo>
                    <a:pt x="3023170" y="888987"/>
                  </a:lnTo>
                  <a:lnTo>
                    <a:pt x="3014140" y="817408"/>
                  </a:lnTo>
                  <a:lnTo>
                    <a:pt x="2996404" y="747455"/>
                  </a:lnTo>
                  <a:lnTo>
                    <a:pt x="2970297" y="679332"/>
                  </a:lnTo>
                  <a:lnTo>
                    <a:pt x="2936155" y="613246"/>
                  </a:lnTo>
                  <a:lnTo>
                    <a:pt x="2894314" y="549402"/>
                  </a:lnTo>
                  <a:lnTo>
                    <a:pt x="2870612" y="518385"/>
                  </a:lnTo>
                  <a:lnTo>
                    <a:pt x="2845112" y="488006"/>
                  </a:lnTo>
                  <a:lnTo>
                    <a:pt x="2817854" y="458291"/>
                  </a:lnTo>
                  <a:lnTo>
                    <a:pt x="2788883" y="429264"/>
                  </a:lnTo>
                  <a:lnTo>
                    <a:pt x="2758239" y="400953"/>
                  </a:lnTo>
                  <a:lnTo>
                    <a:pt x="2725964" y="373382"/>
                  </a:lnTo>
                  <a:lnTo>
                    <a:pt x="2692101" y="346577"/>
                  </a:lnTo>
                  <a:lnTo>
                    <a:pt x="2656691" y="320564"/>
                  </a:lnTo>
                  <a:lnTo>
                    <a:pt x="2619778" y="295369"/>
                  </a:lnTo>
                  <a:lnTo>
                    <a:pt x="2581401" y="271018"/>
                  </a:lnTo>
                  <a:lnTo>
                    <a:pt x="2541605" y="247535"/>
                  </a:lnTo>
                  <a:lnTo>
                    <a:pt x="2500430" y="224947"/>
                  </a:lnTo>
                  <a:lnTo>
                    <a:pt x="2457919" y="203280"/>
                  </a:lnTo>
                  <a:lnTo>
                    <a:pt x="2414114" y="182559"/>
                  </a:lnTo>
                  <a:lnTo>
                    <a:pt x="2369056" y="162811"/>
                  </a:lnTo>
                  <a:lnTo>
                    <a:pt x="2322789" y="144059"/>
                  </a:lnTo>
                  <a:lnTo>
                    <a:pt x="2275353" y="126332"/>
                  </a:lnTo>
                  <a:lnTo>
                    <a:pt x="2226791" y="109653"/>
                  </a:lnTo>
                  <a:lnTo>
                    <a:pt x="2177144" y="94049"/>
                  </a:lnTo>
                  <a:lnTo>
                    <a:pt x="2126456" y="79546"/>
                  </a:lnTo>
                  <a:lnTo>
                    <a:pt x="2074768" y="66169"/>
                  </a:lnTo>
                  <a:lnTo>
                    <a:pt x="2022121" y="53944"/>
                  </a:lnTo>
                  <a:lnTo>
                    <a:pt x="1968559" y="42896"/>
                  </a:lnTo>
                  <a:lnTo>
                    <a:pt x="1914122" y="33052"/>
                  </a:lnTo>
                  <a:lnTo>
                    <a:pt x="1858854" y="24438"/>
                  </a:lnTo>
                  <a:lnTo>
                    <a:pt x="1802795" y="17078"/>
                  </a:lnTo>
                  <a:lnTo>
                    <a:pt x="1745989" y="10998"/>
                  </a:lnTo>
                  <a:lnTo>
                    <a:pt x="1688477" y="6225"/>
                  </a:lnTo>
                  <a:lnTo>
                    <a:pt x="1630301" y="2783"/>
                  </a:lnTo>
                  <a:lnTo>
                    <a:pt x="1571503" y="700"/>
                  </a:lnTo>
                  <a:lnTo>
                    <a:pt x="1512125" y="0"/>
                  </a:lnTo>
                  <a:close/>
                </a:path>
              </a:pathLst>
            </a:custGeom>
            <a:solidFill>
              <a:srgbClr val="0066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/>
            <p:cNvSpPr/>
            <p:nvPr/>
          </p:nvSpPr>
          <p:spPr>
            <a:xfrm>
              <a:off x="628650" y="2552699"/>
              <a:ext cx="2505075" cy="1676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9"/>
          <p:cNvSpPr/>
          <p:nvPr/>
        </p:nvSpPr>
        <p:spPr>
          <a:xfrm>
            <a:off x="3491865" y="3068954"/>
            <a:ext cx="576580" cy="628650"/>
          </a:xfrm>
          <a:custGeom>
            <a:avLst/>
            <a:gdLst/>
            <a:ahLst/>
            <a:cxnLst/>
            <a:rect l="l" t="t" r="r" b="b"/>
            <a:pathLst>
              <a:path w="576579" h="628650">
                <a:moveTo>
                  <a:pt x="288036" y="0"/>
                </a:moveTo>
                <a:lnTo>
                  <a:pt x="288036" y="157225"/>
                </a:lnTo>
                <a:lnTo>
                  <a:pt x="0" y="157225"/>
                </a:lnTo>
                <a:lnTo>
                  <a:pt x="0" y="471550"/>
                </a:lnTo>
                <a:lnTo>
                  <a:pt x="288036" y="471550"/>
                </a:lnTo>
                <a:lnTo>
                  <a:pt x="288036" y="628650"/>
                </a:lnTo>
                <a:lnTo>
                  <a:pt x="576072" y="314325"/>
                </a:lnTo>
                <a:lnTo>
                  <a:pt x="2880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2"/>
          <p:cNvGrpSpPr/>
          <p:nvPr/>
        </p:nvGrpSpPr>
        <p:grpSpPr>
          <a:xfrm>
            <a:off x="4038600" y="1700530"/>
            <a:ext cx="4518660" cy="5157470"/>
            <a:chOff x="4139946" y="1700783"/>
            <a:chExt cx="4518660" cy="5157470"/>
          </a:xfrm>
        </p:grpSpPr>
        <p:sp>
          <p:nvSpPr>
            <p:cNvPr id="10" name="object 3"/>
            <p:cNvSpPr/>
            <p:nvPr/>
          </p:nvSpPr>
          <p:spPr>
            <a:xfrm>
              <a:off x="4139946" y="1700783"/>
              <a:ext cx="3312795" cy="3384550"/>
            </a:xfrm>
            <a:custGeom>
              <a:avLst/>
              <a:gdLst/>
              <a:ahLst/>
              <a:cxnLst/>
              <a:rect l="l" t="t" r="r" b="b"/>
              <a:pathLst>
                <a:path w="3312795" h="3384550">
                  <a:moveTo>
                    <a:pt x="1656206" y="0"/>
                  </a:moveTo>
                  <a:lnTo>
                    <a:pt x="1608230" y="696"/>
                  </a:lnTo>
                  <a:lnTo>
                    <a:pt x="1560591" y="2773"/>
                  </a:lnTo>
                  <a:lnTo>
                    <a:pt x="1513309" y="6211"/>
                  </a:lnTo>
                  <a:lnTo>
                    <a:pt x="1466402" y="10993"/>
                  </a:lnTo>
                  <a:lnTo>
                    <a:pt x="1419888" y="17098"/>
                  </a:lnTo>
                  <a:lnTo>
                    <a:pt x="1373785" y="24508"/>
                  </a:lnTo>
                  <a:lnTo>
                    <a:pt x="1328113" y="33205"/>
                  </a:lnTo>
                  <a:lnTo>
                    <a:pt x="1282890" y="43169"/>
                  </a:lnTo>
                  <a:lnTo>
                    <a:pt x="1238134" y="54382"/>
                  </a:lnTo>
                  <a:lnTo>
                    <a:pt x="1193863" y="66825"/>
                  </a:lnTo>
                  <a:lnTo>
                    <a:pt x="1150095" y="80479"/>
                  </a:lnTo>
                  <a:lnTo>
                    <a:pt x="1106851" y="95325"/>
                  </a:lnTo>
                  <a:lnTo>
                    <a:pt x="1064146" y="111344"/>
                  </a:lnTo>
                  <a:lnTo>
                    <a:pt x="1022001" y="128519"/>
                  </a:lnTo>
                  <a:lnTo>
                    <a:pt x="980434" y="146829"/>
                  </a:lnTo>
                  <a:lnTo>
                    <a:pt x="939462" y="166256"/>
                  </a:lnTo>
                  <a:lnTo>
                    <a:pt x="899105" y="186781"/>
                  </a:lnTo>
                  <a:lnTo>
                    <a:pt x="859380" y="208385"/>
                  </a:lnTo>
                  <a:lnTo>
                    <a:pt x="820307" y="231050"/>
                  </a:lnTo>
                  <a:lnTo>
                    <a:pt x="781903" y="254757"/>
                  </a:lnTo>
                  <a:lnTo>
                    <a:pt x="744187" y="279487"/>
                  </a:lnTo>
                  <a:lnTo>
                    <a:pt x="707178" y="305220"/>
                  </a:lnTo>
                  <a:lnTo>
                    <a:pt x="670893" y="331939"/>
                  </a:lnTo>
                  <a:lnTo>
                    <a:pt x="635352" y="359625"/>
                  </a:lnTo>
                  <a:lnTo>
                    <a:pt x="600572" y="388258"/>
                  </a:lnTo>
                  <a:lnTo>
                    <a:pt x="566573" y="417820"/>
                  </a:lnTo>
                  <a:lnTo>
                    <a:pt x="533372" y="448292"/>
                  </a:lnTo>
                  <a:lnTo>
                    <a:pt x="500988" y="479655"/>
                  </a:lnTo>
                  <a:lnTo>
                    <a:pt x="469439" y="511890"/>
                  </a:lnTo>
                  <a:lnTo>
                    <a:pt x="438744" y="544979"/>
                  </a:lnTo>
                  <a:lnTo>
                    <a:pt x="408921" y="578903"/>
                  </a:lnTo>
                  <a:lnTo>
                    <a:pt x="379989" y="613643"/>
                  </a:lnTo>
                  <a:lnTo>
                    <a:pt x="351966" y="649180"/>
                  </a:lnTo>
                  <a:lnTo>
                    <a:pt x="324870" y="685495"/>
                  </a:lnTo>
                  <a:lnTo>
                    <a:pt x="298720" y="722569"/>
                  </a:lnTo>
                  <a:lnTo>
                    <a:pt x="273535" y="760385"/>
                  </a:lnTo>
                  <a:lnTo>
                    <a:pt x="249332" y="798922"/>
                  </a:lnTo>
                  <a:lnTo>
                    <a:pt x="226130" y="838162"/>
                  </a:lnTo>
                  <a:lnTo>
                    <a:pt x="203948" y="878086"/>
                  </a:lnTo>
                  <a:lnTo>
                    <a:pt x="182803" y="918676"/>
                  </a:lnTo>
                  <a:lnTo>
                    <a:pt x="162715" y="959912"/>
                  </a:lnTo>
                  <a:lnTo>
                    <a:pt x="143702" y="1001776"/>
                  </a:lnTo>
                  <a:lnTo>
                    <a:pt x="125782" y="1044249"/>
                  </a:lnTo>
                  <a:lnTo>
                    <a:pt x="108974" y="1087313"/>
                  </a:lnTo>
                  <a:lnTo>
                    <a:pt x="93295" y="1130947"/>
                  </a:lnTo>
                  <a:lnTo>
                    <a:pt x="78765" y="1175134"/>
                  </a:lnTo>
                  <a:lnTo>
                    <a:pt x="65402" y="1219855"/>
                  </a:lnTo>
                  <a:lnTo>
                    <a:pt x="53224" y="1265090"/>
                  </a:lnTo>
                  <a:lnTo>
                    <a:pt x="42250" y="1310822"/>
                  </a:lnTo>
                  <a:lnTo>
                    <a:pt x="32498" y="1357031"/>
                  </a:lnTo>
                  <a:lnTo>
                    <a:pt x="23986" y="1403698"/>
                  </a:lnTo>
                  <a:lnTo>
                    <a:pt x="16734" y="1450805"/>
                  </a:lnTo>
                  <a:lnTo>
                    <a:pt x="10759" y="1498332"/>
                  </a:lnTo>
                  <a:lnTo>
                    <a:pt x="6079" y="1546262"/>
                  </a:lnTo>
                  <a:lnTo>
                    <a:pt x="2714" y="1594575"/>
                  </a:lnTo>
                  <a:lnTo>
                    <a:pt x="681" y="1643252"/>
                  </a:lnTo>
                  <a:lnTo>
                    <a:pt x="0" y="1692275"/>
                  </a:lnTo>
                  <a:lnTo>
                    <a:pt x="681" y="1741291"/>
                  </a:lnTo>
                  <a:lnTo>
                    <a:pt x="2714" y="1789961"/>
                  </a:lnTo>
                  <a:lnTo>
                    <a:pt x="6079" y="1838268"/>
                  </a:lnTo>
                  <a:lnTo>
                    <a:pt x="10759" y="1886192"/>
                  </a:lnTo>
                  <a:lnTo>
                    <a:pt x="16734" y="1933714"/>
                  </a:lnTo>
                  <a:lnTo>
                    <a:pt x="23986" y="1980815"/>
                  </a:lnTo>
                  <a:lnTo>
                    <a:pt x="32498" y="2027477"/>
                  </a:lnTo>
                  <a:lnTo>
                    <a:pt x="42250" y="2073681"/>
                  </a:lnTo>
                  <a:lnTo>
                    <a:pt x="53224" y="2119408"/>
                  </a:lnTo>
                  <a:lnTo>
                    <a:pt x="65402" y="2164638"/>
                  </a:lnTo>
                  <a:lnTo>
                    <a:pt x="78765" y="2209355"/>
                  </a:lnTo>
                  <a:lnTo>
                    <a:pt x="93295" y="2253537"/>
                  </a:lnTo>
                  <a:lnTo>
                    <a:pt x="108974" y="2297168"/>
                  </a:lnTo>
                  <a:lnTo>
                    <a:pt x="125782" y="2340227"/>
                  </a:lnTo>
                  <a:lnTo>
                    <a:pt x="143702" y="2382696"/>
                  </a:lnTo>
                  <a:lnTo>
                    <a:pt x="162715" y="2424557"/>
                  </a:lnTo>
                  <a:lnTo>
                    <a:pt x="182803" y="2465790"/>
                  </a:lnTo>
                  <a:lnTo>
                    <a:pt x="203948" y="2506376"/>
                  </a:lnTo>
                  <a:lnTo>
                    <a:pt x="226130" y="2546298"/>
                  </a:lnTo>
                  <a:lnTo>
                    <a:pt x="249332" y="2585535"/>
                  </a:lnTo>
                  <a:lnTo>
                    <a:pt x="273535" y="2624069"/>
                  </a:lnTo>
                  <a:lnTo>
                    <a:pt x="298720" y="2661882"/>
                  </a:lnTo>
                  <a:lnTo>
                    <a:pt x="324870" y="2698954"/>
                  </a:lnTo>
                  <a:lnTo>
                    <a:pt x="351966" y="2735267"/>
                  </a:lnTo>
                  <a:lnTo>
                    <a:pt x="379989" y="2770802"/>
                  </a:lnTo>
                  <a:lnTo>
                    <a:pt x="408921" y="2805539"/>
                  </a:lnTo>
                  <a:lnTo>
                    <a:pt x="438744" y="2839461"/>
                  </a:lnTo>
                  <a:lnTo>
                    <a:pt x="469439" y="2872548"/>
                  </a:lnTo>
                  <a:lnTo>
                    <a:pt x="500988" y="2904782"/>
                  </a:lnTo>
                  <a:lnTo>
                    <a:pt x="533372" y="2936144"/>
                  </a:lnTo>
                  <a:lnTo>
                    <a:pt x="566573" y="2966614"/>
                  </a:lnTo>
                  <a:lnTo>
                    <a:pt x="600572" y="2996175"/>
                  </a:lnTo>
                  <a:lnTo>
                    <a:pt x="635352" y="3024807"/>
                  </a:lnTo>
                  <a:lnTo>
                    <a:pt x="670893" y="3052491"/>
                  </a:lnTo>
                  <a:lnTo>
                    <a:pt x="707178" y="3079209"/>
                  </a:lnTo>
                  <a:lnTo>
                    <a:pt x="744187" y="3104942"/>
                  </a:lnTo>
                  <a:lnTo>
                    <a:pt x="781903" y="3129671"/>
                  </a:lnTo>
                  <a:lnTo>
                    <a:pt x="820307" y="3153377"/>
                  </a:lnTo>
                  <a:lnTo>
                    <a:pt x="859380" y="3176041"/>
                  </a:lnTo>
                  <a:lnTo>
                    <a:pt x="899105" y="3197645"/>
                  </a:lnTo>
                  <a:lnTo>
                    <a:pt x="939462" y="3218169"/>
                  </a:lnTo>
                  <a:lnTo>
                    <a:pt x="980434" y="3237596"/>
                  </a:lnTo>
                  <a:lnTo>
                    <a:pt x="1022001" y="3255905"/>
                  </a:lnTo>
                  <a:lnTo>
                    <a:pt x="1064146" y="3273079"/>
                  </a:lnTo>
                  <a:lnTo>
                    <a:pt x="1106851" y="3289098"/>
                  </a:lnTo>
                  <a:lnTo>
                    <a:pt x="1150095" y="3303944"/>
                  </a:lnTo>
                  <a:lnTo>
                    <a:pt x="1193863" y="3317598"/>
                  </a:lnTo>
                  <a:lnTo>
                    <a:pt x="1238134" y="3330040"/>
                  </a:lnTo>
                  <a:lnTo>
                    <a:pt x="1282890" y="3341253"/>
                  </a:lnTo>
                  <a:lnTo>
                    <a:pt x="1328113" y="3351217"/>
                  </a:lnTo>
                  <a:lnTo>
                    <a:pt x="1373785" y="3359914"/>
                  </a:lnTo>
                  <a:lnTo>
                    <a:pt x="1419888" y="3367324"/>
                  </a:lnTo>
                  <a:lnTo>
                    <a:pt x="1466402" y="3373429"/>
                  </a:lnTo>
                  <a:lnTo>
                    <a:pt x="1513309" y="3378211"/>
                  </a:lnTo>
                  <a:lnTo>
                    <a:pt x="1560591" y="3381649"/>
                  </a:lnTo>
                  <a:lnTo>
                    <a:pt x="1608230" y="3383726"/>
                  </a:lnTo>
                  <a:lnTo>
                    <a:pt x="1656206" y="3384423"/>
                  </a:lnTo>
                  <a:lnTo>
                    <a:pt x="1704183" y="3383726"/>
                  </a:lnTo>
                  <a:lnTo>
                    <a:pt x="1751822" y="3381649"/>
                  </a:lnTo>
                  <a:lnTo>
                    <a:pt x="1799104" y="3378211"/>
                  </a:lnTo>
                  <a:lnTo>
                    <a:pt x="1846011" y="3373429"/>
                  </a:lnTo>
                  <a:lnTo>
                    <a:pt x="1892525" y="3367324"/>
                  </a:lnTo>
                  <a:lnTo>
                    <a:pt x="1938628" y="3359914"/>
                  </a:lnTo>
                  <a:lnTo>
                    <a:pt x="1984300" y="3351217"/>
                  </a:lnTo>
                  <a:lnTo>
                    <a:pt x="2029523" y="3341253"/>
                  </a:lnTo>
                  <a:lnTo>
                    <a:pt x="2074279" y="3330040"/>
                  </a:lnTo>
                  <a:lnTo>
                    <a:pt x="2118550" y="3317598"/>
                  </a:lnTo>
                  <a:lnTo>
                    <a:pt x="2162318" y="3303944"/>
                  </a:lnTo>
                  <a:lnTo>
                    <a:pt x="2205562" y="3289098"/>
                  </a:lnTo>
                  <a:lnTo>
                    <a:pt x="2248267" y="3273079"/>
                  </a:lnTo>
                  <a:lnTo>
                    <a:pt x="2290412" y="3255905"/>
                  </a:lnTo>
                  <a:lnTo>
                    <a:pt x="2331979" y="3237596"/>
                  </a:lnTo>
                  <a:lnTo>
                    <a:pt x="2372951" y="3218169"/>
                  </a:lnTo>
                  <a:lnTo>
                    <a:pt x="2413308" y="3197645"/>
                  </a:lnTo>
                  <a:lnTo>
                    <a:pt x="2453033" y="3176041"/>
                  </a:lnTo>
                  <a:lnTo>
                    <a:pt x="2492106" y="3153377"/>
                  </a:lnTo>
                  <a:lnTo>
                    <a:pt x="2530510" y="3129671"/>
                  </a:lnTo>
                  <a:lnTo>
                    <a:pt x="2568226" y="3104942"/>
                  </a:lnTo>
                  <a:lnTo>
                    <a:pt x="2605235" y="3079209"/>
                  </a:lnTo>
                  <a:lnTo>
                    <a:pt x="2641520" y="3052491"/>
                  </a:lnTo>
                  <a:lnTo>
                    <a:pt x="2677061" y="3024807"/>
                  </a:lnTo>
                  <a:lnTo>
                    <a:pt x="2711841" y="2996175"/>
                  </a:lnTo>
                  <a:lnTo>
                    <a:pt x="2745840" y="2966614"/>
                  </a:lnTo>
                  <a:lnTo>
                    <a:pt x="2779041" y="2936144"/>
                  </a:lnTo>
                  <a:lnTo>
                    <a:pt x="2811425" y="2904782"/>
                  </a:lnTo>
                  <a:lnTo>
                    <a:pt x="2842974" y="2872548"/>
                  </a:lnTo>
                  <a:lnTo>
                    <a:pt x="2873669" y="2839461"/>
                  </a:lnTo>
                  <a:lnTo>
                    <a:pt x="2903492" y="2805539"/>
                  </a:lnTo>
                  <a:lnTo>
                    <a:pt x="2932424" y="2770802"/>
                  </a:lnTo>
                  <a:lnTo>
                    <a:pt x="2960447" y="2735267"/>
                  </a:lnTo>
                  <a:lnTo>
                    <a:pt x="2987543" y="2698954"/>
                  </a:lnTo>
                  <a:lnTo>
                    <a:pt x="3013693" y="2661882"/>
                  </a:lnTo>
                  <a:lnTo>
                    <a:pt x="3038878" y="2624069"/>
                  </a:lnTo>
                  <a:lnTo>
                    <a:pt x="3063081" y="2585535"/>
                  </a:lnTo>
                  <a:lnTo>
                    <a:pt x="3086283" y="2546298"/>
                  </a:lnTo>
                  <a:lnTo>
                    <a:pt x="3108465" y="2506376"/>
                  </a:lnTo>
                  <a:lnTo>
                    <a:pt x="3129610" y="2465790"/>
                  </a:lnTo>
                  <a:lnTo>
                    <a:pt x="3149698" y="2424557"/>
                  </a:lnTo>
                  <a:lnTo>
                    <a:pt x="3168711" y="2382696"/>
                  </a:lnTo>
                  <a:lnTo>
                    <a:pt x="3186631" y="2340227"/>
                  </a:lnTo>
                  <a:lnTo>
                    <a:pt x="3203439" y="2297168"/>
                  </a:lnTo>
                  <a:lnTo>
                    <a:pt x="3219118" y="2253537"/>
                  </a:lnTo>
                  <a:lnTo>
                    <a:pt x="3233648" y="2209355"/>
                  </a:lnTo>
                  <a:lnTo>
                    <a:pt x="3247011" y="2164638"/>
                  </a:lnTo>
                  <a:lnTo>
                    <a:pt x="3259189" y="2119408"/>
                  </a:lnTo>
                  <a:lnTo>
                    <a:pt x="3270163" y="2073681"/>
                  </a:lnTo>
                  <a:lnTo>
                    <a:pt x="3279915" y="2027477"/>
                  </a:lnTo>
                  <a:lnTo>
                    <a:pt x="3288427" y="1980815"/>
                  </a:lnTo>
                  <a:lnTo>
                    <a:pt x="3295679" y="1933714"/>
                  </a:lnTo>
                  <a:lnTo>
                    <a:pt x="3301654" y="1886192"/>
                  </a:lnTo>
                  <a:lnTo>
                    <a:pt x="3306334" y="1838268"/>
                  </a:lnTo>
                  <a:lnTo>
                    <a:pt x="3309699" y="1789961"/>
                  </a:lnTo>
                  <a:lnTo>
                    <a:pt x="3311732" y="1741291"/>
                  </a:lnTo>
                  <a:lnTo>
                    <a:pt x="3312413" y="1692275"/>
                  </a:lnTo>
                  <a:lnTo>
                    <a:pt x="3311732" y="1643252"/>
                  </a:lnTo>
                  <a:lnTo>
                    <a:pt x="3309699" y="1594575"/>
                  </a:lnTo>
                  <a:lnTo>
                    <a:pt x="3306334" y="1546262"/>
                  </a:lnTo>
                  <a:lnTo>
                    <a:pt x="3301654" y="1498332"/>
                  </a:lnTo>
                  <a:lnTo>
                    <a:pt x="3295679" y="1450805"/>
                  </a:lnTo>
                  <a:lnTo>
                    <a:pt x="3288427" y="1403698"/>
                  </a:lnTo>
                  <a:lnTo>
                    <a:pt x="3279915" y="1357031"/>
                  </a:lnTo>
                  <a:lnTo>
                    <a:pt x="3270163" y="1310822"/>
                  </a:lnTo>
                  <a:lnTo>
                    <a:pt x="3259189" y="1265090"/>
                  </a:lnTo>
                  <a:lnTo>
                    <a:pt x="3247011" y="1219855"/>
                  </a:lnTo>
                  <a:lnTo>
                    <a:pt x="3233648" y="1175134"/>
                  </a:lnTo>
                  <a:lnTo>
                    <a:pt x="3219118" y="1130947"/>
                  </a:lnTo>
                  <a:lnTo>
                    <a:pt x="3203439" y="1087313"/>
                  </a:lnTo>
                  <a:lnTo>
                    <a:pt x="3186631" y="1044249"/>
                  </a:lnTo>
                  <a:lnTo>
                    <a:pt x="3168711" y="1001776"/>
                  </a:lnTo>
                  <a:lnTo>
                    <a:pt x="3149698" y="959912"/>
                  </a:lnTo>
                  <a:lnTo>
                    <a:pt x="3129610" y="918676"/>
                  </a:lnTo>
                  <a:lnTo>
                    <a:pt x="3108465" y="878086"/>
                  </a:lnTo>
                  <a:lnTo>
                    <a:pt x="3086283" y="838162"/>
                  </a:lnTo>
                  <a:lnTo>
                    <a:pt x="3063081" y="798922"/>
                  </a:lnTo>
                  <a:lnTo>
                    <a:pt x="3038878" y="760385"/>
                  </a:lnTo>
                  <a:lnTo>
                    <a:pt x="3013693" y="722569"/>
                  </a:lnTo>
                  <a:lnTo>
                    <a:pt x="2987543" y="685495"/>
                  </a:lnTo>
                  <a:lnTo>
                    <a:pt x="2960447" y="649180"/>
                  </a:lnTo>
                  <a:lnTo>
                    <a:pt x="2932424" y="613643"/>
                  </a:lnTo>
                  <a:lnTo>
                    <a:pt x="2903492" y="578903"/>
                  </a:lnTo>
                  <a:lnTo>
                    <a:pt x="2873669" y="544979"/>
                  </a:lnTo>
                  <a:lnTo>
                    <a:pt x="2842974" y="511890"/>
                  </a:lnTo>
                  <a:lnTo>
                    <a:pt x="2811425" y="479655"/>
                  </a:lnTo>
                  <a:lnTo>
                    <a:pt x="2779041" y="448292"/>
                  </a:lnTo>
                  <a:lnTo>
                    <a:pt x="2745840" y="417820"/>
                  </a:lnTo>
                  <a:lnTo>
                    <a:pt x="2711841" y="388258"/>
                  </a:lnTo>
                  <a:lnTo>
                    <a:pt x="2677061" y="359625"/>
                  </a:lnTo>
                  <a:lnTo>
                    <a:pt x="2641520" y="331939"/>
                  </a:lnTo>
                  <a:lnTo>
                    <a:pt x="2605235" y="305220"/>
                  </a:lnTo>
                  <a:lnTo>
                    <a:pt x="2568226" y="279487"/>
                  </a:lnTo>
                  <a:lnTo>
                    <a:pt x="2530510" y="254757"/>
                  </a:lnTo>
                  <a:lnTo>
                    <a:pt x="2492106" y="231050"/>
                  </a:lnTo>
                  <a:lnTo>
                    <a:pt x="2453033" y="208385"/>
                  </a:lnTo>
                  <a:lnTo>
                    <a:pt x="2413308" y="186781"/>
                  </a:lnTo>
                  <a:lnTo>
                    <a:pt x="2372951" y="166256"/>
                  </a:lnTo>
                  <a:lnTo>
                    <a:pt x="2331979" y="146829"/>
                  </a:lnTo>
                  <a:lnTo>
                    <a:pt x="2290412" y="128519"/>
                  </a:lnTo>
                  <a:lnTo>
                    <a:pt x="2248267" y="111344"/>
                  </a:lnTo>
                  <a:lnTo>
                    <a:pt x="2205562" y="95325"/>
                  </a:lnTo>
                  <a:lnTo>
                    <a:pt x="2162318" y="80479"/>
                  </a:lnTo>
                  <a:lnTo>
                    <a:pt x="2118550" y="66825"/>
                  </a:lnTo>
                  <a:lnTo>
                    <a:pt x="2074279" y="54382"/>
                  </a:lnTo>
                  <a:lnTo>
                    <a:pt x="2029523" y="43169"/>
                  </a:lnTo>
                  <a:lnTo>
                    <a:pt x="1984300" y="33205"/>
                  </a:lnTo>
                  <a:lnTo>
                    <a:pt x="1938628" y="24508"/>
                  </a:lnTo>
                  <a:lnTo>
                    <a:pt x="1892525" y="17098"/>
                  </a:lnTo>
                  <a:lnTo>
                    <a:pt x="1846011" y="10993"/>
                  </a:lnTo>
                  <a:lnTo>
                    <a:pt x="1799104" y="6211"/>
                  </a:lnTo>
                  <a:lnTo>
                    <a:pt x="1751822" y="2773"/>
                  </a:lnTo>
                  <a:lnTo>
                    <a:pt x="1704183" y="696"/>
                  </a:lnTo>
                  <a:lnTo>
                    <a:pt x="165620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/>
            <p:cNvSpPr/>
            <p:nvPr/>
          </p:nvSpPr>
          <p:spPr>
            <a:xfrm>
              <a:off x="4495800" y="2162175"/>
              <a:ext cx="2676525" cy="24098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~PP2167.WAV">
            <a:hlinkClick r:id="" action="ppaction://media"/>
          </p:cNvPr>
          <p:cNvPicPr>
            <a:picLocks noRot="1" noChangeAspect="1"/>
          </p:cNvPicPr>
          <p:nvPr>
            <a:wavAudioFile r:embed="rId1" name="~PP2167.WAV"/>
          </p:nvPr>
        </p:nvPicPr>
        <p:blipFill>
          <a:blip r:embed="rId5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3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363677"/>
            <a:ext cx="563595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0" dirty="0"/>
              <a:t>Surgical</a:t>
            </a:r>
            <a:r>
              <a:rPr spc="-290" dirty="0"/>
              <a:t> </a:t>
            </a:r>
            <a:r>
              <a:rPr spc="-245" dirty="0"/>
              <a:t>prophylaxis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309776"/>
            <a:ext cx="6282055" cy="20745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latin typeface="Arial"/>
                <a:cs typeface="Arial"/>
              </a:rPr>
              <a:t>Principles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Give </a:t>
            </a:r>
            <a:r>
              <a:rPr sz="2800" dirty="0">
                <a:latin typeface="Arial"/>
                <a:cs typeface="Arial"/>
              </a:rPr>
              <a:t>antibiotics </a:t>
            </a:r>
            <a:r>
              <a:rPr sz="2800" spc="-5" dirty="0">
                <a:latin typeface="Arial"/>
                <a:cs typeface="Arial"/>
              </a:rPr>
              <a:t>1 </a:t>
            </a:r>
            <a:r>
              <a:rPr sz="2800" dirty="0">
                <a:latin typeface="Arial"/>
                <a:cs typeface="Arial"/>
              </a:rPr>
              <a:t>hour before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surgery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Continue </a:t>
            </a:r>
            <a:r>
              <a:rPr sz="2800" dirty="0">
                <a:latin typeface="Arial"/>
                <a:cs typeface="Arial"/>
              </a:rPr>
              <a:t>for 24 hours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only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Most commonly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cephalosporins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5" name="~PP968.WAV">
            <a:hlinkClick r:id="" action="ppaction://media"/>
          </p:cNvPr>
          <p:cNvPicPr>
            <a:picLocks noRot="1" noChangeAspect="1"/>
          </p:cNvPicPr>
          <p:nvPr>
            <a:wavAudioFile r:embed="rId1" name="~PP968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0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644" y="363677"/>
            <a:ext cx="53962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75" dirty="0">
                <a:solidFill>
                  <a:srgbClr val="7B5888"/>
                </a:solidFill>
                <a:latin typeface="Trebuchet MS"/>
                <a:cs typeface="Trebuchet MS"/>
              </a:rPr>
              <a:t>Types </a:t>
            </a:r>
            <a:r>
              <a:rPr sz="4400" spc="-345" dirty="0">
                <a:solidFill>
                  <a:srgbClr val="7B5888"/>
                </a:solidFill>
                <a:latin typeface="Trebuchet MS"/>
                <a:cs typeface="Trebuchet MS"/>
              </a:rPr>
              <a:t>of </a:t>
            </a:r>
            <a:r>
              <a:rPr sz="4400" spc="-225" dirty="0">
                <a:solidFill>
                  <a:srgbClr val="7B5888"/>
                </a:solidFill>
                <a:latin typeface="Trebuchet MS"/>
                <a:cs typeface="Trebuchet MS"/>
              </a:rPr>
              <a:t>surgical</a:t>
            </a:r>
            <a:r>
              <a:rPr sz="4400" spc="-95" dirty="0">
                <a:solidFill>
                  <a:srgbClr val="7B5888"/>
                </a:solidFill>
                <a:latin typeface="Trebuchet MS"/>
                <a:cs typeface="Trebuchet MS"/>
              </a:rPr>
              <a:t> </a:t>
            </a:r>
            <a:r>
              <a:rPr sz="4400" spc="-300" dirty="0">
                <a:solidFill>
                  <a:srgbClr val="7B5888"/>
                </a:solidFill>
                <a:latin typeface="Trebuchet MS"/>
                <a:cs typeface="Trebuchet MS"/>
              </a:rPr>
              <a:t>wounds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395729"/>
            <a:ext cx="124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66875" y="1628775"/>
            <a:ext cx="4095750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~PP3678.WAV">
            <a:hlinkClick r:id="" action="ppaction://media"/>
          </p:cNvPr>
          <p:cNvPicPr>
            <a:picLocks noRot="1" noChangeAspect="1"/>
          </p:cNvPicPr>
          <p:nvPr>
            <a:wavAudioFile r:embed="rId1" name="~PP3678.WAV"/>
          </p:nvPr>
        </p:nvPicPr>
        <p:blipFill>
          <a:blip r:embed="rId4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8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395729"/>
            <a:ext cx="149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7537" y="476605"/>
            <a:ext cx="6528054" cy="5898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61187" y="470280"/>
          <a:ext cx="6528433" cy="58983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8514"/>
                <a:gridCol w="2263775"/>
                <a:gridCol w="2176144"/>
              </a:tblGrid>
              <a:tr h="777748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4443730" algn="l"/>
                        </a:tabLst>
                      </a:pPr>
                      <a:r>
                        <a:rPr sz="24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	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Example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2828B8"/>
                      </a:solidFill>
                      <a:prstDash val="solid"/>
                    </a:lnL>
                    <a:lnR w="12700">
                      <a:solidFill>
                        <a:srgbClr val="2828B8"/>
                      </a:solidFill>
                      <a:prstDash val="solid"/>
                    </a:lnR>
                    <a:lnT w="12700">
                      <a:solidFill>
                        <a:srgbClr val="2828B8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2C2C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1887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Clean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2828B8"/>
                      </a:solidFill>
                      <a:prstDash val="solid"/>
                    </a:lnL>
                    <a:lnR w="12700">
                      <a:solidFill>
                        <a:srgbClr val="2828B8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2828B8"/>
                      </a:solidFill>
                      <a:prstDash val="solid"/>
                    </a:lnB>
                    <a:solidFill>
                      <a:srgbClr val="AAAAE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651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Elective,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no 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viscera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2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tract 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entered.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2828B8"/>
                      </a:solidFill>
                      <a:prstDash val="solid"/>
                    </a:lnL>
                    <a:lnR w="12700">
                      <a:solidFill>
                        <a:srgbClr val="2828B8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2828B8"/>
                      </a:solidFill>
                      <a:prstDash val="solid"/>
                    </a:lnB>
                    <a:solidFill>
                      <a:srgbClr val="AAAA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Neurosurgery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2828B8"/>
                      </a:solidFill>
                      <a:prstDash val="solid"/>
                    </a:lnL>
                    <a:lnR w="12700">
                      <a:solidFill>
                        <a:srgbClr val="2828B8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2828B8"/>
                      </a:solidFill>
                      <a:prstDash val="solid"/>
                    </a:lnB>
                    <a:solidFill>
                      <a:srgbClr val="AAAAE2"/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pPr marL="91440" marR="1600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Clean 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contamin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ted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828B8"/>
                      </a:solidFill>
                      <a:prstDash val="solid"/>
                    </a:lnL>
                    <a:lnR w="12700">
                      <a:solidFill>
                        <a:srgbClr val="2828B8"/>
                      </a:solidFill>
                      <a:prstDash val="solid"/>
                    </a:lnR>
                    <a:lnT w="12700">
                      <a:solidFill>
                        <a:srgbClr val="2828B8"/>
                      </a:solidFill>
                      <a:prstDash val="solid"/>
                    </a:lnT>
                    <a:lnB w="12700">
                      <a:solidFill>
                        <a:srgbClr val="282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5734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Opening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viscera</a:t>
                      </a:r>
                      <a:r>
                        <a:rPr sz="2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with  minimal  spillage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828B8"/>
                      </a:solidFill>
                      <a:prstDash val="solid"/>
                    </a:lnL>
                    <a:lnR w="12700">
                      <a:solidFill>
                        <a:srgbClr val="2828B8"/>
                      </a:solidFill>
                      <a:prstDash val="solid"/>
                    </a:lnR>
                    <a:lnT w="12700">
                      <a:solidFill>
                        <a:srgbClr val="2828B8"/>
                      </a:solidFill>
                      <a:prstDash val="solid"/>
                    </a:lnT>
                    <a:lnB w="12700">
                      <a:solidFill>
                        <a:srgbClr val="282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GI</a:t>
                      </a:r>
                      <a:r>
                        <a:rPr sz="2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Surgery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828B8"/>
                      </a:solidFill>
                      <a:prstDash val="solid"/>
                    </a:lnL>
                    <a:lnR w="12700">
                      <a:solidFill>
                        <a:srgbClr val="2828B8"/>
                      </a:solidFill>
                      <a:prstDash val="solid"/>
                    </a:lnR>
                    <a:lnT w="12700">
                      <a:solidFill>
                        <a:srgbClr val="2828B8"/>
                      </a:solidFill>
                      <a:prstDash val="solid"/>
                    </a:lnT>
                    <a:lnB w="12700">
                      <a:solidFill>
                        <a:srgbClr val="2828B8"/>
                      </a:solidFill>
                      <a:prstDash val="solid"/>
                    </a:lnB>
                  </a:tcPr>
                </a:tc>
              </a:tr>
              <a:tr h="15544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Contaminated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828B8"/>
                      </a:solidFill>
                      <a:prstDash val="solid"/>
                    </a:lnL>
                    <a:lnR w="12700">
                      <a:solidFill>
                        <a:srgbClr val="2828B8"/>
                      </a:solidFill>
                      <a:prstDash val="solid"/>
                    </a:lnR>
                    <a:lnT w="12700">
                      <a:solidFill>
                        <a:srgbClr val="2828B8"/>
                      </a:solidFill>
                      <a:prstDash val="solid"/>
                    </a:lnT>
                    <a:lnB w="12700">
                      <a:solidFill>
                        <a:srgbClr val="2828B8"/>
                      </a:solidFill>
                      <a:prstDash val="solid"/>
                    </a:lnB>
                    <a:solidFill>
                      <a:srgbClr val="AAAAE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368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Gross 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spillage.Non  purulent 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flammation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828B8"/>
                      </a:solidFill>
                      <a:prstDash val="solid"/>
                    </a:lnL>
                    <a:lnR w="12700">
                      <a:solidFill>
                        <a:srgbClr val="2828B8"/>
                      </a:solidFill>
                      <a:prstDash val="solid"/>
                    </a:lnR>
                    <a:lnT w="12700">
                      <a:solidFill>
                        <a:srgbClr val="2828B8"/>
                      </a:solidFill>
                      <a:prstDash val="solid"/>
                    </a:lnT>
                    <a:lnB w="12700">
                      <a:solidFill>
                        <a:srgbClr val="2828B8"/>
                      </a:solidFill>
                      <a:prstDash val="solid"/>
                    </a:lnB>
                    <a:solidFill>
                      <a:srgbClr val="AAAA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Gut</a:t>
                      </a:r>
                      <a:r>
                        <a:rPr sz="2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resection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828B8"/>
                      </a:solidFill>
                      <a:prstDash val="solid"/>
                    </a:lnL>
                    <a:lnR w="12700">
                      <a:solidFill>
                        <a:srgbClr val="2828B8"/>
                      </a:solidFill>
                      <a:prstDash val="solid"/>
                    </a:lnR>
                    <a:lnT w="12700">
                      <a:solidFill>
                        <a:srgbClr val="2828B8"/>
                      </a:solidFill>
                      <a:prstDash val="solid"/>
                    </a:lnT>
                    <a:lnB w="12700">
                      <a:solidFill>
                        <a:srgbClr val="2828B8"/>
                      </a:solidFill>
                      <a:prstDash val="solid"/>
                    </a:lnB>
                    <a:solidFill>
                      <a:srgbClr val="AAAAE2"/>
                    </a:solidFill>
                  </a:tcPr>
                </a:tc>
              </a:tr>
              <a:tr h="82293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Dirty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828B8"/>
                      </a:solidFill>
                      <a:prstDash val="solid"/>
                    </a:lnL>
                    <a:lnR w="12700">
                      <a:solidFill>
                        <a:srgbClr val="2828B8"/>
                      </a:solidFill>
                      <a:prstDash val="solid"/>
                    </a:lnR>
                    <a:lnT w="12700">
                      <a:solidFill>
                        <a:srgbClr val="2828B8"/>
                      </a:solidFill>
                      <a:prstDash val="solid"/>
                    </a:lnT>
                    <a:lnB w="12700">
                      <a:solidFill>
                        <a:srgbClr val="282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Purulent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828B8"/>
                      </a:solidFill>
                      <a:prstDash val="solid"/>
                    </a:lnL>
                    <a:lnR w="12700">
                      <a:solidFill>
                        <a:srgbClr val="2828B8"/>
                      </a:solidFill>
                      <a:prstDash val="solid"/>
                    </a:lnR>
                    <a:lnT w="12700">
                      <a:solidFill>
                        <a:srgbClr val="2828B8"/>
                      </a:solidFill>
                      <a:prstDash val="solid"/>
                    </a:lnT>
                    <a:lnB w="12700">
                      <a:solidFill>
                        <a:srgbClr val="2828B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631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Opening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2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an 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abscess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828B8"/>
                      </a:solidFill>
                      <a:prstDash val="solid"/>
                    </a:lnL>
                    <a:lnR w="12700">
                      <a:solidFill>
                        <a:srgbClr val="2828B8"/>
                      </a:solidFill>
                      <a:prstDash val="solid"/>
                    </a:lnR>
                    <a:lnT w="12700">
                      <a:solidFill>
                        <a:srgbClr val="2828B8"/>
                      </a:solidFill>
                      <a:prstDash val="solid"/>
                    </a:lnT>
                    <a:lnB w="12700">
                      <a:solidFill>
                        <a:srgbClr val="2828B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~PP1004.WAV">
            <a:hlinkClick r:id="" action="ppaction://media"/>
          </p:cNvPr>
          <p:cNvPicPr>
            <a:picLocks noRot="1" noChangeAspect="1"/>
          </p:cNvPicPr>
          <p:nvPr>
            <a:wavAudioFile r:embed="rId1" name="~PP1004.WAV"/>
          </p:nvPr>
        </p:nvPicPr>
        <p:blipFill>
          <a:blip r:embed="rId4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85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587502"/>
            <a:ext cx="2857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15" dirty="0">
                <a:solidFill>
                  <a:srgbClr val="7B5888"/>
                </a:solidFill>
                <a:latin typeface="Trebuchet MS"/>
                <a:cs typeface="Trebuchet MS"/>
              </a:rPr>
              <a:t>.</a:t>
            </a:r>
            <a:endParaRPr sz="1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5044" y="1795652"/>
            <a:ext cx="278892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5044" y="2624708"/>
            <a:ext cx="278892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5044" y="3453765"/>
            <a:ext cx="278892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5044" y="4282821"/>
            <a:ext cx="278892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5044" y="5111877"/>
            <a:ext cx="278892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36750" y="1659712"/>
            <a:ext cx="4742815" cy="3830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Single pathogen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90"/>
              </a:spcBef>
            </a:pPr>
            <a:r>
              <a:rPr sz="3200" dirty="0">
                <a:latin typeface="Arial"/>
                <a:cs typeface="Arial"/>
              </a:rPr>
              <a:t>Acute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exposure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70000"/>
              </a:lnSpc>
            </a:pPr>
            <a:r>
              <a:rPr sz="3200" spc="-5" dirty="0">
                <a:latin typeface="Arial"/>
                <a:cs typeface="Arial"/>
              </a:rPr>
              <a:t>Short duration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prophylaxis  Suitable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drug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90"/>
              </a:spcBef>
            </a:pPr>
            <a:r>
              <a:rPr sz="3200" spc="-5" dirty="0">
                <a:latin typeface="Arial"/>
                <a:cs typeface="Arial"/>
              </a:rPr>
              <a:t>Lethal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disease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69238" y="500583"/>
            <a:ext cx="7188962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90" dirty="0"/>
              <a:t>Prophylaxis </a:t>
            </a:r>
            <a:r>
              <a:rPr sz="3600" spc="-335"/>
              <a:t>effective</a:t>
            </a:r>
            <a:r>
              <a:rPr sz="3600" spc="-300"/>
              <a:t> </a:t>
            </a:r>
            <a:r>
              <a:rPr lang="en-IN" sz="3600" spc="-300" dirty="0" smtClean="0"/>
              <a:t> </a:t>
            </a:r>
            <a:r>
              <a:rPr sz="3600" spc="-280" smtClean="0"/>
              <a:t>when</a:t>
            </a:r>
            <a:r>
              <a:rPr lang="en-IN" sz="3600" spc="-280" dirty="0" smtClean="0"/>
              <a:t> 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5799073" y="1506589"/>
            <a:ext cx="1817947" cy="16749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~PP2153.WAV">
            <a:hlinkClick r:id="" action="ppaction://media"/>
          </p:cNvPr>
          <p:cNvPicPr>
            <a:picLocks noRot="1" noChangeAspect="1"/>
          </p:cNvPicPr>
          <p:nvPr>
            <a:wavAudioFile r:embed="rId1" name="~PP2153.WAV"/>
          </p:nvPr>
        </p:nvPicPr>
        <p:blipFill>
          <a:blip r:embed="rId5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644" y="363677"/>
            <a:ext cx="539623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4400" spc="-225" dirty="0" smtClean="0"/>
              <a:t>Drugs</a:t>
            </a:r>
            <a:r>
              <a:rPr lang="en-US" sz="4400" spc="-355" dirty="0" smtClean="0"/>
              <a:t> </a:t>
            </a:r>
            <a:r>
              <a:rPr lang="en-US" sz="4400" spc="-320" dirty="0" smtClean="0"/>
              <a:t>used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395729"/>
            <a:ext cx="124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45173" y="1190371"/>
          <a:ext cx="7200900" cy="51916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0300"/>
                <a:gridCol w="2400300"/>
                <a:gridCol w="2400300"/>
              </a:tblGrid>
              <a:tr h="680592"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Surgery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Organism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Antibiotic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Clean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923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Staph</a:t>
                      </a:r>
                      <a:r>
                        <a:rPr sz="2800" b="1" spc="-3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2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2800" b="1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800" b="1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  </a:t>
                      </a:r>
                      <a:r>
                        <a:rPr sz="2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cus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b="1">
                          <a:solidFill>
                            <a:srgbClr val="21218A"/>
                          </a:solidFill>
                          <a:latin typeface="Arial"/>
                          <a:cs typeface="Arial"/>
                        </a:rPr>
                        <a:t>Cefazolin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</a:tr>
              <a:tr h="1188719">
                <a:tc>
                  <a:txBody>
                    <a:bodyPr/>
                    <a:lstStyle/>
                    <a:p>
                      <a:pPr marL="90805" marR="3200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Clean 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taminated 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Head&amp;neck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7759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Oral  anaerobes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917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fazol</a:t>
                      </a:r>
                      <a:r>
                        <a:rPr sz="2400" b="1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n+Clin 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damycin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90805" marR="3194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Clean 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taminated 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colorectal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Anaerobes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7178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om</a:t>
                      </a:r>
                      <a:r>
                        <a:rPr sz="2400" b="1" spc="-3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cin,Cef  oxitin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</a:tr>
              <a:tr h="1188707"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Dirty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Anaerobes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1440" marR="99695" algn="ctr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,Gram</a:t>
                      </a:r>
                      <a:r>
                        <a:rPr sz="24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negative 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aerobes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1590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foxi</a:t>
                      </a:r>
                      <a:r>
                        <a:rPr sz="2400" b="1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in,</a:t>
                      </a:r>
                      <a:r>
                        <a:rPr sz="2400" b="1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ent  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amycin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</a:tbl>
          </a:graphicData>
        </a:graphic>
      </p:graphicFrame>
      <p:pic>
        <p:nvPicPr>
          <p:cNvPr id="6" name="~PP253.WAV">
            <a:hlinkClick r:id="" action="ppaction://media"/>
          </p:cNvPr>
          <p:cNvPicPr>
            <a:picLocks noRot="1" noChangeAspect="1"/>
          </p:cNvPicPr>
          <p:nvPr>
            <a:wavAudioFile r:embed="rId1" name="~PP253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5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644" y="363677"/>
            <a:ext cx="539623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spc="-229" dirty="0" smtClean="0"/>
              <a:t>High </a:t>
            </a:r>
            <a:r>
              <a:rPr lang="en-US" sz="4400" spc="-150" dirty="0" smtClean="0"/>
              <a:t>risk</a:t>
            </a:r>
            <a:r>
              <a:rPr lang="en-US" sz="4400" spc="-360" dirty="0" smtClean="0"/>
              <a:t> </a:t>
            </a:r>
            <a:r>
              <a:rPr lang="en-US" sz="4400" spc="-340" dirty="0" smtClean="0"/>
              <a:t>when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395729"/>
            <a:ext cx="124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1676400"/>
            <a:ext cx="5410200" cy="2162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5"/>
              </a:spcBef>
              <a:buChar char="•"/>
              <a:tabLst>
                <a:tab pos="355600" algn="l"/>
              </a:tabLst>
            </a:pPr>
            <a:r>
              <a:rPr lang="en-US" sz="2800" spc="-5" dirty="0" smtClean="0">
                <a:latin typeface="Arial"/>
                <a:cs typeface="Arial"/>
              </a:rPr>
              <a:t>Surgery</a:t>
            </a:r>
            <a:r>
              <a:rPr lang="en-US" sz="2800" spc="-30" dirty="0" smtClean="0">
                <a:latin typeface="Arial"/>
                <a:cs typeface="Arial"/>
              </a:rPr>
              <a:t> </a:t>
            </a:r>
            <a:r>
              <a:rPr lang="en-US" sz="2800" spc="-5" dirty="0" smtClean="0">
                <a:latin typeface="Arial"/>
                <a:cs typeface="Arial"/>
              </a:rPr>
              <a:t>&gt;2hours</a:t>
            </a:r>
            <a:endParaRPr lang="en-US" sz="28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5600" algn="l"/>
              </a:tabLst>
            </a:pPr>
            <a:r>
              <a:rPr lang="en-US" sz="2800" dirty="0" smtClean="0">
                <a:latin typeface="Arial"/>
                <a:cs typeface="Arial"/>
              </a:rPr>
              <a:t>Prosthesis</a:t>
            </a: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5600" algn="l"/>
              </a:tabLst>
            </a:pPr>
            <a:r>
              <a:rPr lang="en-US" sz="2800" dirty="0" smtClean="0">
                <a:latin typeface="Arial"/>
                <a:cs typeface="Arial"/>
              </a:rPr>
              <a:t>Immunosuppressed</a:t>
            </a:r>
            <a:r>
              <a:rPr lang="en-US" sz="2800" spc="-85" dirty="0" smtClean="0">
                <a:latin typeface="Arial"/>
                <a:cs typeface="Arial"/>
              </a:rPr>
              <a:t> </a:t>
            </a:r>
            <a:r>
              <a:rPr lang="en-US" sz="2800" spc="-5" dirty="0" smtClean="0">
                <a:latin typeface="Arial"/>
                <a:cs typeface="Arial"/>
              </a:rPr>
              <a:t>patient</a:t>
            </a:r>
            <a:endParaRPr lang="en-US" sz="28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5600" algn="l"/>
              </a:tabLst>
            </a:pPr>
            <a:r>
              <a:rPr lang="en-US" sz="2800" dirty="0" smtClean="0">
                <a:latin typeface="Arial"/>
                <a:cs typeface="Arial"/>
              </a:rPr>
              <a:t>Extremes of</a:t>
            </a:r>
            <a:r>
              <a:rPr lang="en-US" sz="2800" spc="-30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age..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5" name="~PP691.WAV">
            <a:hlinkClick r:id="" action="ppaction://media"/>
          </p:cNvPr>
          <p:cNvPicPr>
            <a:picLocks noRot="1" noChangeAspect="1"/>
          </p:cNvPicPr>
          <p:nvPr>
            <a:wavAudioFile r:embed="rId1" name="~PP691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5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Prophylaxis in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This is highly  unsatisfactory&amp; must be condemned in conditions :</a:t>
            </a:r>
          </a:p>
          <a:p>
            <a:pPr marL="624078" indent="-514350">
              <a:buFont typeface="+mj-lt"/>
              <a:buAutoNum type="arabicPeriod"/>
            </a:pPr>
            <a:r>
              <a:rPr lang="en-IN" dirty="0" smtClean="0"/>
              <a:t>Neonates</a:t>
            </a:r>
            <a:r>
              <a:rPr lang="en-US" dirty="0" smtClean="0"/>
              <a:t> ,especially after prolonged or instrumental delivery.</a:t>
            </a:r>
          </a:p>
          <a:p>
            <a:pPr marL="624078" indent="-514350">
              <a:buFont typeface="+mj-lt"/>
              <a:buAutoNum type="arabicPeriod"/>
            </a:pPr>
            <a:r>
              <a:rPr lang="en-IN" dirty="0" smtClean="0"/>
              <a:t>To prevent infections in mother after normal delivery</a:t>
            </a:r>
          </a:p>
          <a:p>
            <a:pPr marL="624078" indent="-514350">
              <a:buFont typeface="+mj-lt"/>
              <a:buAutoNum type="arabicPeriod"/>
            </a:pPr>
            <a:r>
              <a:rPr lang="en-IN" dirty="0" smtClean="0"/>
              <a:t>Viral URTIs to prevent bacterial infections.</a:t>
            </a:r>
          </a:p>
          <a:p>
            <a:pPr marL="624078" indent="-514350">
              <a:buFont typeface="+mj-lt"/>
              <a:buAutoNum type="arabicPeriod"/>
            </a:pPr>
            <a:r>
              <a:rPr lang="en-IN" dirty="0" smtClean="0"/>
              <a:t>To prevent bacterial infections in unconscious patients.</a:t>
            </a:r>
          </a:p>
        </p:txBody>
      </p:sp>
      <p:pic>
        <p:nvPicPr>
          <p:cNvPr id="4" name="~PP3987.WAV">
            <a:hlinkClick r:id="" action="ppaction://media"/>
          </p:cNvPr>
          <p:cNvPicPr>
            <a:picLocks noRot="1" noChangeAspect="1"/>
          </p:cNvPicPr>
          <p:nvPr>
            <a:wavAudioFile r:embed="rId1" name="~PP3987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7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THANKS</a:t>
            </a:r>
            <a:endParaRPr lang="en-US" dirty="0"/>
          </a:p>
        </p:txBody>
      </p:sp>
      <p:pic>
        <p:nvPicPr>
          <p:cNvPr id="4" name="~PP2376.WAV">
            <a:hlinkClick r:id="" action="ppaction://media"/>
          </p:cNvPr>
          <p:cNvPicPr>
            <a:picLocks noRot="1" noChangeAspect="1"/>
          </p:cNvPicPr>
          <p:nvPr>
            <a:wavAudioFile r:embed="rId1" name="~PP2376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587502"/>
            <a:ext cx="2857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15" dirty="0">
                <a:solidFill>
                  <a:srgbClr val="7B5888"/>
                </a:solidFill>
                <a:latin typeface="Trebuchet MS"/>
                <a:cs typeface="Trebuchet MS"/>
              </a:rPr>
              <a:t>.</a:t>
            </a:r>
            <a:endParaRPr sz="1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5044" y="1795652"/>
            <a:ext cx="278892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5044" y="2624708"/>
            <a:ext cx="278892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5044" y="3453765"/>
            <a:ext cx="278892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5044" y="4282821"/>
            <a:ext cx="278892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36750" y="1659712"/>
            <a:ext cx="4742815" cy="28296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8145" indent="-386080">
              <a:lnSpc>
                <a:spcPct val="100000"/>
              </a:lnSpc>
              <a:spcBef>
                <a:spcPts val="2260"/>
              </a:spcBef>
              <a:buSzPct val="88888"/>
              <a:buFont typeface="Courier New"/>
              <a:buChar char="o"/>
              <a:tabLst>
                <a:tab pos="398780" algn="l"/>
              </a:tabLst>
            </a:pPr>
            <a:r>
              <a:rPr lang="en-US" sz="3200" dirty="0" smtClean="0">
                <a:latin typeface="Arial"/>
                <a:cs typeface="Arial"/>
              </a:rPr>
              <a:t>Overuse of</a:t>
            </a:r>
            <a:r>
              <a:rPr lang="en-US" sz="3200" spc="-50" dirty="0" smtClean="0">
                <a:latin typeface="Arial"/>
                <a:cs typeface="Arial"/>
              </a:rPr>
              <a:t> </a:t>
            </a:r>
            <a:r>
              <a:rPr lang="en-US" sz="3200" spc="-5" dirty="0" smtClean="0">
                <a:latin typeface="Arial"/>
                <a:cs typeface="Arial"/>
              </a:rPr>
              <a:t>antibiotics</a:t>
            </a:r>
            <a:endParaRPr lang="en-US" sz="3200" dirty="0" smtClean="0">
              <a:latin typeface="Arial"/>
              <a:cs typeface="Arial"/>
            </a:endParaRPr>
          </a:p>
          <a:p>
            <a:pPr marL="411480" indent="-399415">
              <a:lnSpc>
                <a:spcPct val="100000"/>
              </a:lnSpc>
              <a:spcBef>
                <a:spcPts val="2165"/>
              </a:spcBef>
              <a:buClr>
                <a:srgbClr val="000000"/>
              </a:buClr>
              <a:buFont typeface="Courier New"/>
              <a:buChar char="o"/>
              <a:tabLst>
                <a:tab pos="412115" algn="l"/>
              </a:tabLst>
            </a:pPr>
            <a:r>
              <a:rPr lang="en-US" sz="3200" dirty="0" smtClean="0">
                <a:solidFill>
                  <a:srgbClr val="00AFEF"/>
                </a:solidFill>
                <a:latin typeface="Arial"/>
                <a:cs typeface="Arial"/>
              </a:rPr>
              <a:t>Resistant</a:t>
            </a:r>
            <a:r>
              <a:rPr lang="en-US" sz="3200" spc="-20" dirty="0" smtClean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lang="en-US" sz="3200" spc="-5" dirty="0" smtClean="0">
                <a:solidFill>
                  <a:srgbClr val="00AFEF"/>
                </a:solidFill>
                <a:latin typeface="Arial"/>
                <a:cs typeface="Arial"/>
              </a:rPr>
              <a:t>organisms</a:t>
            </a:r>
            <a:endParaRPr lang="en-US" sz="3200" dirty="0" smtClean="0">
              <a:latin typeface="Arial"/>
              <a:cs typeface="Arial"/>
            </a:endParaRPr>
          </a:p>
          <a:p>
            <a:pPr marL="411480" indent="-399415">
              <a:lnSpc>
                <a:spcPct val="100000"/>
              </a:lnSpc>
              <a:spcBef>
                <a:spcPts val="2160"/>
              </a:spcBef>
              <a:buFont typeface="Courier New"/>
              <a:buChar char="o"/>
              <a:tabLst>
                <a:tab pos="412115" algn="l"/>
              </a:tabLst>
            </a:pPr>
            <a:r>
              <a:rPr lang="en-US" sz="3200" dirty="0" smtClean="0">
                <a:latin typeface="Arial"/>
                <a:cs typeface="Arial"/>
              </a:rPr>
              <a:t>Economic</a:t>
            </a:r>
            <a:r>
              <a:rPr lang="en-US" sz="3200" spc="-30" dirty="0" smtClean="0">
                <a:latin typeface="Arial"/>
                <a:cs typeface="Arial"/>
              </a:rPr>
              <a:t> </a:t>
            </a:r>
            <a:r>
              <a:rPr lang="en-US" sz="3200" spc="-5" dirty="0" smtClean="0">
                <a:latin typeface="Arial"/>
                <a:cs typeface="Arial"/>
              </a:rPr>
              <a:t>waste</a:t>
            </a:r>
          </a:p>
          <a:p>
            <a:pPr marL="411480" indent="-399415">
              <a:lnSpc>
                <a:spcPct val="100000"/>
              </a:lnSpc>
              <a:spcBef>
                <a:spcPts val="2160"/>
              </a:spcBef>
              <a:buFont typeface="Courier New"/>
              <a:buChar char="o"/>
              <a:tabLst>
                <a:tab pos="412115" algn="l"/>
              </a:tabLst>
            </a:pPr>
            <a:r>
              <a:rPr lang="en-US" sz="3200" spc="-5" dirty="0" smtClean="0">
                <a:latin typeface="Arial"/>
                <a:cs typeface="Arial"/>
              </a:rPr>
              <a:t>Risk </a:t>
            </a:r>
            <a:r>
              <a:rPr lang="en-US" sz="3200" dirty="0" smtClean="0">
                <a:latin typeface="Arial"/>
                <a:cs typeface="Arial"/>
              </a:rPr>
              <a:t>of </a:t>
            </a:r>
            <a:r>
              <a:rPr lang="en-US" sz="3200" spc="-5" dirty="0" smtClean="0">
                <a:latin typeface="Arial"/>
                <a:cs typeface="Arial"/>
              </a:rPr>
              <a:t>side</a:t>
            </a:r>
            <a:r>
              <a:rPr lang="en-US" sz="3200" spc="-20" dirty="0" smtClean="0">
                <a:latin typeface="Arial"/>
                <a:cs typeface="Arial"/>
              </a:rPr>
              <a:t> </a:t>
            </a:r>
            <a:r>
              <a:rPr lang="en-US" sz="3200" spc="-10" dirty="0" smtClean="0">
                <a:latin typeface="Arial"/>
                <a:cs typeface="Arial"/>
              </a:rPr>
              <a:t>effects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69238" y="500583"/>
            <a:ext cx="635076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-320" dirty="0" smtClean="0"/>
              <a:t>Ineffective </a:t>
            </a:r>
            <a:r>
              <a:rPr lang="en-US" sz="3600" spc="-229" dirty="0" smtClean="0"/>
              <a:t>prophylaxis </a:t>
            </a:r>
            <a:r>
              <a:rPr lang="en-US" sz="3600" spc="-260" dirty="0" smtClean="0"/>
              <a:t>leads</a:t>
            </a:r>
            <a:r>
              <a:rPr lang="en-US" sz="3600" spc="-180" dirty="0" smtClean="0"/>
              <a:t> </a:t>
            </a:r>
            <a:r>
              <a:rPr lang="en-US" sz="3600" spc="-375" dirty="0" smtClean="0"/>
              <a:t>to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5799073" y="1506589"/>
            <a:ext cx="1817947" cy="16749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~PP749.WAV">
            <a:hlinkClick r:id="" action="ppaction://media"/>
          </p:cNvPr>
          <p:cNvPicPr>
            <a:picLocks noRot="1" noChangeAspect="1"/>
          </p:cNvPicPr>
          <p:nvPr>
            <a:wavAudioFile r:embed="rId1" name="~PP749.WAV"/>
          </p:nvPr>
        </p:nvPicPr>
        <p:blipFill>
          <a:blip r:embed="rId5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9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644" y="363677"/>
            <a:ext cx="632175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pc="-390" dirty="0"/>
              <a:t>The </a:t>
            </a:r>
            <a:r>
              <a:rPr spc="-240" dirty="0"/>
              <a:t>ideal</a:t>
            </a:r>
            <a:r>
              <a:rPr spc="-220" dirty="0"/>
              <a:t> </a:t>
            </a:r>
            <a:r>
              <a:rPr spc="-290" dirty="0"/>
              <a:t>antibiotic</a:t>
            </a:r>
          </a:p>
        </p:txBody>
      </p:sp>
      <p:sp>
        <p:nvSpPr>
          <p:cNvPr id="3" name="object 3"/>
          <p:cNvSpPr/>
          <p:nvPr/>
        </p:nvSpPr>
        <p:spPr>
          <a:xfrm>
            <a:off x="1639061" y="1795652"/>
            <a:ext cx="278892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9061" y="2624708"/>
            <a:ext cx="278892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39061" y="3453765"/>
            <a:ext cx="278892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39061" y="4282821"/>
            <a:ext cx="278892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69770" y="1659712"/>
            <a:ext cx="3121025" cy="3001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Narrow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spectrum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90"/>
              </a:spcBef>
            </a:pPr>
            <a:r>
              <a:rPr sz="3200" dirty="0">
                <a:latin typeface="Arial"/>
                <a:cs typeface="Arial"/>
              </a:rPr>
              <a:t>Cheap</a:t>
            </a:r>
            <a:endParaRPr sz="3200">
              <a:latin typeface="Arial"/>
              <a:cs typeface="Arial"/>
            </a:endParaRPr>
          </a:p>
          <a:p>
            <a:pPr marL="12700" marR="98425">
              <a:lnSpc>
                <a:spcPct val="170000"/>
              </a:lnSpc>
            </a:pPr>
            <a:r>
              <a:rPr sz="3200" spc="-5" dirty="0">
                <a:latin typeface="Arial"/>
                <a:cs typeface="Arial"/>
              </a:rPr>
              <a:t>Minimum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toxicity  Single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dose..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694816" y="2141685"/>
            <a:ext cx="876935" cy="1143635"/>
            <a:chOff x="6694816" y="2141685"/>
            <a:chExt cx="876935" cy="1143635"/>
          </a:xfrm>
        </p:grpSpPr>
        <p:sp>
          <p:nvSpPr>
            <p:cNvPr id="9" name="object 9"/>
            <p:cNvSpPr/>
            <p:nvPr/>
          </p:nvSpPr>
          <p:spPr>
            <a:xfrm>
              <a:off x="6694816" y="3125194"/>
              <a:ext cx="876935" cy="160020"/>
            </a:xfrm>
            <a:custGeom>
              <a:avLst/>
              <a:gdLst/>
              <a:ahLst/>
              <a:cxnLst/>
              <a:rect l="l" t="t" r="r" b="b"/>
              <a:pathLst>
                <a:path w="876934" h="160020">
                  <a:moveTo>
                    <a:pt x="528889" y="0"/>
                  </a:moveTo>
                  <a:lnTo>
                    <a:pt x="351740" y="0"/>
                  </a:lnTo>
                  <a:lnTo>
                    <a:pt x="195150" y="12221"/>
                  </a:lnTo>
                  <a:lnTo>
                    <a:pt x="130918" y="24442"/>
                  </a:lnTo>
                  <a:lnTo>
                    <a:pt x="77016" y="36651"/>
                  </a:lnTo>
                  <a:lnTo>
                    <a:pt x="36002" y="51928"/>
                  </a:lnTo>
                  <a:lnTo>
                    <a:pt x="2556" y="76363"/>
                  </a:lnTo>
                  <a:lnTo>
                    <a:pt x="0" y="82471"/>
                  </a:lnTo>
                  <a:lnTo>
                    <a:pt x="2556" y="91635"/>
                  </a:lnTo>
                  <a:lnTo>
                    <a:pt x="36002" y="116070"/>
                  </a:lnTo>
                  <a:lnTo>
                    <a:pt x="77016" y="131342"/>
                  </a:lnTo>
                  <a:lnTo>
                    <a:pt x="130918" y="143559"/>
                  </a:lnTo>
                  <a:lnTo>
                    <a:pt x="195150" y="155777"/>
                  </a:lnTo>
                  <a:lnTo>
                    <a:pt x="244038" y="159787"/>
                  </a:lnTo>
                  <a:lnTo>
                    <a:pt x="639148" y="159787"/>
                  </a:lnTo>
                  <a:lnTo>
                    <a:pt x="688037" y="155777"/>
                  </a:lnTo>
                  <a:lnTo>
                    <a:pt x="752268" y="143559"/>
                  </a:lnTo>
                  <a:lnTo>
                    <a:pt x="806170" y="131342"/>
                  </a:lnTo>
                  <a:lnTo>
                    <a:pt x="847184" y="116070"/>
                  </a:lnTo>
                  <a:lnTo>
                    <a:pt x="876641" y="94150"/>
                  </a:lnTo>
                  <a:lnTo>
                    <a:pt x="876641" y="73848"/>
                  </a:lnTo>
                  <a:lnTo>
                    <a:pt x="806170" y="36651"/>
                  </a:lnTo>
                  <a:lnTo>
                    <a:pt x="752268" y="24442"/>
                  </a:lnTo>
                  <a:lnTo>
                    <a:pt x="688037" y="12221"/>
                  </a:lnTo>
                  <a:lnTo>
                    <a:pt x="528889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6424" y="2141685"/>
              <a:ext cx="459740" cy="889000"/>
            </a:xfrm>
            <a:custGeom>
              <a:avLst/>
              <a:gdLst/>
              <a:ahLst/>
              <a:cxnLst/>
              <a:rect l="l" t="t" r="r" b="b"/>
              <a:pathLst>
                <a:path w="459740" h="889000">
                  <a:moveTo>
                    <a:pt x="228493" y="0"/>
                  </a:moveTo>
                  <a:lnTo>
                    <a:pt x="182262" y="9159"/>
                  </a:lnTo>
                  <a:lnTo>
                    <a:pt x="141248" y="33602"/>
                  </a:lnTo>
                  <a:lnTo>
                    <a:pt x="100132" y="76364"/>
                  </a:lnTo>
                  <a:lnTo>
                    <a:pt x="84687" y="100795"/>
                  </a:lnTo>
                  <a:lnTo>
                    <a:pt x="66788" y="128286"/>
                  </a:lnTo>
                  <a:lnTo>
                    <a:pt x="38559" y="195479"/>
                  </a:lnTo>
                  <a:lnTo>
                    <a:pt x="18001" y="271844"/>
                  </a:lnTo>
                  <a:lnTo>
                    <a:pt x="10330" y="311545"/>
                  </a:lnTo>
                  <a:lnTo>
                    <a:pt x="5113" y="354307"/>
                  </a:lnTo>
                  <a:lnTo>
                    <a:pt x="2556" y="397069"/>
                  </a:lnTo>
                  <a:lnTo>
                    <a:pt x="0" y="442881"/>
                  </a:lnTo>
                  <a:lnTo>
                    <a:pt x="5113" y="534516"/>
                  </a:lnTo>
                  <a:lnTo>
                    <a:pt x="10330" y="574229"/>
                  </a:lnTo>
                  <a:lnTo>
                    <a:pt x="18001" y="616992"/>
                  </a:lnTo>
                  <a:lnTo>
                    <a:pt x="28229" y="656693"/>
                  </a:lnTo>
                  <a:lnTo>
                    <a:pt x="51344" y="726947"/>
                  </a:lnTo>
                  <a:lnTo>
                    <a:pt x="84687" y="784979"/>
                  </a:lnTo>
                  <a:lnTo>
                    <a:pt x="100132" y="812471"/>
                  </a:lnTo>
                  <a:lnTo>
                    <a:pt x="141248" y="852172"/>
                  </a:lnTo>
                  <a:lnTo>
                    <a:pt x="182262" y="879664"/>
                  </a:lnTo>
                  <a:lnTo>
                    <a:pt x="228493" y="888824"/>
                  </a:lnTo>
                  <a:lnTo>
                    <a:pt x="254165" y="885775"/>
                  </a:lnTo>
                  <a:lnTo>
                    <a:pt x="297839" y="867443"/>
                  </a:lnTo>
                  <a:lnTo>
                    <a:pt x="338853" y="833852"/>
                  </a:lnTo>
                  <a:lnTo>
                    <a:pt x="392754" y="757488"/>
                  </a:lnTo>
                  <a:lnTo>
                    <a:pt x="418427" y="693344"/>
                  </a:lnTo>
                  <a:lnTo>
                    <a:pt x="431314" y="656693"/>
                  </a:lnTo>
                  <a:lnTo>
                    <a:pt x="441542" y="616992"/>
                  </a:lnTo>
                  <a:lnTo>
                    <a:pt x="449315" y="574229"/>
                  </a:lnTo>
                  <a:lnTo>
                    <a:pt x="454429" y="534516"/>
                  </a:lnTo>
                  <a:lnTo>
                    <a:pt x="459543" y="442881"/>
                  </a:lnTo>
                  <a:lnTo>
                    <a:pt x="456986" y="397069"/>
                  </a:lnTo>
                  <a:lnTo>
                    <a:pt x="454429" y="354307"/>
                  </a:lnTo>
                  <a:lnTo>
                    <a:pt x="449315" y="311545"/>
                  </a:lnTo>
                  <a:lnTo>
                    <a:pt x="441542" y="271844"/>
                  </a:lnTo>
                  <a:lnTo>
                    <a:pt x="431314" y="232131"/>
                  </a:lnTo>
                  <a:lnTo>
                    <a:pt x="418427" y="195479"/>
                  </a:lnTo>
                  <a:lnTo>
                    <a:pt x="392754" y="128286"/>
                  </a:lnTo>
                  <a:lnTo>
                    <a:pt x="338853" y="51922"/>
                  </a:lnTo>
                  <a:lnTo>
                    <a:pt x="297839" y="18331"/>
                  </a:lnTo>
                  <a:lnTo>
                    <a:pt x="254165" y="3061"/>
                  </a:lnTo>
                  <a:lnTo>
                    <a:pt x="2284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23441" y="2233320"/>
              <a:ext cx="282575" cy="687705"/>
            </a:xfrm>
            <a:custGeom>
              <a:avLst/>
              <a:gdLst/>
              <a:ahLst/>
              <a:cxnLst/>
              <a:rect l="l" t="t" r="r" b="b"/>
              <a:pathLst>
                <a:path w="282575" h="687705">
                  <a:moveTo>
                    <a:pt x="156590" y="0"/>
                  </a:moveTo>
                  <a:lnTo>
                    <a:pt x="125804" y="0"/>
                  </a:lnTo>
                  <a:lnTo>
                    <a:pt x="113019" y="6110"/>
                  </a:lnTo>
                  <a:lnTo>
                    <a:pt x="74459" y="39700"/>
                  </a:lnTo>
                  <a:lnTo>
                    <a:pt x="51344" y="79413"/>
                  </a:lnTo>
                  <a:lnTo>
                    <a:pt x="33343" y="125225"/>
                  </a:lnTo>
                  <a:lnTo>
                    <a:pt x="23115" y="149668"/>
                  </a:lnTo>
                  <a:lnTo>
                    <a:pt x="10330" y="210750"/>
                  </a:lnTo>
                  <a:lnTo>
                    <a:pt x="2556" y="274893"/>
                  </a:lnTo>
                  <a:lnTo>
                    <a:pt x="0" y="342086"/>
                  </a:lnTo>
                  <a:lnTo>
                    <a:pt x="2556" y="412340"/>
                  </a:lnTo>
                  <a:lnTo>
                    <a:pt x="10330" y="476483"/>
                  </a:lnTo>
                  <a:lnTo>
                    <a:pt x="23115" y="534516"/>
                  </a:lnTo>
                  <a:lnTo>
                    <a:pt x="33343" y="562008"/>
                  </a:lnTo>
                  <a:lnTo>
                    <a:pt x="41116" y="586438"/>
                  </a:lnTo>
                  <a:lnTo>
                    <a:pt x="61674" y="629201"/>
                  </a:lnTo>
                  <a:lnTo>
                    <a:pt x="100132" y="671963"/>
                  </a:lnTo>
                  <a:lnTo>
                    <a:pt x="125804" y="687234"/>
                  </a:lnTo>
                  <a:lnTo>
                    <a:pt x="156590" y="687234"/>
                  </a:lnTo>
                  <a:lnTo>
                    <a:pt x="207935" y="647520"/>
                  </a:lnTo>
                  <a:lnTo>
                    <a:pt x="231050" y="607820"/>
                  </a:lnTo>
                  <a:lnTo>
                    <a:pt x="241380" y="586438"/>
                  </a:lnTo>
                  <a:lnTo>
                    <a:pt x="249051" y="562008"/>
                  </a:lnTo>
                  <a:lnTo>
                    <a:pt x="259279" y="534516"/>
                  </a:lnTo>
                  <a:lnTo>
                    <a:pt x="272166" y="476483"/>
                  </a:lnTo>
                  <a:lnTo>
                    <a:pt x="279837" y="412340"/>
                  </a:lnTo>
                  <a:lnTo>
                    <a:pt x="282394" y="342086"/>
                  </a:lnTo>
                  <a:lnTo>
                    <a:pt x="279837" y="274893"/>
                  </a:lnTo>
                  <a:lnTo>
                    <a:pt x="272166" y="210750"/>
                  </a:lnTo>
                  <a:lnTo>
                    <a:pt x="259279" y="149668"/>
                  </a:lnTo>
                  <a:lnTo>
                    <a:pt x="249051" y="125225"/>
                  </a:lnTo>
                  <a:lnTo>
                    <a:pt x="241380" y="100795"/>
                  </a:lnTo>
                  <a:lnTo>
                    <a:pt x="231050" y="79413"/>
                  </a:lnTo>
                  <a:lnTo>
                    <a:pt x="220822" y="58032"/>
                  </a:lnTo>
                  <a:lnTo>
                    <a:pt x="207935" y="39700"/>
                  </a:lnTo>
                  <a:lnTo>
                    <a:pt x="182262" y="15270"/>
                  </a:lnTo>
                  <a:lnTo>
                    <a:pt x="169477" y="6110"/>
                  </a:lnTo>
                  <a:lnTo>
                    <a:pt x="1565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79900" y="2389087"/>
              <a:ext cx="151765" cy="363855"/>
            </a:xfrm>
            <a:custGeom>
              <a:avLst/>
              <a:gdLst/>
              <a:ahLst/>
              <a:cxnLst/>
              <a:rect l="l" t="t" r="r" b="b"/>
              <a:pathLst>
                <a:path w="151765" h="363855">
                  <a:moveTo>
                    <a:pt x="84790" y="0"/>
                  </a:moveTo>
                  <a:lnTo>
                    <a:pt x="69345" y="0"/>
                  </a:lnTo>
                  <a:lnTo>
                    <a:pt x="61674" y="3061"/>
                  </a:lnTo>
                  <a:lnTo>
                    <a:pt x="33445" y="30553"/>
                  </a:lnTo>
                  <a:lnTo>
                    <a:pt x="12887" y="79413"/>
                  </a:lnTo>
                  <a:lnTo>
                    <a:pt x="2556" y="143557"/>
                  </a:lnTo>
                  <a:lnTo>
                    <a:pt x="0" y="180209"/>
                  </a:lnTo>
                  <a:lnTo>
                    <a:pt x="2556" y="216860"/>
                  </a:lnTo>
                  <a:lnTo>
                    <a:pt x="12887" y="281004"/>
                  </a:lnTo>
                  <a:lnTo>
                    <a:pt x="33445" y="332926"/>
                  </a:lnTo>
                  <a:lnTo>
                    <a:pt x="77016" y="363479"/>
                  </a:lnTo>
                  <a:lnTo>
                    <a:pt x="92461" y="357368"/>
                  </a:lnTo>
                  <a:lnTo>
                    <a:pt x="128361" y="308496"/>
                  </a:lnTo>
                  <a:lnTo>
                    <a:pt x="146362" y="250463"/>
                  </a:lnTo>
                  <a:lnTo>
                    <a:pt x="151476" y="180209"/>
                  </a:lnTo>
                  <a:lnTo>
                    <a:pt x="148919" y="143557"/>
                  </a:lnTo>
                  <a:lnTo>
                    <a:pt x="138691" y="79413"/>
                  </a:lnTo>
                  <a:lnTo>
                    <a:pt x="118133" y="30553"/>
                  </a:lnTo>
                  <a:lnTo>
                    <a:pt x="84790" y="0"/>
                  </a:lnTo>
                  <a:close/>
                </a:path>
              </a:pathLst>
            </a:custGeom>
            <a:solidFill>
              <a:srgbClr val="8BC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59444" y="2935825"/>
              <a:ext cx="318770" cy="318135"/>
            </a:xfrm>
            <a:custGeom>
              <a:avLst/>
              <a:gdLst/>
              <a:ahLst/>
              <a:cxnLst/>
              <a:rect l="l" t="t" r="r" b="b"/>
              <a:pathLst>
                <a:path w="318770" h="318135">
                  <a:moveTo>
                    <a:pt x="71800" y="0"/>
                  </a:moveTo>
                  <a:lnTo>
                    <a:pt x="0" y="290166"/>
                  </a:lnTo>
                  <a:lnTo>
                    <a:pt x="46128" y="293221"/>
                  </a:lnTo>
                  <a:lnTo>
                    <a:pt x="107803" y="24430"/>
                  </a:lnTo>
                  <a:lnTo>
                    <a:pt x="259279" y="317657"/>
                  </a:lnTo>
                  <a:lnTo>
                    <a:pt x="318295" y="311547"/>
                  </a:lnTo>
                  <a:lnTo>
                    <a:pt x="161704" y="33602"/>
                  </a:lnTo>
                  <a:lnTo>
                    <a:pt x="71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5911863" y="2590677"/>
            <a:ext cx="92461" cy="1527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02831" y="2639550"/>
            <a:ext cx="171993" cy="140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4502463" y="1921811"/>
            <a:ext cx="1807845" cy="1307465"/>
            <a:chOff x="4502463" y="1921811"/>
            <a:chExt cx="1807845" cy="1307465"/>
          </a:xfrm>
        </p:grpSpPr>
        <p:sp>
          <p:nvSpPr>
            <p:cNvPr id="17" name="object 17"/>
            <p:cNvSpPr/>
            <p:nvPr/>
          </p:nvSpPr>
          <p:spPr>
            <a:xfrm>
              <a:off x="4887540" y="1921811"/>
              <a:ext cx="744855" cy="745490"/>
            </a:xfrm>
            <a:custGeom>
              <a:avLst/>
              <a:gdLst/>
              <a:ahLst/>
              <a:cxnLst/>
              <a:rect l="l" t="t" r="r" b="b"/>
              <a:pathLst>
                <a:path w="744854" h="745489">
                  <a:moveTo>
                    <a:pt x="372247" y="0"/>
                  </a:moveTo>
                  <a:lnTo>
                    <a:pt x="297798" y="9111"/>
                  </a:lnTo>
                  <a:lnTo>
                    <a:pt x="228483" y="30492"/>
                  </a:lnTo>
                  <a:lnTo>
                    <a:pt x="164302" y="64143"/>
                  </a:lnTo>
                  <a:lnTo>
                    <a:pt x="110390" y="109942"/>
                  </a:lnTo>
                  <a:lnTo>
                    <a:pt x="64180" y="164902"/>
                  </a:lnTo>
                  <a:lnTo>
                    <a:pt x="30806" y="229033"/>
                  </a:lnTo>
                  <a:lnTo>
                    <a:pt x="7701" y="296238"/>
                  </a:lnTo>
                  <a:lnTo>
                    <a:pt x="0" y="372590"/>
                  </a:lnTo>
                  <a:lnTo>
                    <a:pt x="2567" y="409242"/>
                  </a:lnTo>
                  <a:lnTo>
                    <a:pt x="17970" y="482545"/>
                  </a:lnTo>
                  <a:lnTo>
                    <a:pt x="46210" y="549750"/>
                  </a:lnTo>
                  <a:lnTo>
                    <a:pt x="84718" y="607783"/>
                  </a:lnTo>
                  <a:lnTo>
                    <a:pt x="136062" y="659705"/>
                  </a:lnTo>
                  <a:lnTo>
                    <a:pt x="195109" y="699418"/>
                  </a:lnTo>
                  <a:lnTo>
                    <a:pt x="261857" y="726898"/>
                  </a:lnTo>
                  <a:lnTo>
                    <a:pt x="336306" y="742169"/>
                  </a:lnTo>
                  <a:lnTo>
                    <a:pt x="372247" y="745230"/>
                  </a:lnTo>
                  <a:lnTo>
                    <a:pt x="423592" y="739119"/>
                  </a:lnTo>
                  <a:lnTo>
                    <a:pt x="472369" y="729959"/>
                  </a:lnTo>
                  <a:lnTo>
                    <a:pt x="516012" y="714689"/>
                  </a:lnTo>
                  <a:lnTo>
                    <a:pt x="559655" y="693308"/>
                  </a:lnTo>
                  <a:lnTo>
                    <a:pt x="598163" y="668865"/>
                  </a:lnTo>
                  <a:lnTo>
                    <a:pt x="634104" y="638324"/>
                  </a:lnTo>
                  <a:lnTo>
                    <a:pt x="667468" y="601672"/>
                  </a:lnTo>
                  <a:lnTo>
                    <a:pt x="693140" y="561959"/>
                  </a:lnTo>
                  <a:lnTo>
                    <a:pt x="667468" y="549750"/>
                  </a:lnTo>
                  <a:lnTo>
                    <a:pt x="649467" y="543640"/>
                  </a:lnTo>
                  <a:lnTo>
                    <a:pt x="510878" y="543640"/>
                  </a:lnTo>
                  <a:lnTo>
                    <a:pt x="526281" y="531418"/>
                  </a:lnTo>
                  <a:lnTo>
                    <a:pt x="544251" y="522258"/>
                  </a:lnTo>
                  <a:lnTo>
                    <a:pt x="567357" y="510037"/>
                  </a:lnTo>
                  <a:lnTo>
                    <a:pt x="595596" y="503927"/>
                  </a:lnTo>
                  <a:lnTo>
                    <a:pt x="721374" y="503927"/>
                  </a:lnTo>
                  <a:lnTo>
                    <a:pt x="723927" y="497828"/>
                  </a:lnTo>
                  <a:lnTo>
                    <a:pt x="736814" y="458115"/>
                  </a:lnTo>
                  <a:lnTo>
                    <a:pt x="741928" y="415353"/>
                  </a:lnTo>
                  <a:lnTo>
                    <a:pt x="744485" y="372590"/>
                  </a:lnTo>
                  <a:lnTo>
                    <a:pt x="744485" y="332889"/>
                  </a:lnTo>
                  <a:lnTo>
                    <a:pt x="729041" y="262635"/>
                  </a:lnTo>
                  <a:lnTo>
                    <a:pt x="700811" y="195443"/>
                  </a:lnTo>
                  <a:lnTo>
                    <a:pt x="636682" y="109942"/>
                  </a:lnTo>
                  <a:lnTo>
                    <a:pt x="582760" y="64143"/>
                  </a:lnTo>
                  <a:lnTo>
                    <a:pt x="518579" y="30492"/>
                  </a:lnTo>
                  <a:lnTo>
                    <a:pt x="449264" y="9111"/>
                  </a:lnTo>
                  <a:lnTo>
                    <a:pt x="410756" y="3037"/>
                  </a:lnTo>
                  <a:lnTo>
                    <a:pt x="372247" y="0"/>
                  </a:lnTo>
                  <a:close/>
                </a:path>
                <a:path w="744854" h="745489">
                  <a:moveTo>
                    <a:pt x="603298" y="531418"/>
                  </a:moveTo>
                  <a:lnTo>
                    <a:pt x="575058" y="531418"/>
                  </a:lnTo>
                  <a:lnTo>
                    <a:pt x="544251" y="534480"/>
                  </a:lnTo>
                  <a:lnTo>
                    <a:pt x="510878" y="543640"/>
                  </a:lnTo>
                  <a:lnTo>
                    <a:pt x="649467" y="543640"/>
                  </a:lnTo>
                  <a:lnTo>
                    <a:pt x="603298" y="531418"/>
                  </a:lnTo>
                  <a:close/>
                </a:path>
                <a:path w="744854" h="745489">
                  <a:moveTo>
                    <a:pt x="721374" y="503927"/>
                  </a:moveTo>
                  <a:lnTo>
                    <a:pt x="628970" y="503927"/>
                  </a:lnTo>
                  <a:lnTo>
                    <a:pt x="646910" y="510037"/>
                  </a:lnTo>
                  <a:lnTo>
                    <a:pt x="667468" y="513099"/>
                  </a:lnTo>
                  <a:lnTo>
                    <a:pt x="688026" y="522258"/>
                  </a:lnTo>
                  <a:lnTo>
                    <a:pt x="708585" y="534480"/>
                  </a:lnTo>
                  <a:lnTo>
                    <a:pt x="721374" y="5039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02463" y="3131304"/>
              <a:ext cx="1237615" cy="97790"/>
            </a:xfrm>
            <a:custGeom>
              <a:avLst/>
              <a:gdLst/>
              <a:ahLst/>
              <a:cxnLst/>
              <a:rect l="l" t="t" r="r" b="b"/>
              <a:pathLst>
                <a:path w="1237614" h="97789">
                  <a:moveTo>
                    <a:pt x="741920" y="0"/>
                  </a:moveTo>
                  <a:lnTo>
                    <a:pt x="492899" y="0"/>
                  </a:lnTo>
                  <a:lnTo>
                    <a:pt x="377374" y="3061"/>
                  </a:lnTo>
                  <a:lnTo>
                    <a:pt x="179708" y="15270"/>
                  </a:lnTo>
                  <a:lnTo>
                    <a:pt x="105258" y="21381"/>
                  </a:lnTo>
                  <a:lnTo>
                    <a:pt x="48776" y="30541"/>
                  </a:lnTo>
                  <a:lnTo>
                    <a:pt x="2567" y="42763"/>
                  </a:lnTo>
                  <a:lnTo>
                    <a:pt x="0" y="48871"/>
                  </a:lnTo>
                  <a:lnTo>
                    <a:pt x="2567" y="54979"/>
                  </a:lnTo>
                  <a:lnTo>
                    <a:pt x="48776" y="67197"/>
                  </a:lnTo>
                  <a:lnTo>
                    <a:pt x="105258" y="76361"/>
                  </a:lnTo>
                  <a:lnTo>
                    <a:pt x="179708" y="82469"/>
                  </a:lnTo>
                  <a:lnTo>
                    <a:pt x="377374" y="94686"/>
                  </a:lnTo>
                  <a:lnTo>
                    <a:pt x="492899" y="97742"/>
                  </a:lnTo>
                  <a:lnTo>
                    <a:pt x="741920" y="97742"/>
                  </a:lnTo>
                  <a:lnTo>
                    <a:pt x="860012" y="94686"/>
                  </a:lnTo>
                  <a:lnTo>
                    <a:pt x="1055101" y="82469"/>
                  </a:lnTo>
                  <a:lnTo>
                    <a:pt x="1132118" y="76361"/>
                  </a:lnTo>
                  <a:lnTo>
                    <a:pt x="1188577" y="67197"/>
                  </a:lnTo>
                  <a:lnTo>
                    <a:pt x="1234807" y="54979"/>
                  </a:lnTo>
                  <a:lnTo>
                    <a:pt x="1237364" y="48871"/>
                  </a:lnTo>
                  <a:lnTo>
                    <a:pt x="1234807" y="42763"/>
                  </a:lnTo>
                  <a:lnTo>
                    <a:pt x="1188577" y="30541"/>
                  </a:lnTo>
                  <a:lnTo>
                    <a:pt x="1132118" y="21381"/>
                  </a:lnTo>
                  <a:lnTo>
                    <a:pt x="1055101" y="15270"/>
                  </a:lnTo>
                  <a:lnTo>
                    <a:pt x="965269" y="9159"/>
                  </a:lnTo>
                  <a:lnTo>
                    <a:pt x="860012" y="3061"/>
                  </a:lnTo>
                  <a:lnTo>
                    <a:pt x="74192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74463" y="2569298"/>
              <a:ext cx="1309370" cy="626745"/>
            </a:xfrm>
            <a:custGeom>
              <a:avLst/>
              <a:gdLst/>
              <a:ahLst/>
              <a:cxnLst/>
              <a:rect l="l" t="t" r="r" b="b"/>
              <a:pathLst>
                <a:path w="1309370" h="626744">
                  <a:moveTo>
                    <a:pt x="1309293" y="113017"/>
                  </a:moveTo>
                  <a:lnTo>
                    <a:pt x="1306741" y="97751"/>
                  </a:lnTo>
                  <a:lnTo>
                    <a:pt x="1305458" y="91643"/>
                  </a:lnTo>
                  <a:lnTo>
                    <a:pt x="1304188" y="85534"/>
                  </a:lnTo>
                  <a:lnTo>
                    <a:pt x="1298968" y="76365"/>
                  </a:lnTo>
                  <a:lnTo>
                    <a:pt x="1293850" y="67208"/>
                  </a:lnTo>
                  <a:lnTo>
                    <a:pt x="1286179" y="58039"/>
                  </a:lnTo>
                  <a:lnTo>
                    <a:pt x="1270736" y="48882"/>
                  </a:lnTo>
                  <a:lnTo>
                    <a:pt x="1252842" y="39712"/>
                  </a:lnTo>
                  <a:lnTo>
                    <a:pt x="1237399" y="36652"/>
                  </a:lnTo>
                  <a:lnTo>
                    <a:pt x="1224508" y="33604"/>
                  </a:lnTo>
                  <a:lnTo>
                    <a:pt x="1211719" y="36652"/>
                  </a:lnTo>
                  <a:lnTo>
                    <a:pt x="1201496" y="42760"/>
                  </a:lnTo>
                  <a:lnTo>
                    <a:pt x="1196276" y="51943"/>
                  </a:lnTo>
                  <a:lnTo>
                    <a:pt x="1193723" y="64147"/>
                  </a:lnTo>
                  <a:lnTo>
                    <a:pt x="1193723" y="82473"/>
                  </a:lnTo>
                  <a:lnTo>
                    <a:pt x="1196276" y="91643"/>
                  </a:lnTo>
                  <a:lnTo>
                    <a:pt x="854138" y="77203"/>
                  </a:lnTo>
                  <a:lnTo>
                    <a:pt x="862533" y="42760"/>
                  </a:lnTo>
                  <a:lnTo>
                    <a:pt x="872871" y="0"/>
                  </a:lnTo>
                  <a:lnTo>
                    <a:pt x="824064" y="36652"/>
                  </a:lnTo>
                  <a:lnTo>
                    <a:pt x="775296" y="67208"/>
                  </a:lnTo>
                  <a:lnTo>
                    <a:pt x="729081" y="88595"/>
                  </a:lnTo>
                  <a:lnTo>
                    <a:pt x="682866" y="103860"/>
                  </a:lnTo>
                  <a:lnTo>
                    <a:pt x="636663" y="113017"/>
                  </a:lnTo>
                  <a:lnTo>
                    <a:pt x="593013" y="119126"/>
                  </a:lnTo>
                  <a:lnTo>
                    <a:pt x="551942" y="119126"/>
                  </a:lnTo>
                  <a:lnTo>
                    <a:pt x="480060" y="113017"/>
                  </a:lnTo>
                  <a:lnTo>
                    <a:pt x="395338" y="91643"/>
                  </a:lnTo>
                  <a:lnTo>
                    <a:pt x="385076" y="85534"/>
                  </a:lnTo>
                  <a:lnTo>
                    <a:pt x="346570" y="67208"/>
                  </a:lnTo>
                  <a:lnTo>
                    <a:pt x="305485" y="48882"/>
                  </a:lnTo>
                  <a:lnTo>
                    <a:pt x="254139" y="30556"/>
                  </a:lnTo>
                  <a:lnTo>
                    <a:pt x="205371" y="15278"/>
                  </a:lnTo>
                  <a:lnTo>
                    <a:pt x="156591" y="6108"/>
                  </a:lnTo>
                  <a:lnTo>
                    <a:pt x="136067" y="6108"/>
                  </a:lnTo>
                  <a:lnTo>
                    <a:pt x="118097" y="9182"/>
                  </a:lnTo>
                  <a:lnTo>
                    <a:pt x="102692" y="15278"/>
                  </a:lnTo>
                  <a:lnTo>
                    <a:pt x="92417" y="27495"/>
                  </a:lnTo>
                  <a:lnTo>
                    <a:pt x="87287" y="39712"/>
                  </a:lnTo>
                  <a:lnTo>
                    <a:pt x="87287" y="61099"/>
                  </a:lnTo>
                  <a:lnTo>
                    <a:pt x="92417" y="76365"/>
                  </a:lnTo>
                  <a:lnTo>
                    <a:pt x="105257" y="88595"/>
                  </a:lnTo>
                  <a:lnTo>
                    <a:pt x="120662" y="100799"/>
                  </a:lnTo>
                  <a:lnTo>
                    <a:pt x="169430" y="158826"/>
                  </a:lnTo>
                  <a:lnTo>
                    <a:pt x="182257" y="171056"/>
                  </a:lnTo>
                  <a:lnTo>
                    <a:pt x="202806" y="180213"/>
                  </a:lnTo>
                  <a:lnTo>
                    <a:pt x="220776" y="189382"/>
                  </a:lnTo>
                  <a:lnTo>
                    <a:pt x="238747" y="192430"/>
                  </a:lnTo>
                  <a:lnTo>
                    <a:pt x="254139" y="192430"/>
                  </a:lnTo>
                  <a:lnTo>
                    <a:pt x="264414" y="186321"/>
                  </a:lnTo>
                  <a:lnTo>
                    <a:pt x="264414" y="177165"/>
                  </a:lnTo>
                  <a:lnTo>
                    <a:pt x="261848" y="168008"/>
                  </a:lnTo>
                  <a:lnTo>
                    <a:pt x="256717" y="152717"/>
                  </a:lnTo>
                  <a:lnTo>
                    <a:pt x="246443" y="134404"/>
                  </a:lnTo>
                  <a:lnTo>
                    <a:pt x="210502" y="67208"/>
                  </a:lnTo>
                  <a:lnTo>
                    <a:pt x="350964" y="156197"/>
                  </a:lnTo>
                  <a:lnTo>
                    <a:pt x="354266" y="186321"/>
                  </a:lnTo>
                  <a:lnTo>
                    <a:pt x="364540" y="277964"/>
                  </a:lnTo>
                  <a:lnTo>
                    <a:pt x="369671" y="293230"/>
                  </a:lnTo>
                  <a:lnTo>
                    <a:pt x="380873" y="315455"/>
                  </a:lnTo>
                  <a:lnTo>
                    <a:pt x="361975" y="305447"/>
                  </a:lnTo>
                  <a:lnTo>
                    <a:pt x="254139" y="403186"/>
                  </a:lnTo>
                  <a:lnTo>
                    <a:pt x="112953" y="534517"/>
                  </a:lnTo>
                  <a:lnTo>
                    <a:pt x="102692" y="534517"/>
                  </a:lnTo>
                  <a:lnTo>
                    <a:pt x="59042" y="546747"/>
                  </a:lnTo>
                  <a:lnTo>
                    <a:pt x="20535" y="577278"/>
                  </a:lnTo>
                  <a:lnTo>
                    <a:pt x="0" y="607834"/>
                  </a:lnTo>
                  <a:lnTo>
                    <a:pt x="0" y="610882"/>
                  </a:lnTo>
                  <a:lnTo>
                    <a:pt x="2565" y="616991"/>
                  </a:lnTo>
                  <a:lnTo>
                    <a:pt x="10274" y="620052"/>
                  </a:lnTo>
                  <a:lnTo>
                    <a:pt x="25666" y="623100"/>
                  </a:lnTo>
                  <a:lnTo>
                    <a:pt x="48780" y="620052"/>
                  </a:lnTo>
                  <a:lnTo>
                    <a:pt x="84721" y="613943"/>
                  </a:lnTo>
                  <a:lnTo>
                    <a:pt x="128358" y="580339"/>
                  </a:lnTo>
                  <a:lnTo>
                    <a:pt x="166865" y="552856"/>
                  </a:lnTo>
                  <a:lnTo>
                    <a:pt x="256717" y="491756"/>
                  </a:lnTo>
                  <a:lnTo>
                    <a:pt x="308051" y="458165"/>
                  </a:lnTo>
                  <a:lnTo>
                    <a:pt x="359397" y="427621"/>
                  </a:lnTo>
                  <a:lnTo>
                    <a:pt x="405612" y="403186"/>
                  </a:lnTo>
                  <a:lnTo>
                    <a:pt x="441553" y="387908"/>
                  </a:lnTo>
                  <a:lnTo>
                    <a:pt x="451053" y="385089"/>
                  </a:lnTo>
                  <a:lnTo>
                    <a:pt x="492899" y="403186"/>
                  </a:lnTo>
                  <a:lnTo>
                    <a:pt x="523709" y="409295"/>
                  </a:lnTo>
                  <a:lnTo>
                    <a:pt x="587883" y="415404"/>
                  </a:lnTo>
                  <a:lnTo>
                    <a:pt x="618693" y="415404"/>
                  </a:lnTo>
                  <a:lnTo>
                    <a:pt x="649503" y="409295"/>
                  </a:lnTo>
                  <a:lnTo>
                    <a:pt x="677735" y="406247"/>
                  </a:lnTo>
                  <a:lnTo>
                    <a:pt x="700836" y="397078"/>
                  </a:lnTo>
                  <a:lnTo>
                    <a:pt x="723950" y="390969"/>
                  </a:lnTo>
                  <a:lnTo>
                    <a:pt x="739355" y="381800"/>
                  </a:lnTo>
                  <a:lnTo>
                    <a:pt x="752182" y="372643"/>
                  </a:lnTo>
                  <a:lnTo>
                    <a:pt x="762457" y="360426"/>
                  </a:lnTo>
                  <a:lnTo>
                    <a:pt x="763244" y="358851"/>
                  </a:lnTo>
                  <a:lnTo>
                    <a:pt x="857427" y="442899"/>
                  </a:lnTo>
                  <a:lnTo>
                    <a:pt x="890765" y="598665"/>
                  </a:lnTo>
                  <a:lnTo>
                    <a:pt x="939558" y="616991"/>
                  </a:lnTo>
                  <a:lnTo>
                    <a:pt x="970445" y="623100"/>
                  </a:lnTo>
                  <a:lnTo>
                    <a:pt x="983221" y="626160"/>
                  </a:lnTo>
                  <a:lnTo>
                    <a:pt x="990904" y="623100"/>
                  </a:lnTo>
                  <a:lnTo>
                    <a:pt x="996111" y="620052"/>
                  </a:lnTo>
                  <a:lnTo>
                    <a:pt x="1001229" y="613943"/>
                  </a:lnTo>
                  <a:lnTo>
                    <a:pt x="1001229" y="607834"/>
                  </a:lnTo>
                  <a:lnTo>
                    <a:pt x="972997" y="574230"/>
                  </a:lnTo>
                  <a:lnTo>
                    <a:pt x="926769" y="558965"/>
                  </a:lnTo>
                  <a:lnTo>
                    <a:pt x="931887" y="445947"/>
                  </a:lnTo>
                  <a:lnTo>
                    <a:pt x="913879" y="403186"/>
                  </a:lnTo>
                  <a:lnTo>
                    <a:pt x="867752" y="357378"/>
                  </a:lnTo>
                  <a:lnTo>
                    <a:pt x="831773" y="326834"/>
                  </a:lnTo>
                  <a:lnTo>
                    <a:pt x="795832" y="302387"/>
                  </a:lnTo>
                  <a:lnTo>
                    <a:pt x="790460" y="298678"/>
                  </a:lnTo>
                  <a:lnTo>
                    <a:pt x="806094" y="253517"/>
                  </a:lnTo>
                  <a:lnTo>
                    <a:pt x="824064" y="195478"/>
                  </a:lnTo>
                  <a:lnTo>
                    <a:pt x="839470" y="137452"/>
                  </a:lnTo>
                  <a:lnTo>
                    <a:pt x="840232" y="134302"/>
                  </a:lnTo>
                  <a:lnTo>
                    <a:pt x="1309293" y="128295"/>
                  </a:lnTo>
                  <a:lnTo>
                    <a:pt x="1309293" y="1130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72126" y="2239441"/>
              <a:ext cx="1437640" cy="870585"/>
            </a:xfrm>
            <a:custGeom>
              <a:avLst/>
              <a:gdLst/>
              <a:ahLst/>
              <a:cxnLst/>
              <a:rect l="l" t="t" r="r" b="b"/>
              <a:pathLst>
                <a:path w="1437639" h="870585">
                  <a:moveTo>
                    <a:pt x="1437601" y="467309"/>
                  </a:moveTo>
                  <a:lnTo>
                    <a:pt x="1103858" y="372618"/>
                  </a:lnTo>
                  <a:lnTo>
                    <a:pt x="1245108" y="455104"/>
                  </a:lnTo>
                  <a:lnTo>
                    <a:pt x="1110780" y="455104"/>
                  </a:lnTo>
                  <a:lnTo>
                    <a:pt x="1103858" y="397065"/>
                  </a:lnTo>
                  <a:lnTo>
                    <a:pt x="1083398" y="326809"/>
                  </a:lnTo>
                  <a:lnTo>
                    <a:pt x="1049959" y="262674"/>
                  </a:lnTo>
                  <a:lnTo>
                    <a:pt x="990942" y="177139"/>
                  </a:lnTo>
                  <a:lnTo>
                    <a:pt x="947267" y="125222"/>
                  </a:lnTo>
                  <a:lnTo>
                    <a:pt x="906259" y="82461"/>
                  </a:lnTo>
                  <a:lnTo>
                    <a:pt x="865136" y="48856"/>
                  </a:lnTo>
                  <a:lnTo>
                    <a:pt x="834351" y="21374"/>
                  </a:lnTo>
                  <a:lnTo>
                    <a:pt x="806119" y="0"/>
                  </a:lnTo>
                  <a:lnTo>
                    <a:pt x="852347" y="45808"/>
                  </a:lnTo>
                  <a:lnTo>
                    <a:pt x="893368" y="94678"/>
                  </a:lnTo>
                  <a:lnTo>
                    <a:pt x="929373" y="140487"/>
                  </a:lnTo>
                  <a:lnTo>
                    <a:pt x="957605" y="183248"/>
                  </a:lnTo>
                  <a:lnTo>
                    <a:pt x="983272" y="229069"/>
                  </a:lnTo>
                  <a:lnTo>
                    <a:pt x="1001166" y="271830"/>
                  </a:lnTo>
                  <a:lnTo>
                    <a:pt x="1016609" y="311543"/>
                  </a:lnTo>
                  <a:lnTo>
                    <a:pt x="1026845" y="351243"/>
                  </a:lnTo>
                  <a:lnTo>
                    <a:pt x="1032065" y="390956"/>
                  </a:lnTo>
                  <a:lnTo>
                    <a:pt x="1034618" y="430657"/>
                  </a:lnTo>
                  <a:lnTo>
                    <a:pt x="1034618" y="455104"/>
                  </a:lnTo>
                  <a:lnTo>
                    <a:pt x="323469" y="455104"/>
                  </a:lnTo>
                  <a:lnTo>
                    <a:pt x="261861" y="412330"/>
                  </a:lnTo>
                  <a:lnTo>
                    <a:pt x="46215" y="412330"/>
                  </a:lnTo>
                  <a:lnTo>
                    <a:pt x="94996" y="455104"/>
                  </a:lnTo>
                  <a:lnTo>
                    <a:pt x="0" y="455104"/>
                  </a:lnTo>
                  <a:lnTo>
                    <a:pt x="0" y="479526"/>
                  </a:lnTo>
                  <a:lnTo>
                    <a:pt x="87287" y="479526"/>
                  </a:lnTo>
                  <a:lnTo>
                    <a:pt x="46215" y="516178"/>
                  </a:lnTo>
                  <a:lnTo>
                    <a:pt x="261861" y="516178"/>
                  </a:lnTo>
                  <a:lnTo>
                    <a:pt x="315772" y="479526"/>
                  </a:lnTo>
                  <a:lnTo>
                    <a:pt x="1032751" y="479526"/>
                  </a:lnTo>
                  <a:lnTo>
                    <a:pt x="1024280" y="534517"/>
                  </a:lnTo>
                  <a:lnTo>
                    <a:pt x="1003833" y="598652"/>
                  </a:lnTo>
                  <a:lnTo>
                    <a:pt x="988390" y="629196"/>
                  </a:lnTo>
                  <a:lnTo>
                    <a:pt x="975499" y="656691"/>
                  </a:lnTo>
                  <a:lnTo>
                    <a:pt x="924153" y="729996"/>
                  </a:lnTo>
                  <a:lnTo>
                    <a:pt x="885698" y="772756"/>
                  </a:lnTo>
                  <a:lnTo>
                    <a:pt x="852347" y="806348"/>
                  </a:lnTo>
                  <a:lnTo>
                    <a:pt x="818908" y="833831"/>
                  </a:lnTo>
                  <a:lnTo>
                    <a:pt x="793242" y="855218"/>
                  </a:lnTo>
                  <a:lnTo>
                    <a:pt x="836904" y="836891"/>
                  </a:lnTo>
                  <a:lnTo>
                    <a:pt x="893368" y="800239"/>
                  </a:lnTo>
                  <a:lnTo>
                    <a:pt x="944714" y="763587"/>
                  </a:lnTo>
                  <a:lnTo>
                    <a:pt x="985824" y="726935"/>
                  </a:lnTo>
                  <a:lnTo>
                    <a:pt x="1021727" y="690283"/>
                  </a:lnTo>
                  <a:lnTo>
                    <a:pt x="1049959" y="650582"/>
                  </a:lnTo>
                  <a:lnTo>
                    <a:pt x="1073073" y="613930"/>
                  </a:lnTo>
                  <a:lnTo>
                    <a:pt x="1091069" y="577278"/>
                  </a:lnTo>
                  <a:lnTo>
                    <a:pt x="1103858" y="540626"/>
                  </a:lnTo>
                  <a:lnTo>
                    <a:pt x="1110780" y="479526"/>
                  </a:lnTo>
                  <a:lnTo>
                    <a:pt x="1245108" y="479526"/>
                  </a:lnTo>
                  <a:lnTo>
                    <a:pt x="1103858" y="558939"/>
                  </a:lnTo>
                  <a:lnTo>
                    <a:pt x="1437601" y="467309"/>
                  </a:lnTo>
                  <a:close/>
                </a:path>
              </a:pathLst>
            </a:custGeom>
            <a:solidFill>
              <a:srgbClr val="8BC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36185" y="2282202"/>
              <a:ext cx="914400" cy="794385"/>
            </a:xfrm>
            <a:custGeom>
              <a:avLst/>
              <a:gdLst/>
              <a:ahLst/>
              <a:cxnLst/>
              <a:rect l="l" t="t" r="r" b="b"/>
              <a:pathLst>
                <a:path w="914400" h="794385">
                  <a:moveTo>
                    <a:pt x="880516" y="781913"/>
                  </a:moveTo>
                  <a:lnTo>
                    <a:pt x="762495" y="757478"/>
                  </a:lnTo>
                  <a:lnTo>
                    <a:pt x="557085" y="711657"/>
                  </a:lnTo>
                  <a:lnTo>
                    <a:pt x="467233" y="687235"/>
                  </a:lnTo>
                  <a:lnTo>
                    <a:pt x="315772" y="641413"/>
                  </a:lnTo>
                  <a:lnTo>
                    <a:pt x="254165" y="616978"/>
                  </a:lnTo>
                  <a:lnTo>
                    <a:pt x="197675" y="592543"/>
                  </a:lnTo>
                  <a:lnTo>
                    <a:pt x="151472" y="571169"/>
                  </a:lnTo>
                  <a:lnTo>
                    <a:pt x="110388" y="546722"/>
                  </a:lnTo>
                  <a:lnTo>
                    <a:pt x="77025" y="525348"/>
                  </a:lnTo>
                  <a:lnTo>
                    <a:pt x="33375" y="482574"/>
                  </a:lnTo>
                  <a:lnTo>
                    <a:pt x="12839" y="439813"/>
                  </a:lnTo>
                  <a:lnTo>
                    <a:pt x="10274" y="418452"/>
                  </a:lnTo>
                  <a:lnTo>
                    <a:pt x="12839" y="400113"/>
                  </a:lnTo>
                  <a:lnTo>
                    <a:pt x="17970" y="378739"/>
                  </a:lnTo>
                  <a:lnTo>
                    <a:pt x="30810" y="360400"/>
                  </a:lnTo>
                  <a:lnTo>
                    <a:pt x="46215" y="339039"/>
                  </a:lnTo>
                  <a:lnTo>
                    <a:pt x="66751" y="320700"/>
                  </a:lnTo>
                  <a:lnTo>
                    <a:pt x="89852" y="299326"/>
                  </a:lnTo>
                  <a:lnTo>
                    <a:pt x="115531" y="280987"/>
                  </a:lnTo>
                  <a:lnTo>
                    <a:pt x="143764" y="262674"/>
                  </a:lnTo>
                  <a:lnTo>
                    <a:pt x="148907" y="259626"/>
                  </a:lnTo>
                  <a:lnTo>
                    <a:pt x="141198" y="250444"/>
                  </a:lnTo>
                  <a:lnTo>
                    <a:pt x="110388" y="271830"/>
                  </a:lnTo>
                  <a:lnTo>
                    <a:pt x="82156" y="290156"/>
                  </a:lnTo>
                  <a:lnTo>
                    <a:pt x="59055" y="308483"/>
                  </a:lnTo>
                  <a:lnTo>
                    <a:pt x="23114" y="351243"/>
                  </a:lnTo>
                  <a:lnTo>
                    <a:pt x="2565" y="397065"/>
                  </a:lnTo>
                  <a:lnTo>
                    <a:pt x="0" y="418452"/>
                  </a:lnTo>
                  <a:lnTo>
                    <a:pt x="2565" y="442874"/>
                  </a:lnTo>
                  <a:lnTo>
                    <a:pt x="25679" y="488696"/>
                  </a:lnTo>
                  <a:lnTo>
                    <a:pt x="71882" y="534517"/>
                  </a:lnTo>
                  <a:lnTo>
                    <a:pt x="105257" y="558939"/>
                  </a:lnTo>
                  <a:lnTo>
                    <a:pt x="146329" y="583374"/>
                  </a:lnTo>
                  <a:lnTo>
                    <a:pt x="195110" y="604761"/>
                  </a:lnTo>
                  <a:lnTo>
                    <a:pt x="249021" y="629196"/>
                  </a:lnTo>
                  <a:lnTo>
                    <a:pt x="313207" y="653630"/>
                  </a:lnTo>
                  <a:lnTo>
                    <a:pt x="464667" y="699439"/>
                  </a:lnTo>
                  <a:lnTo>
                    <a:pt x="554520" y="723887"/>
                  </a:lnTo>
                  <a:lnTo>
                    <a:pt x="654646" y="745261"/>
                  </a:lnTo>
                  <a:lnTo>
                    <a:pt x="762495" y="769696"/>
                  </a:lnTo>
                  <a:lnTo>
                    <a:pt x="880516" y="794131"/>
                  </a:lnTo>
                  <a:lnTo>
                    <a:pt x="880516" y="781913"/>
                  </a:lnTo>
                  <a:close/>
                </a:path>
                <a:path w="914400" h="794385">
                  <a:moveTo>
                    <a:pt x="913968" y="21374"/>
                  </a:moveTo>
                  <a:lnTo>
                    <a:pt x="901852" y="12204"/>
                  </a:lnTo>
                  <a:lnTo>
                    <a:pt x="885736" y="0"/>
                  </a:lnTo>
                  <a:lnTo>
                    <a:pt x="795832" y="21374"/>
                  </a:lnTo>
                  <a:lnTo>
                    <a:pt x="795832" y="33591"/>
                  </a:lnTo>
                  <a:lnTo>
                    <a:pt x="888288" y="12204"/>
                  </a:lnTo>
                  <a:lnTo>
                    <a:pt x="913968" y="213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977392" y="2047061"/>
            <a:ext cx="654685" cy="495300"/>
            <a:chOff x="4977392" y="2047061"/>
            <a:chExt cx="654685" cy="495300"/>
          </a:xfrm>
        </p:grpSpPr>
        <p:sp>
          <p:nvSpPr>
            <p:cNvPr id="23" name="object 23"/>
            <p:cNvSpPr/>
            <p:nvPr/>
          </p:nvSpPr>
          <p:spPr>
            <a:xfrm>
              <a:off x="5447195" y="2095873"/>
              <a:ext cx="105256" cy="2137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93283" y="2047061"/>
              <a:ext cx="189954" cy="27788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77392" y="2303574"/>
              <a:ext cx="654685" cy="238760"/>
            </a:xfrm>
            <a:custGeom>
              <a:avLst/>
              <a:gdLst/>
              <a:ahLst/>
              <a:cxnLst/>
              <a:rect l="l" t="t" r="r" b="b"/>
              <a:pathLst>
                <a:path w="654685" h="238760">
                  <a:moveTo>
                    <a:pt x="654632" y="0"/>
                  </a:moveTo>
                  <a:lnTo>
                    <a:pt x="498041" y="39700"/>
                  </a:lnTo>
                  <a:lnTo>
                    <a:pt x="403054" y="67192"/>
                  </a:lnTo>
                  <a:lnTo>
                    <a:pt x="302932" y="97733"/>
                  </a:lnTo>
                  <a:lnTo>
                    <a:pt x="220781" y="128274"/>
                  </a:lnTo>
                  <a:lnTo>
                    <a:pt x="141197" y="158827"/>
                  </a:lnTo>
                  <a:lnTo>
                    <a:pt x="66747" y="192418"/>
                  </a:lnTo>
                  <a:lnTo>
                    <a:pt x="0" y="229069"/>
                  </a:lnTo>
                  <a:lnTo>
                    <a:pt x="7701" y="238241"/>
                  </a:lnTo>
                  <a:lnTo>
                    <a:pt x="110390" y="186307"/>
                  </a:lnTo>
                  <a:lnTo>
                    <a:pt x="166869" y="161877"/>
                  </a:lnTo>
                  <a:lnTo>
                    <a:pt x="225915" y="137446"/>
                  </a:lnTo>
                  <a:lnTo>
                    <a:pt x="349142" y="97733"/>
                  </a:lnTo>
                  <a:lnTo>
                    <a:pt x="467235" y="61082"/>
                  </a:lnTo>
                  <a:lnTo>
                    <a:pt x="569944" y="33590"/>
                  </a:lnTo>
                  <a:lnTo>
                    <a:pt x="654632" y="12209"/>
                  </a:lnTo>
                  <a:lnTo>
                    <a:pt x="6546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~PP1720.WAV">
            <a:hlinkClick r:id="" action="ppaction://media"/>
          </p:cNvPr>
          <p:cNvPicPr>
            <a:picLocks noRot="1" noChangeAspect="1"/>
          </p:cNvPicPr>
          <p:nvPr>
            <a:wavAudioFile r:embed="rId1" name="~PP1720.WAV"/>
          </p:nvPr>
        </p:nvPicPr>
        <p:blipFill>
          <a:blip r:embed="rId8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3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644" y="363677"/>
            <a:ext cx="586455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375" dirty="0" smtClean="0"/>
              <a:t>Types </a:t>
            </a:r>
            <a:r>
              <a:rPr lang="en-US" spc="-345" dirty="0" smtClean="0"/>
              <a:t>of</a:t>
            </a:r>
            <a:r>
              <a:rPr lang="en-US" spc="-190" dirty="0" smtClean="0"/>
              <a:t> </a:t>
            </a:r>
            <a:r>
              <a:rPr lang="en-US" spc="-245" dirty="0" smtClean="0"/>
              <a:t>prophylaxis</a:t>
            </a:r>
            <a:endParaRPr spc="-290" dirty="0"/>
          </a:p>
        </p:txBody>
      </p:sp>
      <p:sp>
        <p:nvSpPr>
          <p:cNvPr id="26" name="object 2"/>
          <p:cNvSpPr/>
          <p:nvPr/>
        </p:nvSpPr>
        <p:spPr>
          <a:xfrm>
            <a:off x="1371600" y="1447800"/>
            <a:ext cx="6362700" cy="4591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~PP3177.WAV">
            <a:hlinkClick r:id="" action="ppaction://media"/>
          </p:cNvPr>
          <p:cNvPicPr>
            <a:picLocks noRot="1" noChangeAspect="1"/>
          </p:cNvPicPr>
          <p:nvPr>
            <a:wavAudioFile r:embed="rId1" name="~PP3177.WAV"/>
          </p:nvPr>
        </p:nvPicPr>
        <p:blipFill>
          <a:blip r:embed="rId4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7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644" y="363677"/>
            <a:ext cx="586455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pc="-315" dirty="0" smtClean="0"/>
              <a:t>Classification</a:t>
            </a:r>
            <a:endParaRPr spc="-29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4509" t="33333" r="31479" b="26042"/>
          <a:stretch>
            <a:fillRect/>
          </a:stretch>
        </p:blipFill>
        <p:spPr bwMode="auto">
          <a:xfrm>
            <a:off x="1752600" y="1905000"/>
            <a:ext cx="5410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3793.WAV">
            <a:hlinkClick r:id="" action="ppaction://media"/>
          </p:cNvPr>
          <p:cNvPicPr>
            <a:picLocks noRot="1" noChangeAspect="1"/>
          </p:cNvPicPr>
          <p:nvPr>
            <a:wavAudioFile r:embed="rId1" name="~PP3793.WAV"/>
          </p:nvPr>
        </p:nvPicPr>
        <p:blipFill>
          <a:blip r:embed="rId4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644" y="363677"/>
            <a:ext cx="738855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pc="-300" dirty="0" smtClean="0"/>
              <a:t>Disease </a:t>
            </a:r>
            <a:r>
              <a:rPr lang="en-US" spc="-340" dirty="0" smtClean="0"/>
              <a:t>targeted</a:t>
            </a:r>
            <a:r>
              <a:rPr lang="en-US" spc="-265" dirty="0" smtClean="0"/>
              <a:t> </a:t>
            </a:r>
            <a:r>
              <a:rPr lang="en-US" spc="-245" dirty="0" smtClean="0"/>
              <a:t>prophylaxis</a:t>
            </a:r>
            <a:endParaRPr spc="-290" dirty="0"/>
          </a:p>
        </p:txBody>
      </p:sp>
      <p:sp>
        <p:nvSpPr>
          <p:cNvPr id="4" name="Rectangle 3"/>
          <p:cNvSpPr/>
          <p:nvPr/>
        </p:nvSpPr>
        <p:spPr>
          <a:xfrm>
            <a:off x="2286000" y="1676401"/>
            <a:ext cx="4572000" cy="3254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356235" algn="l"/>
              </a:tabLst>
            </a:pPr>
            <a:r>
              <a:rPr lang="en-US" sz="2800" dirty="0" smtClean="0">
                <a:latin typeface="Arial"/>
                <a:cs typeface="Arial"/>
              </a:rPr>
              <a:t>Rheumatic</a:t>
            </a:r>
            <a:r>
              <a:rPr lang="en-US" sz="2800" spc="-105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fever</a:t>
            </a:r>
          </a:p>
          <a:p>
            <a:pPr marL="355600" indent="-343535">
              <a:lnSpc>
                <a:spcPct val="100000"/>
              </a:lnSpc>
              <a:spcBef>
                <a:spcPts val="865"/>
              </a:spcBef>
              <a:buFont typeface="Wingdings"/>
              <a:buChar char=""/>
              <a:tabLst>
                <a:tab pos="356235" algn="l"/>
              </a:tabLst>
            </a:pPr>
            <a:r>
              <a:rPr lang="en-US" sz="2800" dirty="0" err="1" smtClean="0">
                <a:latin typeface="Arial"/>
                <a:cs typeface="Arial"/>
              </a:rPr>
              <a:t>Endocarditis</a:t>
            </a:r>
            <a:endParaRPr lang="en-US" sz="2800" dirty="0" smtClean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869"/>
              </a:spcBef>
              <a:buFont typeface="Wingdings"/>
              <a:buChar char=""/>
              <a:tabLst>
                <a:tab pos="356235" algn="l"/>
              </a:tabLst>
            </a:pPr>
            <a:r>
              <a:rPr lang="en-US" sz="2800" dirty="0" smtClean="0">
                <a:latin typeface="Arial"/>
                <a:cs typeface="Arial"/>
              </a:rPr>
              <a:t>Malaria</a:t>
            </a:r>
          </a:p>
          <a:p>
            <a:pPr marL="355600" indent="-343535">
              <a:lnSpc>
                <a:spcPct val="100000"/>
              </a:lnSpc>
              <a:spcBef>
                <a:spcPts val="865"/>
              </a:spcBef>
              <a:buFont typeface="Wingdings"/>
              <a:buChar char=""/>
              <a:tabLst>
                <a:tab pos="356235" algn="l"/>
              </a:tabLst>
            </a:pPr>
            <a:r>
              <a:rPr lang="en-US" sz="2800" dirty="0" smtClean="0">
                <a:latin typeface="Arial"/>
                <a:cs typeface="Arial"/>
              </a:rPr>
              <a:t>Cholera</a:t>
            </a:r>
          </a:p>
          <a:p>
            <a:pPr marL="355600" indent="-343535">
              <a:lnSpc>
                <a:spcPct val="100000"/>
              </a:lnSpc>
              <a:spcBef>
                <a:spcPts val="860"/>
              </a:spcBef>
              <a:buFont typeface="Wingdings"/>
              <a:buChar char=""/>
              <a:tabLst>
                <a:tab pos="356235" algn="l"/>
              </a:tabLst>
            </a:pPr>
            <a:r>
              <a:rPr lang="en-US" sz="2800" dirty="0" smtClean="0">
                <a:latin typeface="Arial"/>
                <a:cs typeface="Arial"/>
              </a:rPr>
              <a:t>Plague</a:t>
            </a:r>
          </a:p>
          <a:p>
            <a:pPr marL="355600" indent="-343535">
              <a:lnSpc>
                <a:spcPct val="100000"/>
              </a:lnSpc>
              <a:spcBef>
                <a:spcPts val="870"/>
              </a:spcBef>
              <a:buFont typeface="Wingdings"/>
              <a:buChar char=""/>
              <a:tabLst>
                <a:tab pos="356235" algn="l"/>
              </a:tabLst>
            </a:pPr>
            <a:r>
              <a:rPr lang="en-US" sz="2800" dirty="0" smtClean="0">
                <a:latin typeface="Arial"/>
                <a:cs typeface="Arial"/>
              </a:rPr>
              <a:t>Influenza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5" name="~PP1610.WAV">
            <a:hlinkClick r:id="" action="ppaction://media"/>
          </p:cNvPr>
          <p:cNvPicPr>
            <a:picLocks noRot="1" noChangeAspect="1"/>
          </p:cNvPicPr>
          <p:nvPr>
            <a:wavAudioFile r:embed="rId1" name="~PP1610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0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644" y="363677"/>
            <a:ext cx="738855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pc="-395" dirty="0" smtClean="0"/>
              <a:t>Host</a:t>
            </a:r>
            <a:r>
              <a:rPr lang="en-US" spc="-360" dirty="0" smtClean="0"/>
              <a:t> </a:t>
            </a:r>
            <a:r>
              <a:rPr lang="en-US" spc="-340" dirty="0" smtClean="0"/>
              <a:t>targeted</a:t>
            </a:r>
            <a:endParaRPr spc="-290" dirty="0"/>
          </a:p>
        </p:txBody>
      </p:sp>
      <p:sp>
        <p:nvSpPr>
          <p:cNvPr id="4" name="Rectangle 3"/>
          <p:cNvSpPr/>
          <p:nvPr/>
        </p:nvSpPr>
        <p:spPr>
          <a:xfrm>
            <a:off x="2286000" y="1676401"/>
            <a:ext cx="4572000" cy="2162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5"/>
              </a:spcBef>
              <a:buFont typeface="Wingdings"/>
              <a:buChar char=""/>
              <a:tabLst>
                <a:tab pos="355600" algn="l"/>
              </a:tabLst>
            </a:pPr>
            <a:r>
              <a:rPr lang="en-US" sz="2800" dirty="0" smtClean="0">
                <a:latin typeface="Arial"/>
                <a:cs typeface="Arial"/>
              </a:rPr>
              <a:t>HIV</a:t>
            </a: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Wingdings"/>
              <a:buChar char=""/>
              <a:tabLst>
                <a:tab pos="355600" algn="l"/>
              </a:tabLst>
            </a:pPr>
            <a:r>
              <a:rPr lang="en-US" sz="2800" dirty="0" smtClean="0">
                <a:latin typeface="Arial"/>
                <a:cs typeface="Arial"/>
              </a:rPr>
              <a:t>Neutropenia</a:t>
            </a: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Wingdings"/>
              <a:buChar char=""/>
              <a:tabLst>
                <a:tab pos="355600" algn="l"/>
              </a:tabLst>
            </a:pPr>
            <a:r>
              <a:rPr lang="en-US" sz="2800" dirty="0" smtClean="0">
                <a:latin typeface="Arial"/>
                <a:cs typeface="Arial"/>
              </a:rPr>
              <a:t>Asplenia</a:t>
            </a: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Wingdings"/>
              <a:buChar char=""/>
              <a:tabLst>
                <a:tab pos="355600" algn="l"/>
              </a:tabLst>
            </a:pPr>
            <a:r>
              <a:rPr lang="en-US" sz="2800" spc="-5" dirty="0" smtClean="0">
                <a:latin typeface="Arial"/>
                <a:cs typeface="Arial"/>
              </a:rPr>
              <a:t>Hae</a:t>
            </a:r>
            <a:r>
              <a:rPr lang="en-US" sz="2800" dirty="0" smtClean="0">
                <a:latin typeface="Arial"/>
                <a:cs typeface="Arial"/>
              </a:rPr>
              <a:t>m</a:t>
            </a:r>
            <a:r>
              <a:rPr lang="en-US" sz="2800" spc="-5" dirty="0" smtClean="0">
                <a:latin typeface="Arial"/>
                <a:cs typeface="Arial"/>
              </a:rPr>
              <a:t>ogl</a:t>
            </a:r>
            <a:r>
              <a:rPr lang="en-US" sz="2800" dirty="0" smtClean="0">
                <a:latin typeface="Arial"/>
                <a:cs typeface="Arial"/>
              </a:rPr>
              <a:t>o</a:t>
            </a:r>
            <a:r>
              <a:rPr lang="en-US" sz="2800" spc="-5" dirty="0" smtClean="0">
                <a:latin typeface="Arial"/>
                <a:cs typeface="Arial"/>
              </a:rPr>
              <a:t>binopathy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5" name="~PP420.WAV">
            <a:hlinkClick r:id="" action="ppaction://media"/>
          </p:cNvPr>
          <p:cNvPicPr>
            <a:picLocks noRot="1" noChangeAspect="1"/>
          </p:cNvPicPr>
          <p:nvPr>
            <a:wavAudioFile r:embed="rId1" name="~PP420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3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316</TotalTime>
  <Words>556</Words>
  <Application>Microsoft Office PowerPoint</Application>
  <PresentationFormat>On-screen Show (4:3)</PresentationFormat>
  <Paragraphs>193</Paragraphs>
  <Slides>33</Slides>
  <Notes>0</Notes>
  <HiddenSlides>0</HiddenSlides>
  <MMClips>33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Chemoprophylaxis</vt:lpstr>
      <vt:lpstr>Slide 2</vt:lpstr>
      <vt:lpstr>Prophylaxis effective  when </vt:lpstr>
      <vt:lpstr>Ineffective prophylaxis leads to</vt:lpstr>
      <vt:lpstr>The ideal antibiotic</vt:lpstr>
      <vt:lpstr>Types of prophylaxis</vt:lpstr>
      <vt:lpstr>Classification</vt:lpstr>
      <vt:lpstr>Disease targeted prophylaxis</vt:lpstr>
      <vt:lpstr>Host targeted</vt:lpstr>
      <vt:lpstr>Post exposure</vt:lpstr>
      <vt:lpstr>Surgical prophylaxis</vt:lpstr>
      <vt:lpstr>Rheumatic fever</vt:lpstr>
      <vt:lpstr>Streptococcal pharyngitis</vt:lpstr>
      <vt:lpstr>Secondary</vt:lpstr>
      <vt:lpstr>Endocarditis</vt:lpstr>
      <vt:lpstr>Endocarditis</vt:lpstr>
      <vt:lpstr>Endocarditis</vt:lpstr>
      <vt:lpstr>Antibiotic Regimens for Prophylaxis of Endocarditis in Adults with High-Risk Cardiac Lesions</vt:lpstr>
      <vt:lpstr>Malaria</vt:lpstr>
      <vt:lpstr>Malaria</vt:lpstr>
      <vt:lpstr>Slide 21</vt:lpstr>
      <vt:lpstr>Regimens</vt:lpstr>
      <vt:lpstr>HIV-Post exposure prophylaxis</vt:lpstr>
      <vt:lpstr>Secondary or suppressive Rx</vt:lpstr>
      <vt:lpstr>OTHERS</vt:lpstr>
      <vt:lpstr>Surgical prophylaxis</vt:lpstr>
      <vt:lpstr>Surgical prophylaxis</vt:lpstr>
      <vt:lpstr>Slide 28</vt:lpstr>
      <vt:lpstr>Slide 29</vt:lpstr>
      <vt:lpstr>Slide 30</vt:lpstr>
      <vt:lpstr>Slide 31</vt:lpstr>
      <vt:lpstr>Prophylaxis in general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Windows User</cp:lastModifiedBy>
  <cp:revision>51</cp:revision>
  <dcterms:created xsi:type="dcterms:W3CDTF">2020-05-08T08:44:41Z</dcterms:created>
  <dcterms:modified xsi:type="dcterms:W3CDTF">2020-05-09T16:26:38Z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2011-04-08T00:00:00Z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2020-05-08T00:00:00Z</vt:filetime>
  </property>
</Properties>
</file>