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3"/>
  </p:notesMasterIdLst>
  <p:sldIdLst>
    <p:sldId id="320" r:id="rId9"/>
    <p:sldId id="256" r:id="rId10"/>
    <p:sldId id="317" r:id="rId11"/>
    <p:sldId id="312" r:id="rId12"/>
    <p:sldId id="313" r:id="rId13"/>
    <p:sldId id="315" r:id="rId14"/>
    <p:sldId id="319" r:id="rId15"/>
    <p:sldId id="257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72" r:id="rId25"/>
    <p:sldId id="273" r:id="rId26"/>
    <p:sldId id="274" r:id="rId27"/>
    <p:sldId id="275" r:id="rId28"/>
    <p:sldId id="276" r:id="rId29"/>
    <p:sldId id="321" r:id="rId30"/>
    <p:sldId id="280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39F8C-1485-4306-A979-0AB2FBB84C37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5BA4-A387-4ABF-8D35-9480ADC9E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81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067-A25F-477F-B8A3-20EDAB78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96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84-191E-40E6-8249-4F8F6BA89E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678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57E-9CDA-4D22-9B20-D6F8558BE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22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DE8D-BCEF-4C2C-9F0D-E74707BBC00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92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AFC9-D430-42F5-9851-6CA6044392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61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930-0469-40FD-A8BF-9376FB9D20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04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CB0-E69B-4025-8DAB-2CC8F2A3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664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27C9-4437-4119-BDC4-BD8B08B4946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51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5172-1682-43D1-BA67-0EC59156A29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508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9BBA-C200-439F-8129-4095DB90FD3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779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847-60A6-423F-912B-FE4916FF77C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76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067-A25F-477F-B8A3-20EDAB78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63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84-191E-40E6-8249-4F8F6BA89E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341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57E-9CDA-4D22-9B20-D6F8558BE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253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DE8D-BCEF-4C2C-9F0D-E74707BBC00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95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AFC9-D430-42F5-9851-6CA6044392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066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930-0469-40FD-A8BF-9376FB9D20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452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CB0-E69B-4025-8DAB-2CC8F2A3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72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27C9-4437-4119-BDC4-BD8B08B4946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561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5172-1682-43D1-BA67-0EC59156A29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740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9BBA-C200-439F-8129-4095DB90FD3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743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847-60A6-423F-912B-FE4916FF77C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087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067-A25F-477F-B8A3-20EDAB78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84-191E-40E6-8249-4F8F6BA89E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529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57E-9CDA-4D22-9B20-D6F8558BE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873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DE8D-BCEF-4C2C-9F0D-E74707BBC00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092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AFC9-D430-42F5-9851-6CA6044392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9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930-0469-40FD-A8BF-9376FB9D20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32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CB0-E69B-4025-8DAB-2CC8F2A3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80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27C9-4437-4119-BDC4-BD8B08B4946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33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5172-1682-43D1-BA67-0EC59156A29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16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9BBA-C200-439F-8129-4095DB90FD3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51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847-60A6-423F-912B-FE4916FF77C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975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067-A25F-477F-B8A3-20EDAB78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14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84-191E-40E6-8249-4F8F6BA89E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991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57E-9CDA-4D22-9B20-D6F8558BE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656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DE8D-BCEF-4C2C-9F0D-E74707BBC00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99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AFC9-D430-42F5-9851-6CA6044392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59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930-0469-40FD-A8BF-9376FB9D20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228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CB0-E69B-4025-8DAB-2CC8F2A3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4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27C9-4437-4119-BDC4-BD8B08B4946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2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5172-1682-43D1-BA67-0EC59156A29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123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9BBA-C200-439F-8129-4095DB90FD3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399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847-60A6-423F-912B-FE4916FF77C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725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067-A25F-477F-B8A3-20EDAB78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775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84-191E-40E6-8249-4F8F6BA89E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3207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57E-9CDA-4D22-9B20-D6F8558BE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174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DE8D-BCEF-4C2C-9F0D-E74707BBC00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26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AFC9-D430-42F5-9851-6CA6044392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80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930-0469-40FD-A8BF-9376FB9D20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811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CB0-E69B-4025-8DAB-2CC8F2A3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300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27C9-4437-4119-BDC4-BD8B08B4946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160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5172-1682-43D1-BA67-0EC59156A29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490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9BBA-C200-439F-8129-4095DB90FD3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4737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847-60A6-423F-912B-FE4916FF77C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524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0067-A25F-477F-B8A3-20EDAB78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065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84-191E-40E6-8249-4F8F6BA89EE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374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57E-9CDA-4D22-9B20-D6F8558BE9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DE8D-BCEF-4C2C-9F0D-E74707BBC00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397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AFC9-D430-42F5-9851-6CA6044392B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1007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B930-0469-40FD-A8BF-9376FB9D202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006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7CB0-E69B-4025-8DAB-2CC8F2A3547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663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027C9-4437-4119-BDC4-BD8B08B4946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9588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35172-1682-43D1-BA67-0EC59156A29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420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9BBA-C200-439F-8129-4095DB90FD3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576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01847-60A6-423F-912B-FE4916FF77C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594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5223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0005-AFE5-439D-B74D-FF5C8297C56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986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BC3C-0366-4DCB-9B06-7A286E57594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41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2DE82-449D-4CD6-95F4-2864BDF2A03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79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5218-58D2-4677-B3FD-42018806E3A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379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C5530-3334-4E09-8DFC-8A2D8CFF90A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881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852F7-690B-4F0F-B437-2E855BB345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070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FB9D-8072-431B-BE2B-E562D8AAF76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468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6EF9-9BC0-4846-9FC6-A76A5CC4465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565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128D-1D39-41E1-95A6-2DEE339FA92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921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63505-445F-4E1B-9F77-4E8E8032FC6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0743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5EEC-2B1F-43D7-9BC1-CF0FC19BEC9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71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C4948-74D8-4D13-9DD6-35C55A8BCF7E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8379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C4948-74D8-4D13-9DD6-35C55A8BCF7E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8407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C4948-74D8-4D13-9DD6-35C55A8BCF7E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6823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C4948-74D8-4D13-9DD6-35C55A8BCF7E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40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C4948-74D8-4D13-9DD6-35C55A8BCF7E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77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C4948-74D8-4D13-9DD6-35C55A8BCF7E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8122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3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104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AD510-9707-4456-8356-539BF475D46C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621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media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media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media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media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media14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media15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6.wav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media16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media17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media18.wav"/><Relationship Id="rId5" Type="http://schemas.openxmlformats.org/officeDocument/2006/relationships/image" Target="../media/image2.png"/><Relationship Id="rId4" Type="http://schemas.microsoft.com/office/2007/relationships/media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media19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media20.wav"/><Relationship Id="rId5" Type="http://schemas.openxmlformats.org/officeDocument/2006/relationships/image" Target="../media/image2.png"/><Relationship Id="rId4" Type="http://schemas.microsoft.com/office/2007/relationships/media" Target="../media/media20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1.wav"/><Relationship Id="rId2" Type="http://schemas.openxmlformats.org/officeDocument/2006/relationships/slideLayout" Target="../slideLayouts/slideLayout79.xml"/><Relationship Id="rId1" Type="http://schemas.openxmlformats.org/officeDocument/2006/relationships/audio" Target="../media/media2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" Type="http://schemas.openxmlformats.org/officeDocument/2006/relationships/audio" Target="../media/media22.wav"/><Relationship Id="rId5" Type="http://schemas.openxmlformats.org/officeDocument/2006/relationships/image" Target="../media/image2.png"/><Relationship Id="rId4" Type="http://schemas.microsoft.com/office/2007/relationships/media" Target="../media/media2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7.xml"/><Relationship Id="rId1" Type="http://schemas.openxmlformats.org/officeDocument/2006/relationships/audio" Target="../media/media23.wav"/><Relationship Id="rId5" Type="http://schemas.openxmlformats.org/officeDocument/2006/relationships/image" Target="../media/image2.png"/><Relationship Id="rId4" Type="http://schemas.microsoft.com/office/2007/relationships/media" Target="../media/media2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4.wav"/><Relationship Id="rId5" Type="http://schemas.openxmlformats.org/officeDocument/2006/relationships/image" Target="../media/image2.png"/><Relationship Id="rId4" Type="http://schemas.microsoft.com/office/2007/relationships/media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5.wav"/><Relationship Id="rId5" Type="http://schemas.openxmlformats.org/officeDocument/2006/relationships/image" Target="../media/image2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6.wav"/><Relationship Id="rId5" Type="http://schemas.openxmlformats.org/officeDocument/2006/relationships/image" Target="../media/image2.png"/><Relationship Id="rId4" Type="http://schemas.microsoft.com/office/2007/relationships/media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7.wav"/><Relationship Id="rId5" Type="http://schemas.openxmlformats.org/officeDocument/2006/relationships/image" Target="../media/image2.png"/><Relationship Id="rId4" Type="http://schemas.microsoft.com/office/2007/relationships/media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990600"/>
            <a:ext cx="7772400" cy="4114800"/>
          </a:xfrm>
        </p:spPr>
        <p:txBody>
          <a:bodyPr numCol="1"/>
          <a:lstStyle/>
          <a:p>
            <a:pPr marL="0" indent="0" algn="just">
              <a:buNone/>
            </a:pPr>
            <a:r>
              <a:rPr lang="en-US" dirty="0" smtClean="0"/>
              <a:t>           DR. KAUSHAL KISHORE</a:t>
            </a:r>
          </a:p>
          <a:p>
            <a:pPr marL="0" indent="0" algn="just">
              <a:buNone/>
            </a:pPr>
            <a:r>
              <a:rPr lang="en-US" dirty="0" smtClean="0"/>
              <a:t>                 Associate Professor</a:t>
            </a:r>
          </a:p>
          <a:p>
            <a:pPr marL="0" indent="0" algn="just">
              <a:buNone/>
            </a:pPr>
            <a:r>
              <a:rPr lang="en-US" dirty="0" smtClean="0"/>
              <a:t>       Forensic Medicine &amp; Toxicology</a:t>
            </a:r>
          </a:p>
          <a:p>
            <a:pPr marL="0" indent="0" algn="just">
              <a:buNone/>
            </a:pPr>
            <a:r>
              <a:rPr lang="en-US" dirty="0" smtClean="0"/>
              <a:t>                SKMCH, </a:t>
            </a:r>
            <a:r>
              <a:rPr lang="en-US" dirty="0" err="1" smtClean="0"/>
              <a:t>Muzaffarpur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b="1" dirty="0" smtClean="0"/>
              <a:t>Topic</a:t>
            </a:r>
            <a:r>
              <a:rPr lang="en-US" b="1" i="1" dirty="0" smtClean="0"/>
              <a:t> : Firearm Injuries</a:t>
            </a:r>
            <a:endParaRPr lang="en-US" b="1" i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77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762000"/>
            <a:ext cx="77724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2.</a:t>
            </a:r>
            <a:r>
              <a:rPr lang="en-US" b="1" dirty="0" smtClean="0"/>
              <a:t>Obturatin</a:t>
            </a:r>
            <a:r>
              <a:rPr lang="en-US" dirty="0" smtClean="0"/>
              <a:t>– “blocking of gases.”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 Perfect blocking is must for the ammunition to move forward.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Old barrel [worn out ] does not block the gases perfectly – gases moves out from sides].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2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Content Placeholder 2"/>
          <p:cNvSpPr>
            <a:spLocks noGrp="1"/>
          </p:cNvSpPr>
          <p:nvPr>
            <p:ph idx="1"/>
          </p:nvPr>
        </p:nvSpPr>
        <p:spPr>
          <a:xfrm>
            <a:off x="661988" y="457200"/>
            <a:ext cx="7772400" cy="5791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/>
              <a:t>Basic feature of a firearm</a:t>
            </a:r>
            <a:r>
              <a:rPr lang="en-US" sz="2800" dirty="0" smtClean="0"/>
              <a:t>:--- All fire arms have 3 basic features- Lock [action or firing mechanism]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Stock [frame]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Barrels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Lock</a:t>
            </a:r>
            <a:r>
              <a:rPr lang="en-US" sz="2800" dirty="0" smtClean="0"/>
              <a:t> consist of all the moving parts of the firearm that allows it to load, fire and unload [eject].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Stock [frame] </a:t>
            </a:r>
            <a:r>
              <a:rPr lang="en-US" sz="2800" dirty="0" smtClean="0"/>
              <a:t>is that part of the firearm which holds all the other parts together, allowing them to function correctly.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7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4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3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Content Placeholder 2"/>
          <p:cNvSpPr>
            <a:spLocks noGrp="1"/>
          </p:cNvSpPr>
          <p:nvPr>
            <p:ph idx="1"/>
          </p:nvPr>
        </p:nvSpPr>
        <p:spPr>
          <a:xfrm>
            <a:off x="661988" y="762000"/>
            <a:ext cx="77724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Barrel -</a:t>
            </a:r>
            <a:r>
              <a:rPr lang="en-US" sz="2800" dirty="0" smtClean="0"/>
              <a:t> is the metal  tube or hollow cylinder of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varying length.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-projectile passes through, providing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direction for the projectile.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- it is closed at the back end [breech end]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- front is open, known as muzzle end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- inside the barrel- 3 parts –</a:t>
            </a:r>
          </a:p>
          <a:p>
            <a:pPr marL="0" indent="0" algn="ctr">
              <a:buNone/>
            </a:pPr>
            <a:r>
              <a:rPr lang="en-US" sz="2800" dirty="0" smtClean="0"/>
              <a:t>     Chamber</a:t>
            </a:r>
          </a:p>
          <a:p>
            <a:pPr marL="0" indent="0" algn="ctr">
              <a:buNone/>
            </a:pPr>
            <a:r>
              <a:rPr lang="en-US" sz="2800" dirty="0" smtClean="0"/>
              <a:t>Taper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Bore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                      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1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8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55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661988" y="1066800"/>
            <a:ext cx="7772400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Part I- </a:t>
            </a:r>
            <a:r>
              <a:rPr lang="en-US" b="1" i="1" dirty="0" smtClean="0"/>
              <a:t>Chamber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sz="2800" dirty="0" smtClean="0"/>
              <a:t>lies at breech end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- it accommodates the cartridge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- it is larger than bore in size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Part II – </a:t>
            </a:r>
            <a:r>
              <a:rPr lang="en-US" sz="2800" b="1" i="1" dirty="0" smtClean="0"/>
              <a:t>Taper</a:t>
            </a:r>
            <a:r>
              <a:rPr lang="en-US" sz="2800" b="1" dirty="0" smtClean="0"/>
              <a:t> </a:t>
            </a:r>
            <a:r>
              <a:rPr lang="en-US" sz="2800" dirty="0" smtClean="0"/>
              <a:t>– it is called </a:t>
            </a:r>
            <a:r>
              <a:rPr lang="en-US" sz="2800" dirty="0" err="1" smtClean="0"/>
              <a:t>leed</a:t>
            </a:r>
            <a:r>
              <a:rPr lang="en-US" sz="2800" dirty="0" smtClean="0"/>
              <a:t> in rifled firearm &amp;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           cone[chamber cone] in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           smooth bore firearm.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          - it connects chamber to bore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Part III – </a:t>
            </a:r>
            <a:r>
              <a:rPr lang="en-US" sz="2800" b="1" i="1" dirty="0" smtClean="0"/>
              <a:t>Bore</a:t>
            </a:r>
            <a:r>
              <a:rPr lang="en-US" sz="2800" b="1" dirty="0" smtClean="0"/>
              <a:t> </a:t>
            </a:r>
            <a:r>
              <a:rPr lang="en-US" sz="2800" dirty="0" smtClean="0"/>
              <a:t>– it lies between taper &amp; muzzle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         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8956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6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66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661988" y="1066800"/>
            <a:ext cx="7772400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smtClean="0"/>
              <a:t>Part I- </a:t>
            </a:r>
            <a:r>
              <a:rPr lang="en-US" b="1" i="1" smtClean="0"/>
              <a:t>Chamber</a:t>
            </a:r>
            <a:r>
              <a:rPr lang="en-US" b="1" smtClean="0"/>
              <a:t> </a:t>
            </a:r>
            <a:r>
              <a:rPr lang="en-US" smtClean="0"/>
              <a:t>– </a:t>
            </a:r>
            <a:r>
              <a:rPr lang="en-US" sz="2800" smtClean="0"/>
              <a:t>lies at breech end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                - it accommodates the cartridge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                - it is larger than bore in size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b="1" smtClean="0"/>
              <a:t>Part II – </a:t>
            </a:r>
            <a:r>
              <a:rPr lang="en-US" sz="2800" b="1" i="1" smtClean="0"/>
              <a:t>Taper</a:t>
            </a:r>
            <a:r>
              <a:rPr lang="en-US" sz="2800" b="1" smtClean="0"/>
              <a:t> </a:t>
            </a:r>
            <a:r>
              <a:rPr lang="en-US" sz="2800" smtClean="0"/>
              <a:t>– it is called leed in rifled firearm &amp;             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                           cone[chamber cone] in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                           smooth bore firearm.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                          - it connects chamber to bore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b="1" smtClean="0"/>
              <a:t>Part III – </a:t>
            </a:r>
            <a:r>
              <a:rPr lang="en-US" sz="2800" b="1" i="1" smtClean="0"/>
              <a:t>Bore</a:t>
            </a:r>
            <a:r>
              <a:rPr lang="en-US" sz="2800" b="1" smtClean="0"/>
              <a:t> </a:t>
            </a:r>
            <a:r>
              <a:rPr lang="en-US" sz="2800" smtClean="0"/>
              <a:t>– it lies between taper &amp; muzzle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smtClean="0"/>
              <a:t>                          </a:t>
            </a:r>
          </a:p>
          <a:p>
            <a:pPr marL="0" indent="0"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20554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Content Placeholder 2"/>
          <p:cNvSpPr>
            <a:spLocks noGrp="1"/>
          </p:cNvSpPr>
          <p:nvPr>
            <p:ph idx="1"/>
          </p:nvPr>
        </p:nvSpPr>
        <p:spPr>
          <a:xfrm>
            <a:off x="661988" y="609600"/>
            <a:ext cx="77724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Firing mechanism </a:t>
            </a:r>
            <a:r>
              <a:rPr lang="en-US" dirty="0" smtClean="0"/>
              <a:t>:- </a:t>
            </a:r>
            <a:r>
              <a:rPr lang="en-US" sz="2400" dirty="0" smtClean="0"/>
              <a:t>is called </a:t>
            </a:r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breech action </a:t>
            </a:r>
            <a:r>
              <a:rPr lang="en-US" sz="2400" dirty="0" smtClean="0"/>
              <a:t>containing moving parts of the gun [attached to the barrel at the breech end]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Breech action consists of a metallic bolt or block, which can be “broken open "in rifles to introduce cartridge.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After introducing the cartridge, it can be closed &amp; locked.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Firing mechanism consists of a – firing pin, spring, trigger [trigger covered with trigger guard]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Trigger guard is protective device against accidental &amp; unintentional pressing.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18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763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Content Placeholder 2"/>
          <p:cNvSpPr>
            <a:spLocks noGrp="1"/>
          </p:cNvSpPr>
          <p:nvPr>
            <p:ph idx="1"/>
          </p:nvPr>
        </p:nvSpPr>
        <p:spPr>
          <a:xfrm>
            <a:off x="661988" y="762000"/>
            <a:ext cx="77724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Mechanism of discharge of projectile ----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93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3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86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924800" cy="5715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1. </a:t>
            </a:r>
            <a:r>
              <a:rPr lang="en-US" sz="2800" b="1" dirty="0" smtClean="0"/>
              <a:t>Rifled firearm  ---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b="1" dirty="0" smtClean="0"/>
              <a:t>- </a:t>
            </a:r>
            <a:r>
              <a:rPr lang="en-US" sz="2400" dirty="0" smtClean="0"/>
              <a:t>having spiral grooves [rifling] inside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the barrel,.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- so weapon makes the bullet revolve [around its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  axis at 3000 rev/sec]</a:t>
            </a:r>
          </a:p>
          <a:p>
            <a:pPr marL="0" indent="0">
              <a:buNone/>
            </a:pPr>
            <a:r>
              <a:rPr lang="en-US" sz="2400" dirty="0" smtClean="0"/>
              <a:t>      - it fire bullet </a:t>
            </a:r>
          </a:p>
          <a:p>
            <a:pPr marL="0" indent="0">
              <a:buNone/>
            </a:pPr>
            <a:r>
              <a:rPr lang="en-US" sz="2400" dirty="0" smtClean="0"/>
              <a:t>      - which impart spin to bullets</a:t>
            </a:r>
          </a:p>
          <a:p>
            <a:pPr marL="0" indent="0">
              <a:buFont typeface="Wingdings" pitchFamily="2" charset="2"/>
              <a:buNone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4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96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838200"/>
            <a:ext cx="7772400" cy="5181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- this </a:t>
            </a:r>
            <a:r>
              <a:rPr lang="en-US" sz="2800" dirty="0"/>
              <a:t>stabilizes the bullet &amp; gives it better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    </a:t>
            </a:r>
            <a:r>
              <a:rPr lang="en-US" sz="2800" dirty="0" smtClean="0"/>
              <a:t>penetrating power [</a:t>
            </a:r>
            <a:r>
              <a:rPr lang="en-US" sz="2800" dirty="0"/>
              <a:t>more </a:t>
            </a:r>
            <a:r>
              <a:rPr lang="en-US" sz="2800" dirty="0" smtClean="0"/>
              <a:t>lethal]</a:t>
            </a:r>
            <a:r>
              <a:rPr lang="en-US" sz="2800" dirty="0"/>
              <a:t> ex-Pistol, </a:t>
            </a:r>
            <a:r>
              <a:rPr lang="en-US" sz="28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  Revolver</a:t>
            </a:r>
            <a:r>
              <a:rPr lang="en-US" sz="2800" dirty="0"/>
              <a:t>, Rifle, Carbine, Air rifle</a:t>
            </a:r>
            <a:endParaRPr lang="en-US" sz="2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       - </a:t>
            </a:r>
            <a:r>
              <a:rPr lang="en-US" sz="2800" dirty="0"/>
              <a:t>if no rifling – bullet topple down very soon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/>
              <a:t>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Advantages of </a:t>
            </a:r>
            <a:r>
              <a:rPr lang="en-US" sz="2800" b="1" i="1" dirty="0" smtClean="0"/>
              <a:t>rifling</a:t>
            </a:r>
            <a:r>
              <a:rPr lang="en-US" sz="2800" dirty="0" smtClean="0"/>
              <a:t> :-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Imparts gyroscopic stability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Increases accuracy &amp; range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Prevents wobbling/tumbling end – over – end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Gives greater power of penetration</a:t>
            </a:r>
            <a:endParaRPr lang="en-US" sz="2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94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304800"/>
            <a:ext cx="7772400" cy="5715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 smtClean="0"/>
              <a:t>Land &amp; grooves 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-Rifled firearm has spiral grooves [inside barrel]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They ranges from 2 to more than 20 [6 grooves are commonest]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They are clockwise or anticlockwise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Raised portion is Land &amp; grooved portions is the Grooves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3581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0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772400" cy="5715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                FIREARM INJURIES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Firearm – any instrument or device [thermodynamic machine] in which the potential energy of gun-powder is transformed into kinetic energy of the projectile.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So discharging of missile by the expansive force of gases produced by burning of an explosive substance.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7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457200"/>
            <a:ext cx="7772400" cy="579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/>
              <a:t>CALIBRE [Gauge/Bore] :--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-It is the interior diameter of the barrel of a rifled firearm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Measured between two opposite lands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Expressed in inches or millimeters e.g.- .22”, .32”, .38”</a:t>
            </a:r>
          </a:p>
          <a:p>
            <a:pPr>
              <a:buFontTx/>
              <a:buChar char="-"/>
              <a:defRPr/>
            </a:pPr>
            <a:r>
              <a:rPr lang="en-US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One caliber = 1/100 inch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.22 rifle refers to a .22 caliber</a:t>
            </a:r>
          </a:p>
          <a:p>
            <a:pPr>
              <a:buFontTx/>
              <a:buChar char="-"/>
              <a:defRPr/>
            </a:pPr>
            <a:r>
              <a:rPr lang="en-US" sz="2800" dirty="0" smtClean="0"/>
              <a:t>9x19 mm bullet refers to one having a diameter of 9 mm &amp; length of 19 mm [A 9x19 </a:t>
            </a:r>
            <a:r>
              <a:rPr lang="en-US" sz="2800" dirty="0"/>
              <a:t>mm pistol fire such a </a:t>
            </a:r>
            <a:r>
              <a:rPr lang="en-US" sz="2800" dirty="0" smtClean="0"/>
              <a:t>cartridge]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C:\Users\user\Desktop\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76200"/>
            <a:ext cx="5257800" cy="6629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657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4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661988" y="152400"/>
            <a:ext cx="7772400" cy="6477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For shotgun </a:t>
            </a:r>
            <a:r>
              <a:rPr lang="en-US" dirty="0" smtClean="0"/>
              <a:t>–</a:t>
            </a:r>
            <a:r>
              <a:rPr lang="en-US" sz="2800" dirty="0" smtClean="0"/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It is not expressed in inches or mm.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The bore is defined as the number of equal sized spherical balls made from 1 pound [454 gm.] of lead, each of which exactly fits inside the barrel.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Barrel of 12 bore gun will pass a ball that weighs 1/12 lb.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Thus 12 bore gun is one whose diameter is that of a ball of lead of such a size that 12 such balls could be made from 454 gm. of lead. </a:t>
            </a:r>
          </a:p>
          <a:p>
            <a:pPr marL="0" indent="0">
              <a:buFont typeface="Wingdings" pitchFamily="2" charset="2"/>
              <a:buNone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Q. Which has larger diameter ,12 bore or 20 bore gun ?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The smaller the bore, the larger the diameter of firearm.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1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0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C:\Users\user\Desktop\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76200"/>
            <a:ext cx="5129213" cy="6400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1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C:\Users\user\Desktop\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5638800" cy="6858000"/>
          </a:xfrm>
          <a:ln>
            <a:solidFill>
              <a:schemeClr val="bg2">
                <a:lumMod val="95000"/>
                <a:lumOff val="5000"/>
                <a:alpha val="79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274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1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924800" cy="5715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Classification of firearm :-- </a:t>
            </a:r>
            <a:r>
              <a:rPr lang="en-US" sz="2800" dirty="0" smtClean="0"/>
              <a:t>According to condition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                                                of barrel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1. Rifled firearm and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/>
              <a:t>2. Smooth bore firearm</a:t>
            </a:r>
          </a:p>
          <a:p>
            <a:pPr marL="0" indent="0">
              <a:buFont typeface="Wingdings" pitchFamily="2" charset="2"/>
              <a:buNone/>
            </a:pPr>
            <a:endParaRPr lang="en-US" sz="28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800" b="1" dirty="0" smtClean="0"/>
              <a:t>A. Rifled firearm- </a:t>
            </a:r>
            <a:r>
              <a:rPr lang="en-US" sz="2400" dirty="0" smtClean="0"/>
              <a:t>having spiral grooves [rifling] inside 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the barrel, which impart spin to bullets.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- so weapon makes the bullet revolve [around its 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  axis at 3000 rev/sec]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- it fire bullet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B. Smooth bore firearm – no spiral groove in barrel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- it fire pellet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    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96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C:\Users\user\Desktop\shotgun-(smooth-bore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0855" y="457200"/>
            <a:ext cx="8185128" cy="5715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411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6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:\Users\user\Desktop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25563" y="1371600"/>
            <a:ext cx="6218237" cy="4191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1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C:\Users\user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3288" y="1524000"/>
            <a:ext cx="7435850" cy="3886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7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C:\Users\user\Desktop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84313" y="1143000"/>
            <a:ext cx="6000750" cy="4495800"/>
          </a:xfrm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00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33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457200"/>
            <a:ext cx="7772400" cy="5791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/>
              <a:t>Ballistics</a:t>
            </a:r>
            <a:r>
              <a:rPr lang="en-US" sz="2800" dirty="0" smtClean="0"/>
              <a:t> – it is the science which deals with the motion of projectile.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/>
              <a:t>Forensic ballistics </a:t>
            </a:r>
            <a:r>
              <a:rPr lang="en-US" sz="2800" dirty="0" smtClean="0"/>
              <a:t>– science which deals with the investigation of firearms, ammunition &amp; the problems arising from their use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58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7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638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/>
              <a:t>1. </a:t>
            </a:r>
            <a:r>
              <a:rPr lang="en-US" sz="2800" b="1" dirty="0" smtClean="0"/>
              <a:t>Muzzle velocity</a:t>
            </a:r>
            <a:r>
              <a:rPr lang="en-US" sz="2800" dirty="0" smtClean="0"/>
              <a:t>– is the speed at which a projectile leaves the muzzle of the gun [</a:t>
            </a:r>
            <a:r>
              <a:rPr lang="en-US" sz="2800" dirty="0" err="1" smtClean="0"/>
              <a:t>cf</a:t>
            </a:r>
            <a:r>
              <a:rPr lang="en-US" sz="2800" dirty="0" smtClean="0"/>
              <a:t> striking velocity].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/>
              <a:t>Muzzle velocity </a:t>
            </a:r>
            <a:r>
              <a:rPr lang="en-US" sz="2800" dirty="0" smtClean="0"/>
              <a:t>– Subsonic[i.e. less than speed of sound [340m/sec or 1200 </a:t>
            </a:r>
            <a:r>
              <a:rPr lang="en-US" sz="2800" dirty="0" err="1" smtClean="0"/>
              <a:t>ft</a:t>
            </a:r>
            <a:r>
              <a:rPr lang="en-US" sz="2800" dirty="0" smtClean="0"/>
              <a:t> /sec]e.g.-some air gun to Supersonic [1800m/sec or 5900 </a:t>
            </a:r>
            <a:r>
              <a:rPr lang="en-US" sz="2800" dirty="0" err="1" smtClean="0"/>
              <a:t>ft</a:t>
            </a:r>
            <a:r>
              <a:rPr lang="en-US" sz="2800" dirty="0" smtClean="0"/>
              <a:t> /sec] for tank guns.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Muzzle velocity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is highest at muzzle &amp; drops steadily because air resistance.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Muzzle velocity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depends on quality &amp; quantity of propellant, mass of projectile and length of barrel.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8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1022</Words>
  <Application>Microsoft Office PowerPoint</Application>
  <PresentationFormat>On-screen Show (4:3)</PresentationFormat>
  <Paragraphs>116</Paragraphs>
  <Slides>24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Office Theme</vt:lpstr>
      <vt:lpstr>Business Plan</vt:lpstr>
      <vt:lpstr>1_Business Plan</vt:lpstr>
      <vt:lpstr>2_Business Plan</vt:lpstr>
      <vt:lpstr>5_Business Plan</vt:lpstr>
      <vt:lpstr>6_Business Plan</vt:lpstr>
      <vt:lpstr>7_Business Plan</vt:lpstr>
      <vt:lpstr>3_Business Plan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DISPATCH SECTION</cp:lastModifiedBy>
  <cp:revision>39</cp:revision>
  <dcterms:created xsi:type="dcterms:W3CDTF">2006-08-16T00:00:00Z</dcterms:created>
  <dcterms:modified xsi:type="dcterms:W3CDTF">2020-06-27T09:21:38Z</dcterms:modified>
</cp:coreProperties>
</file>