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98" r:id="rId5"/>
    <p:sldId id="299" r:id="rId6"/>
    <p:sldId id="261" r:id="rId7"/>
    <p:sldId id="291" r:id="rId8"/>
    <p:sldId id="292" r:id="rId9"/>
    <p:sldId id="293" r:id="rId10"/>
    <p:sldId id="265" r:id="rId11"/>
    <p:sldId id="268" r:id="rId12"/>
    <p:sldId id="269" r:id="rId13"/>
    <p:sldId id="270" r:id="rId14"/>
    <p:sldId id="271" r:id="rId15"/>
    <p:sldId id="273" r:id="rId16"/>
    <p:sldId id="277" r:id="rId17"/>
    <p:sldId id="274" r:id="rId18"/>
    <p:sldId id="275" r:id="rId19"/>
    <p:sldId id="276" r:id="rId20"/>
    <p:sldId id="282" r:id="rId21"/>
    <p:sldId id="278" r:id="rId22"/>
    <p:sldId id="281" r:id="rId23"/>
    <p:sldId id="279" r:id="rId24"/>
    <p:sldId id="280" r:id="rId25"/>
    <p:sldId id="284" r:id="rId26"/>
    <p:sldId id="285" r:id="rId27"/>
    <p:sldId id="286" r:id="rId28"/>
    <p:sldId id="287" r:id="rId29"/>
    <p:sldId id="288" r:id="rId30"/>
    <p:sldId id="289" r:id="rId31"/>
    <p:sldId id="290" r:id="rId32"/>
    <p:sldId id="294" r:id="rId33"/>
    <p:sldId id="295" r:id="rId34"/>
    <p:sldId id="296" r:id="rId35"/>
    <p:sldId id="297"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8/30/2020</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8/30/2020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8/30/2020</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0.wav"/></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2.wav"/></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4.wav"/></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5.wav"/></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6.wav"/></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7.wav"/></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8.wav"/></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19.wav"/></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audio" Target="../media/audio20.wav"/><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1.wav"/></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2.wav"/></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3.wav"/></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4.wav"/></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5.wav"/></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6.wav"/></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7.wav"/></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8.wav"/></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29.wav"/></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audio" Target="../media/audio3.wav"/></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30.wav"/></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31.wav"/></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32.wav"/></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33.wav"/></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34.wav"/></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audio" Target="../media/audio35.wa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6.wav"/></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7.wav"/></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8.wav"/></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audio" Target="../media/audio9.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3200400"/>
            <a:ext cx="5029200" cy="2057400"/>
          </a:xfrm>
          <a:ln>
            <a:solidFill>
              <a:schemeClr val="tx1"/>
            </a:solidFill>
          </a:ln>
        </p:spPr>
        <p:txBody>
          <a:bodyPr>
            <a:noAutofit/>
          </a:bodyPr>
          <a:lstStyle/>
          <a:p>
            <a:pPr algn="ctr"/>
            <a:r>
              <a:rPr lang="en-US" sz="2800" dirty="0" smtClean="0">
                <a:latin typeface="Arial" pitchFamily="34" charset="0"/>
                <a:cs typeface="Arial" pitchFamily="34" charset="0"/>
              </a:rPr>
              <a:t>Dr. Vijay Kumar Yadawa</a:t>
            </a:r>
          </a:p>
          <a:p>
            <a:pPr algn="ctr"/>
            <a:r>
              <a:rPr lang="en-US" sz="2800" dirty="0" smtClean="0">
                <a:latin typeface="Arial" pitchFamily="34" charset="0"/>
                <a:cs typeface="Arial" pitchFamily="34" charset="0"/>
              </a:rPr>
              <a:t>Tutor</a:t>
            </a:r>
          </a:p>
          <a:p>
            <a:pPr algn="ctr"/>
            <a:r>
              <a:rPr lang="en-US" sz="2800" dirty="0" smtClean="0">
                <a:latin typeface="Arial" pitchFamily="34" charset="0"/>
                <a:cs typeface="Arial" pitchFamily="34" charset="0"/>
              </a:rPr>
              <a:t>Community Medicine </a:t>
            </a:r>
          </a:p>
          <a:p>
            <a:pPr algn="ctr"/>
            <a:r>
              <a:rPr lang="en-US" sz="2800" dirty="0" smtClean="0">
                <a:latin typeface="Arial" pitchFamily="34" charset="0"/>
                <a:cs typeface="Arial" pitchFamily="34" charset="0"/>
              </a:rPr>
              <a:t>S.K.M.C, Muzaffarpur</a:t>
            </a:r>
            <a:endParaRPr lang="en-US" sz="2800" dirty="0">
              <a:latin typeface="Arial" pitchFamily="34" charset="0"/>
              <a:cs typeface="Arial" pitchFamily="34" charset="0"/>
            </a:endParaRPr>
          </a:p>
        </p:txBody>
      </p:sp>
      <p:sp>
        <p:nvSpPr>
          <p:cNvPr id="4" name="Title 3"/>
          <p:cNvSpPr>
            <a:spLocks noGrp="1"/>
          </p:cNvSpPr>
          <p:nvPr>
            <p:ph type="ctrTitle"/>
          </p:nvPr>
        </p:nvSpPr>
        <p:spPr>
          <a:xfrm>
            <a:off x="533400" y="1371600"/>
            <a:ext cx="7851648" cy="1143000"/>
          </a:xfrm>
        </p:spPr>
        <p:txBody>
          <a:bodyPr>
            <a:normAutofit/>
          </a:bodyPr>
          <a:lstStyle/>
          <a:p>
            <a:pPr algn="ctr"/>
            <a:r>
              <a:rPr lang="en-US" sz="5400" dirty="0" smtClean="0"/>
              <a:t>Dengue Fever</a:t>
            </a:r>
            <a:endParaRPr lang="en-US" sz="5400" dirty="0"/>
          </a:p>
        </p:txBody>
      </p:sp>
      <p:pic>
        <p:nvPicPr>
          <p:cNvPr id="6" name="~PP1399.WAV">
            <a:hlinkClick r:id="" action="ppaction://media"/>
          </p:cNvPr>
          <p:cNvPicPr>
            <a:picLocks noRot="1" noChangeAspect="1"/>
          </p:cNvPicPr>
          <p:nvPr>
            <a:wavAudioFile r:embed="rId1" name="~PP1399.WAV"/>
          </p:nvPr>
        </p:nvPicPr>
        <p:blipFill>
          <a:blip r:embed="rId3"/>
          <a:stretch>
            <a:fillRect/>
          </a:stretch>
        </p:blipFill>
        <p:spPr>
          <a:xfrm>
            <a:off x="8702675" y="6416675"/>
            <a:ext cx="304800" cy="304800"/>
          </a:xfrm>
          <a:prstGeom prst="rect">
            <a:avLst/>
          </a:prstGeom>
        </p:spPr>
      </p:pic>
    </p:spTree>
  </p:cSld>
  <p:clrMapOvr>
    <a:masterClrMapping/>
  </p:clrMapOvr>
  <p:transition advTm="95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4000" b="1" dirty="0" smtClean="0"/>
              <a:t>Environmental Factors</a:t>
            </a:r>
            <a:endParaRPr lang="en-US" sz="4000" b="1" dirty="0"/>
          </a:p>
        </p:txBody>
      </p:sp>
      <p:sp>
        <p:nvSpPr>
          <p:cNvPr id="3" name="Content Placeholder 2"/>
          <p:cNvSpPr>
            <a:spLocks noGrp="1"/>
          </p:cNvSpPr>
          <p:nvPr>
            <p:ph idx="1"/>
          </p:nvPr>
        </p:nvSpPr>
        <p:spPr>
          <a:xfrm>
            <a:off x="457200" y="1752600"/>
            <a:ext cx="8229600" cy="4572000"/>
          </a:xfrm>
        </p:spPr>
        <p:txBody>
          <a:bodyPr>
            <a:normAutofit fontScale="92500" lnSpcReduction="10000"/>
          </a:bodyPr>
          <a:lstStyle/>
          <a:p>
            <a:r>
              <a:rPr lang="en-US" dirty="0" smtClean="0">
                <a:latin typeface="Arial" pitchFamily="34" charset="0"/>
                <a:cs typeface="Arial" pitchFamily="34" charset="0"/>
              </a:rPr>
              <a:t>The population of Aedes aegypti fluctuates with rainfall and water storage</a:t>
            </a:r>
          </a:p>
          <a:p>
            <a:r>
              <a:rPr lang="en-US" dirty="0" smtClean="0">
                <a:latin typeface="Arial" pitchFamily="34" charset="0"/>
                <a:cs typeface="Arial" pitchFamily="34" charset="0"/>
              </a:rPr>
              <a:t>Its life span is influenced by temperature and humidity, survives best between </a:t>
            </a:r>
            <a:r>
              <a:rPr lang="en-US" dirty="0" smtClean="0">
                <a:latin typeface="Arial" pitchFamily="34" charset="0"/>
                <a:cs typeface="Arial" pitchFamily="34" charset="0"/>
              </a:rPr>
              <a:t>16-18º C </a:t>
            </a:r>
            <a:r>
              <a:rPr lang="en-US" dirty="0" smtClean="0">
                <a:latin typeface="Arial" pitchFamily="34" charset="0"/>
                <a:cs typeface="Arial" pitchFamily="34" charset="0"/>
              </a:rPr>
              <a:t>and a relative humidity of </a:t>
            </a:r>
            <a:r>
              <a:rPr lang="en-US" dirty="0" smtClean="0">
                <a:latin typeface="Arial" pitchFamily="34" charset="0"/>
                <a:cs typeface="Arial" pitchFamily="34" charset="0"/>
              </a:rPr>
              <a:t>60-80 %.</a:t>
            </a:r>
            <a:endParaRPr lang="en-US" dirty="0" smtClean="0">
              <a:latin typeface="Arial" pitchFamily="34" charset="0"/>
              <a:cs typeface="Arial" pitchFamily="34" charset="0"/>
            </a:endParaRPr>
          </a:p>
          <a:p>
            <a:r>
              <a:rPr lang="en-US" dirty="0" smtClean="0">
                <a:latin typeface="Arial" pitchFamily="34" charset="0"/>
                <a:cs typeface="Arial" pitchFamily="34" charset="0"/>
              </a:rPr>
              <a:t>It breeds in the container in and around the houses.</a:t>
            </a:r>
          </a:p>
          <a:p>
            <a:r>
              <a:rPr lang="en-US" dirty="0" smtClean="0">
                <a:latin typeface="Arial" pitchFamily="34" charset="0"/>
                <a:cs typeface="Arial" pitchFamily="34" charset="0"/>
              </a:rPr>
              <a:t>Being a domestic breeder, it is a endophagic and endophilic</a:t>
            </a:r>
          </a:p>
          <a:p>
            <a:r>
              <a:rPr lang="en-US" dirty="0" smtClean="0">
                <a:latin typeface="Arial" pitchFamily="34" charset="0"/>
                <a:cs typeface="Arial" pitchFamily="34" charset="0"/>
              </a:rPr>
              <a:t>The failure of urban authorities to provides civil amenities and poor public health infrastructure raises the potential for the vector to breed at high level and makes the environment transmission conducive</a:t>
            </a:r>
          </a:p>
        </p:txBody>
      </p:sp>
      <p:pic>
        <p:nvPicPr>
          <p:cNvPr id="5" name="~PP88.WAV">
            <a:hlinkClick r:id="" action="ppaction://media"/>
          </p:cNvPr>
          <p:cNvPicPr>
            <a:picLocks noRot="1" noChangeAspect="1"/>
          </p:cNvPicPr>
          <p:nvPr>
            <a:wavAudioFile r:embed="rId1" name="~PP88.WAV"/>
          </p:nvPr>
        </p:nvPicPr>
        <p:blipFill>
          <a:blip r:embed="rId3"/>
          <a:stretch>
            <a:fillRect/>
          </a:stretch>
        </p:blipFill>
        <p:spPr>
          <a:xfrm>
            <a:off x="8702675" y="6416675"/>
            <a:ext cx="304800" cy="304800"/>
          </a:xfrm>
          <a:prstGeom prst="rect">
            <a:avLst/>
          </a:prstGeom>
        </p:spPr>
      </p:pic>
    </p:spTree>
  </p:cSld>
  <p:clrMapOvr>
    <a:masterClrMapping/>
  </p:clrMapOvr>
  <p:transition advTm="3980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Clinical mainfestations</a:t>
            </a:r>
            <a:r>
              <a:rPr lang="en-US" sz="4000" dirty="0" smtClean="0"/>
              <a:t>:</a:t>
            </a:r>
            <a:endParaRPr lang="en-US" sz="4000" dirty="0"/>
          </a:p>
        </p:txBody>
      </p:sp>
      <p:sp>
        <p:nvSpPr>
          <p:cNvPr id="3" name="Content Placeholder 2"/>
          <p:cNvSpPr>
            <a:spLocks noGrp="1"/>
          </p:cNvSpPr>
          <p:nvPr>
            <p:ph idx="1"/>
          </p:nvPr>
        </p:nvSpPr>
        <p:spPr/>
        <p:txBody>
          <a:bodyPr/>
          <a:lstStyle/>
          <a:p>
            <a:r>
              <a:rPr lang="en-US" sz="2400" b="1" dirty="0" smtClean="0">
                <a:latin typeface="Arial" pitchFamily="34" charset="0"/>
                <a:cs typeface="Arial" pitchFamily="34" charset="0"/>
              </a:rPr>
              <a:t>Undifferentiated fever </a:t>
            </a:r>
          </a:p>
          <a:p>
            <a:r>
              <a:rPr lang="en-US" sz="2400" b="1" dirty="0" smtClean="0">
                <a:latin typeface="Arial" pitchFamily="34" charset="0"/>
                <a:cs typeface="Arial" pitchFamily="34" charset="0"/>
              </a:rPr>
              <a:t>Classic dengue fever </a:t>
            </a:r>
          </a:p>
          <a:p>
            <a:r>
              <a:rPr lang="en-US" sz="2400" b="1" dirty="0" smtClean="0">
                <a:latin typeface="Arial" pitchFamily="34" charset="0"/>
                <a:cs typeface="Arial" pitchFamily="34" charset="0"/>
              </a:rPr>
              <a:t>Dengue hemorrhagic fever </a:t>
            </a:r>
          </a:p>
          <a:p>
            <a:r>
              <a:rPr lang="en-US" sz="2400" b="1" dirty="0" smtClean="0">
                <a:latin typeface="Arial" pitchFamily="34" charset="0"/>
                <a:cs typeface="Arial" pitchFamily="34" charset="0"/>
              </a:rPr>
              <a:t>Dengue shock syndrome(DSS</a:t>
            </a:r>
            <a:r>
              <a:rPr lang="en-US" dirty="0" smtClean="0"/>
              <a:t>)</a:t>
            </a:r>
            <a:endParaRPr lang="en-US" dirty="0"/>
          </a:p>
        </p:txBody>
      </p:sp>
      <p:pic>
        <p:nvPicPr>
          <p:cNvPr id="5" name="~PP1082.WAV">
            <a:hlinkClick r:id="" action="ppaction://media"/>
          </p:cNvPr>
          <p:cNvPicPr>
            <a:picLocks noRot="1" noChangeAspect="1"/>
          </p:cNvPicPr>
          <p:nvPr>
            <a:wavAudioFile r:embed="rId1" name="~PP1082.WAV"/>
          </p:nvPr>
        </p:nvPicPr>
        <p:blipFill>
          <a:blip r:embed="rId3"/>
          <a:stretch>
            <a:fillRect/>
          </a:stretch>
        </p:blipFill>
        <p:spPr>
          <a:xfrm>
            <a:off x="8702675" y="6416675"/>
            <a:ext cx="304800" cy="304800"/>
          </a:xfrm>
          <a:prstGeom prst="rect">
            <a:avLst/>
          </a:prstGeom>
        </p:spPr>
      </p:pic>
    </p:spTree>
  </p:cSld>
  <p:clrMapOvr>
    <a:masterClrMapping/>
  </p:clrMapOvr>
  <p:transition advTm="172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4000" b="1" dirty="0" smtClean="0"/>
              <a:t>Undifferentiated Fever</a:t>
            </a:r>
            <a:endParaRPr lang="en-US" sz="4000" b="1" dirty="0"/>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Infants, children and adults who have been infected with dengue virus, especially for the first time(i.e. primary dengue infection), may develop a simple fever indistinguishable from other viral infection</a:t>
            </a:r>
          </a:p>
          <a:p>
            <a:r>
              <a:rPr lang="en-US" sz="2400" dirty="0" smtClean="0">
                <a:latin typeface="Arial" pitchFamily="34" charset="0"/>
                <a:cs typeface="Arial" pitchFamily="34" charset="0"/>
              </a:rPr>
              <a:t>Maculopapular rashes may accompany the fever or may appear during defervescence</a:t>
            </a:r>
          </a:p>
          <a:p>
            <a:r>
              <a:rPr lang="en-US" sz="2400" dirty="0" smtClean="0">
                <a:latin typeface="Arial" pitchFamily="34" charset="0"/>
                <a:cs typeface="Arial" pitchFamily="34" charset="0"/>
              </a:rPr>
              <a:t>Upper respiratory and gastrointestinal symptoms are common</a:t>
            </a:r>
            <a:endParaRPr lang="en-US" sz="2400" dirty="0">
              <a:latin typeface="Arial" pitchFamily="34" charset="0"/>
              <a:cs typeface="Arial" pitchFamily="34" charset="0"/>
            </a:endParaRPr>
          </a:p>
        </p:txBody>
      </p:sp>
      <p:pic>
        <p:nvPicPr>
          <p:cNvPr id="5" name="~PP2367.WAV">
            <a:hlinkClick r:id="" action="ppaction://media"/>
          </p:cNvPr>
          <p:cNvPicPr>
            <a:picLocks noRot="1" noChangeAspect="1"/>
          </p:cNvPicPr>
          <p:nvPr>
            <a:wavAudioFile r:embed="rId1" name="~PP2367.WAV"/>
          </p:nvPr>
        </p:nvPicPr>
        <p:blipFill>
          <a:blip r:embed="rId3"/>
          <a:stretch>
            <a:fillRect/>
          </a:stretch>
        </p:blipFill>
        <p:spPr>
          <a:xfrm>
            <a:off x="8702675" y="6416675"/>
            <a:ext cx="304800" cy="304800"/>
          </a:xfrm>
          <a:prstGeom prst="rect">
            <a:avLst/>
          </a:prstGeom>
        </p:spPr>
      </p:pic>
    </p:spTree>
  </p:cSld>
  <p:clrMapOvr>
    <a:masterClrMapping/>
  </p:clrMapOvr>
  <p:transition advTm="4216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4000" b="1" dirty="0" smtClean="0"/>
              <a:t>Classical dengue Fever</a:t>
            </a:r>
            <a:endParaRPr lang="en-US" sz="4000" b="1" dirty="0"/>
          </a:p>
        </p:txBody>
      </p:sp>
      <p:sp>
        <p:nvSpPr>
          <p:cNvPr id="3" name="Content Placeholder 2"/>
          <p:cNvSpPr>
            <a:spLocks noGrp="1"/>
          </p:cNvSpPr>
          <p:nvPr>
            <p:ph idx="1"/>
          </p:nvPr>
        </p:nvSpPr>
        <p:spPr>
          <a:xfrm>
            <a:off x="457200" y="1676400"/>
            <a:ext cx="8229600" cy="4648200"/>
          </a:xfrm>
        </p:spPr>
        <p:txBody>
          <a:bodyPr/>
          <a:lstStyle/>
          <a:p>
            <a:r>
              <a:rPr lang="en-US" dirty="0" smtClean="0">
                <a:latin typeface="Arial" pitchFamily="34" charset="0"/>
                <a:cs typeface="Arial" pitchFamily="34" charset="0"/>
              </a:rPr>
              <a:t>Fever</a:t>
            </a:r>
          </a:p>
          <a:p>
            <a:r>
              <a:rPr lang="en-US" dirty="0" smtClean="0">
                <a:latin typeface="Arial" pitchFamily="34" charset="0"/>
                <a:cs typeface="Arial" pitchFamily="34" charset="0"/>
              </a:rPr>
              <a:t>Headache</a:t>
            </a:r>
          </a:p>
          <a:p>
            <a:r>
              <a:rPr lang="en-US" dirty="0" smtClean="0">
                <a:latin typeface="Arial" pitchFamily="34" charset="0"/>
                <a:cs typeface="Arial" pitchFamily="34" charset="0"/>
              </a:rPr>
              <a:t>Muscle and  joint pain</a:t>
            </a:r>
          </a:p>
          <a:p>
            <a:r>
              <a:rPr lang="en-US" dirty="0" smtClean="0">
                <a:latin typeface="Arial" pitchFamily="34" charset="0"/>
                <a:cs typeface="Arial" pitchFamily="34" charset="0"/>
              </a:rPr>
              <a:t>Nausea/vomiting </a:t>
            </a:r>
          </a:p>
          <a:p>
            <a:r>
              <a:rPr lang="en-US" dirty="0" smtClean="0">
                <a:latin typeface="Arial" pitchFamily="34" charset="0"/>
                <a:cs typeface="Arial" pitchFamily="34" charset="0"/>
              </a:rPr>
              <a:t>Rash</a:t>
            </a:r>
          </a:p>
          <a:p>
            <a:r>
              <a:rPr lang="en-US" dirty="0" smtClean="0">
                <a:latin typeface="Arial" pitchFamily="34" charset="0"/>
                <a:cs typeface="Arial" pitchFamily="34" charset="0"/>
              </a:rPr>
              <a:t>Hemorrhagic manifestations</a:t>
            </a:r>
            <a:endParaRPr lang="en-US" dirty="0">
              <a:latin typeface="Arial" pitchFamily="34" charset="0"/>
              <a:cs typeface="Arial" pitchFamily="34" charset="0"/>
            </a:endParaRPr>
          </a:p>
        </p:txBody>
      </p:sp>
      <p:pic>
        <p:nvPicPr>
          <p:cNvPr id="5" name="~PP1746.WAV">
            <a:hlinkClick r:id="" action="ppaction://media"/>
          </p:cNvPr>
          <p:cNvPicPr>
            <a:picLocks noRot="1" noChangeAspect="1"/>
          </p:cNvPicPr>
          <p:nvPr>
            <a:wavAudioFile r:embed="rId1" name="~PP1746.WAV"/>
          </p:nvPr>
        </p:nvPicPr>
        <p:blipFill>
          <a:blip r:embed="rId3"/>
          <a:stretch>
            <a:fillRect/>
          </a:stretch>
        </p:blipFill>
        <p:spPr>
          <a:xfrm>
            <a:off x="8702675" y="6416675"/>
            <a:ext cx="304800" cy="304800"/>
          </a:xfrm>
          <a:prstGeom prst="rect">
            <a:avLst/>
          </a:prstGeom>
        </p:spPr>
      </p:pic>
    </p:spTree>
  </p:cSld>
  <p:clrMapOvr>
    <a:masterClrMapping/>
  </p:clrMapOvr>
  <p:transition advTm="197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Dengue haemorrhagic Fever</a:t>
            </a:r>
            <a:endParaRPr lang="en-US" sz="4000" b="1" dirty="0"/>
          </a:p>
        </p:txBody>
      </p:sp>
      <p:sp>
        <p:nvSpPr>
          <p:cNvPr id="3" name="Content Placeholder 2"/>
          <p:cNvSpPr>
            <a:spLocks noGrp="1"/>
          </p:cNvSpPr>
          <p:nvPr>
            <p:ph idx="1"/>
          </p:nvPr>
        </p:nvSpPr>
        <p:spPr/>
        <p:txBody>
          <a:bodyPr/>
          <a:lstStyle/>
          <a:p>
            <a:pPr>
              <a:buNone/>
            </a:pPr>
            <a:r>
              <a:rPr lang="en-US" dirty="0" smtClean="0">
                <a:latin typeface="Arial" pitchFamily="34" charset="0"/>
                <a:cs typeface="Arial" pitchFamily="34" charset="0"/>
              </a:rPr>
              <a:t>The course of infection is divided into three phases: </a:t>
            </a:r>
          </a:p>
          <a:p>
            <a:r>
              <a:rPr lang="en-US" dirty="0" smtClean="0">
                <a:latin typeface="Arial" pitchFamily="34" charset="0"/>
                <a:cs typeface="Arial" pitchFamily="34" charset="0"/>
              </a:rPr>
              <a:t>Febrile phase</a:t>
            </a:r>
          </a:p>
          <a:p>
            <a:r>
              <a:rPr lang="en-US" dirty="0" smtClean="0">
                <a:latin typeface="Arial" pitchFamily="34" charset="0"/>
                <a:cs typeface="Arial" pitchFamily="34" charset="0"/>
              </a:rPr>
              <a:t>Critical phase</a:t>
            </a:r>
          </a:p>
          <a:p>
            <a:r>
              <a:rPr lang="en-US" dirty="0" smtClean="0">
                <a:latin typeface="Arial" pitchFamily="34" charset="0"/>
                <a:cs typeface="Arial" pitchFamily="34" charset="0"/>
              </a:rPr>
              <a:t>Recovery phase</a:t>
            </a:r>
            <a:endParaRPr lang="en-US" dirty="0">
              <a:latin typeface="Arial" pitchFamily="34" charset="0"/>
              <a:cs typeface="Arial" pitchFamily="34" charset="0"/>
            </a:endParaRPr>
          </a:p>
        </p:txBody>
      </p:sp>
      <p:pic>
        <p:nvPicPr>
          <p:cNvPr id="5" name="~PP1541.WAV">
            <a:hlinkClick r:id="" action="ppaction://media"/>
          </p:cNvPr>
          <p:cNvPicPr>
            <a:picLocks noRot="1" noChangeAspect="1"/>
          </p:cNvPicPr>
          <p:nvPr>
            <a:wavAudioFile r:embed="rId1" name="~PP1541.WAV"/>
          </p:nvPr>
        </p:nvPicPr>
        <p:blipFill>
          <a:blip r:embed="rId3"/>
          <a:stretch>
            <a:fillRect/>
          </a:stretch>
        </p:blipFill>
        <p:spPr>
          <a:xfrm>
            <a:off x="8702675" y="6416675"/>
            <a:ext cx="304800" cy="304800"/>
          </a:xfrm>
          <a:prstGeom prst="rect">
            <a:avLst/>
          </a:prstGeom>
        </p:spPr>
      </p:pic>
    </p:spTree>
  </p:cSld>
  <p:clrMapOvr>
    <a:masterClrMapping/>
  </p:clrMapOvr>
  <p:transition advTm="790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4000" b="1" dirty="0" smtClean="0"/>
              <a:t>Febrile Phase</a:t>
            </a:r>
            <a:endParaRPr lang="en-US" sz="4000" b="1" dirty="0"/>
          </a:p>
        </p:txBody>
      </p:sp>
      <p:sp>
        <p:nvSpPr>
          <p:cNvPr id="3" name="Content Placeholder 2"/>
          <p:cNvSpPr>
            <a:spLocks noGrp="1"/>
          </p:cNvSpPr>
          <p:nvPr>
            <p:ph idx="1"/>
          </p:nvPr>
        </p:nvSpPr>
        <p:spPr>
          <a:xfrm>
            <a:off x="457200" y="1524000"/>
            <a:ext cx="8229600" cy="4800600"/>
          </a:xfrm>
        </p:spPr>
        <p:txBody>
          <a:bodyPr>
            <a:normAutofit fontScale="92500" lnSpcReduction="10000"/>
          </a:bodyPr>
          <a:lstStyle/>
          <a:p>
            <a:r>
              <a:rPr lang="en-US" dirty="0" smtClean="0">
                <a:latin typeface="Arial" pitchFamily="34" charset="0"/>
                <a:cs typeface="Arial" pitchFamily="34" charset="0"/>
              </a:rPr>
              <a:t>high fever, often over 40°C (104°F),biphasic in nature breaking and then returning for one or two days</a:t>
            </a:r>
          </a:p>
          <a:p>
            <a:r>
              <a:rPr lang="en-US" dirty="0" smtClean="0">
                <a:latin typeface="Arial" pitchFamily="34" charset="0"/>
                <a:cs typeface="Arial" pitchFamily="34" charset="0"/>
              </a:rPr>
              <a:t>generalized pain</a:t>
            </a:r>
          </a:p>
          <a:p>
            <a:r>
              <a:rPr lang="en-US" dirty="0" smtClean="0">
                <a:latin typeface="Arial" pitchFamily="34" charset="0"/>
                <a:cs typeface="Arial" pitchFamily="34" charset="0"/>
              </a:rPr>
              <a:t> headache; usually lasts two to seven days.</a:t>
            </a:r>
          </a:p>
          <a:p>
            <a:r>
              <a:rPr lang="en-US" dirty="0" smtClean="0">
                <a:latin typeface="Arial" pitchFamily="34" charset="0"/>
                <a:cs typeface="Arial" pitchFamily="34" charset="0"/>
              </a:rPr>
              <a:t> rash occurs in the first or second day of symptoms as flushed skin</a:t>
            </a:r>
          </a:p>
          <a:p>
            <a:r>
              <a:rPr lang="en-US" dirty="0" smtClean="0">
                <a:latin typeface="Arial" pitchFamily="34" charset="0"/>
                <a:cs typeface="Arial" pitchFamily="34" charset="0"/>
              </a:rPr>
              <a:t> later in the course of illness (days 4–7), as a measles-like rash.</a:t>
            </a:r>
          </a:p>
          <a:p>
            <a:r>
              <a:rPr lang="en-US" dirty="0" smtClean="0">
                <a:latin typeface="Arial" pitchFamily="34" charset="0"/>
                <a:cs typeface="Arial" pitchFamily="34" charset="0"/>
              </a:rPr>
              <a:t>Some petechiae (small red spots that do not disappear when the skin is pressed, which are caused by broken capillaries) can appear at this point, as may some mild bleeding from the mucous membranes of the mouth and nose.</a:t>
            </a:r>
          </a:p>
          <a:p>
            <a:endParaRPr lang="en-US" dirty="0"/>
          </a:p>
        </p:txBody>
      </p:sp>
      <p:pic>
        <p:nvPicPr>
          <p:cNvPr id="5" name="~PP3294.WAV">
            <a:hlinkClick r:id="" action="ppaction://media"/>
          </p:cNvPr>
          <p:cNvPicPr>
            <a:picLocks noRot="1" noChangeAspect="1"/>
          </p:cNvPicPr>
          <p:nvPr>
            <a:wavAudioFile r:embed="rId1" name="~PP3294.WAV"/>
          </p:nvPr>
        </p:nvPicPr>
        <p:blipFill>
          <a:blip r:embed="rId3"/>
          <a:stretch>
            <a:fillRect/>
          </a:stretch>
        </p:blipFill>
        <p:spPr>
          <a:xfrm>
            <a:off x="8702675" y="6416675"/>
            <a:ext cx="304800" cy="304800"/>
          </a:xfrm>
          <a:prstGeom prst="rect">
            <a:avLst/>
          </a:prstGeom>
        </p:spPr>
      </p:pic>
    </p:spTree>
  </p:cSld>
  <p:clrMapOvr>
    <a:masterClrMapping/>
  </p:clrMapOvr>
  <p:transition advTm="4263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4000" b="1" dirty="0" smtClean="0"/>
              <a:t>Tourniquet Test</a:t>
            </a:r>
            <a:endParaRPr lang="en-US" sz="4000" b="1" dirty="0"/>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The test is performed by Inflating a blood pressure cuff to a mid point between systolic and diastolic pressure for 5minutes</a:t>
            </a:r>
          </a:p>
          <a:p>
            <a:r>
              <a:rPr lang="en-US" dirty="0" smtClean="0">
                <a:latin typeface="Arial" pitchFamily="34" charset="0"/>
                <a:cs typeface="Arial" pitchFamily="34" charset="0"/>
              </a:rPr>
              <a:t>Positive test: 10 or more petechiae per 2.5 x 2.5 cm(1 inch square) are observed</a:t>
            </a:r>
          </a:p>
          <a:p>
            <a:r>
              <a:rPr lang="en-US" dirty="0" smtClean="0">
                <a:latin typeface="Arial" pitchFamily="34" charset="0"/>
                <a:cs typeface="Arial" pitchFamily="34" charset="0"/>
              </a:rPr>
              <a:t>In DHF, the test usually gives a definite positive with 20 petechiae or more</a:t>
            </a:r>
            <a:endParaRPr lang="en-US" dirty="0">
              <a:latin typeface="Arial" pitchFamily="34" charset="0"/>
              <a:cs typeface="Arial" pitchFamily="34" charset="0"/>
            </a:endParaRPr>
          </a:p>
        </p:txBody>
      </p:sp>
      <p:pic>
        <p:nvPicPr>
          <p:cNvPr id="5" name="~PP2023.WAV">
            <a:hlinkClick r:id="" action="ppaction://media"/>
          </p:cNvPr>
          <p:cNvPicPr>
            <a:picLocks noRot="1" noChangeAspect="1"/>
          </p:cNvPicPr>
          <p:nvPr>
            <a:wavAudioFile r:embed="rId1" name="~PP2023.WAV"/>
          </p:nvPr>
        </p:nvPicPr>
        <p:blipFill>
          <a:blip r:embed="rId3"/>
          <a:stretch>
            <a:fillRect/>
          </a:stretch>
        </p:blipFill>
        <p:spPr>
          <a:xfrm>
            <a:off x="8702675" y="6416675"/>
            <a:ext cx="304800" cy="304800"/>
          </a:xfrm>
          <a:prstGeom prst="rect">
            <a:avLst/>
          </a:prstGeom>
        </p:spPr>
      </p:pic>
    </p:spTree>
  </p:cSld>
  <p:clrMapOvr>
    <a:masterClrMapping/>
  </p:clrMapOvr>
  <p:transition advTm="9692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4000" b="1" dirty="0" smtClean="0"/>
              <a:t>Critical Phase</a:t>
            </a:r>
            <a:endParaRPr lang="en-US" sz="4000" b="1" dirty="0"/>
          </a:p>
        </p:txBody>
      </p:sp>
      <p:sp>
        <p:nvSpPr>
          <p:cNvPr id="3" name="Content Placeholder 2"/>
          <p:cNvSpPr>
            <a:spLocks noGrp="1"/>
          </p:cNvSpPr>
          <p:nvPr>
            <p:ph idx="1"/>
          </p:nvPr>
        </p:nvSpPr>
        <p:spPr>
          <a:xfrm>
            <a:off x="457200" y="1524000"/>
            <a:ext cx="8229600" cy="4800600"/>
          </a:xfrm>
        </p:spPr>
        <p:txBody>
          <a:bodyPr>
            <a:normAutofit fontScale="92500" lnSpcReduction="20000"/>
          </a:bodyPr>
          <a:lstStyle/>
          <a:p>
            <a:r>
              <a:rPr lang="en-US" dirty="0" smtClean="0">
                <a:latin typeface="Arial" pitchFamily="34" charset="0"/>
                <a:cs typeface="Arial" pitchFamily="34" charset="0"/>
              </a:rPr>
              <a:t>Critical phase, which follows the resolution of the high fever and typically lasts one to two days.</a:t>
            </a:r>
          </a:p>
          <a:p>
            <a:r>
              <a:rPr lang="en-US" dirty="0" smtClean="0">
                <a:latin typeface="Arial" pitchFamily="34" charset="0"/>
                <a:cs typeface="Arial" pitchFamily="34" charset="0"/>
              </a:rPr>
              <a:t>During this phase there may be significant fluid accumulation in the chest and abdominal cavity due to increased capillary permeability and leakage</a:t>
            </a:r>
          </a:p>
          <a:p>
            <a:r>
              <a:rPr lang="en-US" dirty="0" smtClean="0">
                <a:latin typeface="Arial" pitchFamily="34" charset="0"/>
                <a:cs typeface="Arial" pitchFamily="34" charset="0"/>
              </a:rPr>
              <a:t>This leads to depletion of fluid from the circulation and decreased blood supply to vital organs</a:t>
            </a:r>
          </a:p>
          <a:p>
            <a:r>
              <a:rPr lang="en-US" dirty="0" smtClean="0">
                <a:latin typeface="Arial" pitchFamily="34" charset="0"/>
                <a:cs typeface="Arial" pitchFamily="34" charset="0"/>
              </a:rPr>
              <a:t>Organ dysfunction and severe bleeding, typically from the gastrointestinal tract</a:t>
            </a:r>
          </a:p>
          <a:p>
            <a:r>
              <a:rPr lang="en-US" dirty="0" smtClean="0">
                <a:latin typeface="Arial" pitchFamily="34" charset="0"/>
                <a:cs typeface="Arial" pitchFamily="34" charset="0"/>
              </a:rPr>
              <a:t>Shock (dengue shock syndrome) and hemorrhage (dengue hemorrhagic fever) occur in less than 5% of all cases of dengue, however those who have previously been infected with other serotypes of dengue virus ("secondary infection") are at an increased risk</a:t>
            </a:r>
          </a:p>
          <a:p>
            <a:endParaRPr lang="en-US" dirty="0"/>
          </a:p>
        </p:txBody>
      </p:sp>
      <p:pic>
        <p:nvPicPr>
          <p:cNvPr id="5" name="~PP2322.WAV">
            <a:hlinkClick r:id="" action="ppaction://media"/>
          </p:cNvPr>
          <p:cNvPicPr>
            <a:picLocks noRot="1" noChangeAspect="1"/>
          </p:cNvPicPr>
          <p:nvPr>
            <a:wavAudioFile r:embed="rId1" name="~PP2322.WAV"/>
          </p:nvPr>
        </p:nvPicPr>
        <p:blipFill>
          <a:blip r:embed="rId3"/>
          <a:stretch>
            <a:fillRect/>
          </a:stretch>
        </p:blipFill>
        <p:spPr>
          <a:xfrm>
            <a:off x="8702675" y="6416675"/>
            <a:ext cx="304800" cy="304800"/>
          </a:xfrm>
          <a:prstGeom prst="rect">
            <a:avLst/>
          </a:prstGeom>
        </p:spPr>
      </p:pic>
    </p:spTree>
  </p:cSld>
  <p:clrMapOvr>
    <a:masterClrMapping/>
  </p:clrMapOvr>
  <p:transition advTm="862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4000" b="1" dirty="0" smtClean="0"/>
              <a:t>Warning signs:</a:t>
            </a:r>
            <a:endParaRPr lang="en-US" sz="4000" b="1" dirty="0"/>
          </a:p>
        </p:txBody>
      </p:sp>
      <p:sp>
        <p:nvSpPr>
          <p:cNvPr id="3" name="Content Placeholder 2"/>
          <p:cNvSpPr>
            <a:spLocks noGrp="1"/>
          </p:cNvSpPr>
          <p:nvPr>
            <p:ph idx="1"/>
          </p:nvPr>
        </p:nvSpPr>
        <p:spPr/>
        <p:txBody>
          <a:bodyPr>
            <a:normAutofit/>
          </a:bodyPr>
          <a:lstStyle/>
          <a:p>
            <a:r>
              <a:rPr lang="en-US" dirty="0" smtClean="0">
                <a:latin typeface="Arial" pitchFamily="34" charset="0"/>
                <a:cs typeface="Arial" pitchFamily="34" charset="0"/>
              </a:rPr>
              <a:t>Abdominal pain or tenderness</a:t>
            </a:r>
          </a:p>
          <a:p>
            <a:r>
              <a:rPr lang="en-US" dirty="0" smtClean="0">
                <a:latin typeface="Arial" pitchFamily="34" charset="0"/>
                <a:cs typeface="Arial" pitchFamily="34" charset="0"/>
              </a:rPr>
              <a:t>Persistent vomiting</a:t>
            </a:r>
          </a:p>
          <a:p>
            <a:r>
              <a:rPr lang="en-US" dirty="0" smtClean="0">
                <a:latin typeface="Arial" pitchFamily="34" charset="0"/>
                <a:cs typeface="Arial" pitchFamily="34" charset="0"/>
              </a:rPr>
              <a:t>Clinical fluid accumulation</a:t>
            </a:r>
          </a:p>
          <a:p>
            <a:r>
              <a:rPr lang="en-US" dirty="0" smtClean="0">
                <a:latin typeface="Arial" pitchFamily="34" charset="0"/>
                <a:cs typeface="Arial" pitchFamily="34" charset="0"/>
              </a:rPr>
              <a:t>Mucosal bleeding</a:t>
            </a:r>
          </a:p>
          <a:p>
            <a:r>
              <a:rPr lang="en-US" dirty="0" smtClean="0">
                <a:latin typeface="Arial" pitchFamily="34" charset="0"/>
                <a:cs typeface="Arial" pitchFamily="34" charset="0"/>
              </a:rPr>
              <a:t>Lethargy</a:t>
            </a:r>
          </a:p>
          <a:p>
            <a:r>
              <a:rPr lang="en-US" dirty="0" smtClean="0">
                <a:latin typeface="Arial" pitchFamily="34" charset="0"/>
                <a:cs typeface="Arial" pitchFamily="34" charset="0"/>
              </a:rPr>
              <a:t>Restlessness</a:t>
            </a:r>
          </a:p>
          <a:p>
            <a:r>
              <a:rPr lang="en-US" dirty="0" smtClean="0">
                <a:latin typeface="Arial" pitchFamily="34" charset="0"/>
                <a:cs typeface="Arial" pitchFamily="34" charset="0"/>
              </a:rPr>
              <a:t>Liver enlargement</a:t>
            </a:r>
          </a:p>
          <a:p>
            <a:r>
              <a:rPr lang="en-US" dirty="0" smtClean="0">
                <a:latin typeface="Arial" pitchFamily="34" charset="0"/>
                <a:cs typeface="Arial" pitchFamily="34" charset="0"/>
              </a:rPr>
              <a:t>Oligouria</a:t>
            </a:r>
          </a:p>
          <a:p>
            <a:endParaRPr lang="en-US" dirty="0" smtClean="0"/>
          </a:p>
          <a:p>
            <a:endParaRPr lang="en-US" dirty="0"/>
          </a:p>
        </p:txBody>
      </p:sp>
      <p:pic>
        <p:nvPicPr>
          <p:cNvPr id="5" name="~PP2123.WAV">
            <a:hlinkClick r:id="" action="ppaction://media"/>
          </p:cNvPr>
          <p:cNvPicPr>
            <a:picLocks noRot="1" noChangeAspect="1"/>
          </p:cNvPicPr>
          <p:nvPr>
            <a:wavAudioFile r:embed="rId1" name="~PP2123.WAV"/>
          </p:nvPr>
        </p:nvPicPr>
        <p:blipFill>
          <a:blip r:embed="rId3"/>
          <a:stretch>
            <a:fillRect/>
          </a:stretch>
        </p:blipFill>
        <p:spPr>
          <a:xfrm>
            <a:off x="8702675" y="6416675"/>
            <a:ext cx="304800" cy="304800"/>
          </a:xfrm>
          <a:prstGeom prst="rect">
            <a:avLst/>
          </a:prstGeom>
        </p:spPr>
      </p:pic>
    </p:spTree>
  </p:cSld>
  <p:clrMapOvr>
    <a:masterClrMapping/>
  </p:clrMapOvr>
  <p:transition advTm="202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838200"/>
          </a:xfrm>
        </p:spPr>
        <p:txBody>
          <a:bodyPr>
            <a:normAutofit/>
          </a:bodyPr>
          <a:lstStyle/>
          <a:p>
            <a:r>
              <a:rPr lang="en-US" sz="4000" b="1" dirty="0" smtClean="0"/>
              <a:t>Recovery Phase</a:t>
            </a:r>
            <a:endParaRPr lang="en-US" sz="4000" b="1" dirty="0"/>
          </a:p>
        </p:txBody>
      </p:sp>
      <p:sp>
        <p:nvSpPr>
          <p:cNvPr id="3" name="Content Placeholder 2"/>
          <p:cNvSpPr>
            <a:spLocks noGrp="1"/>
          </p:cNvSpPr>
          <p:nvPr>
            <p:ph idx="1"/>
          </p:nvPr>
        </p:nvSpPr>
        <p:spPr>
          <a:xfrm>
            <a:off x="457200" y="1524000"/>
            <a:ext cx="8229600" cy="4800600"/>
          </a:xfrm>
        </p:spPr>
        <p:txBody>
          <a:bodyPr>
            <a:normAutofit fontScale="92500" lnSpcReduction="20000"/>
          </a:bodyPr>
          <a:lstStyle/>
          <a:p>
            <a:r>
              <a:rPr lang="en-US" dirty="0" smtClean="0">
                <a:latin typeface="Arial" pitchFamily="34" charset="0"/>
                <a:cs typeface="Arial" pitchFamily="34" charset="0"/>
              </a:rPr>
              <a:t>If the patient survives the 24-48 hours critical phase, a gradual reabsorption of extravascular compartment fluid takes place in the following 48-72 hours</a:t>
            </a:r>
          </a:p>
          <a:p>
            <a:r>
              <a:rPr lang="en-US" dirty="0" smtClean="0">
                <a:latin typeface="Arial" pitchFamily="34" charset="0"/>
                <a:cs typeface="Arial" pitchFamily="34" charset="0"/>
              </a:rPr>
              <a:t>General well-being improves and appetite returns</a:t>
            </a:r>
          </a:p>
          <a:p>
            <a:r>
              <a:rPr lang="en-US" dirty="0" smtClean="0">
                <a:latin typeface="Arial" pitchFamily="34" charset="0"/>
                <a:cs typeface="Arial" pitchFamily="34" charset="0"/>
              </a:rPr>
              <a:t>Gastrointestinal symptoms abate, Haemodynamic</a:t>
            </a:r>
          </a:p>
          <a:p>
            <a:pPr>
              <a:buNone/>
            </a:pPr>
            <a:r>
              <a:rPr lang="en-US" dirty="0" smtClean="0">
                <a:latin typeface="Arial" pitchFamily="34" charset="0"/>
                <a:cs typeface="Arial" pitchFamily="34" charset="0"/>
              </a:rPr>
              <a:t>    status stabilize and diuresis ensues</a:t>
            </a:r>
          </a:p>
          <a:p>
            <a:r>
              <a:rPr lang="en-US" dirty="0" smtClean="0">
                <a:latin typeface="Arial" pitchFamily="34" charset="0"/>
                <a:cs typeface="Arial" pitchFamily="34" charset="0"/>
              </a:rPr>
              <a:t>Some patients may have a rash of “isles of white in the sea of red”</a:t>
            </a:r>
          </a:p>
          <a:p>
            <a:r>
              <a:rPr lang="en-US" dirty="0" smtClean="0">
                <a:latin typeface="Arial" pitchFamily="34" charset="0"/>
                <a:cs typeface="Arial" pitchFamily="34" charset="0"/>
              </a:rPr>
              <a:t>The haematocrit stabilizes or may be lower due to the dilutional effect of reabsorbed fluid</a:t>
            </a:r>
          </a:p>
          <a:p>
            <a:r>
              <a:rPr lang="en-US" dirty="0" smtClean="0">
                <a:latin typeface="Arial" pitchFamily="34" charset="0"/>
                <a:cs typeface="Arial" pitchFamily="34" charset="0"/>
              </a:rPr>
              <a:t>White blood cell count usually starts to rise soon after defervescence but the recovery of platelet count is typically later than that of white blood cell count</a:t>
            </a:r>
            <a:endParaRPr lang="en-US" dirty="0">
              <a:latin typeface="Arial" pitchFamily="34" charset="0"/>
              <a:cs typeface="Arial" pitchFamily="34" charset="0"/>
            </a:endParaRPr>
          </a:p>
        </p:txBody>
      </p:sp>
      <p:pic>
        <p:nvPicPr>
          <p:cNvPr id="5" name="~PP3384.WAV">
            <a:hlinkClick r:id="" action="ppaction://media"/>
          </p:cNvPr>
          <p:cNvPicPr>
            <a:picLocks noRot="1" noChangeAspect="1"/>
          </p:cNvPicPr>
          <p:nvPr>
            <a:wavAudioFile r:embed="rId1" name="~PP3384.WAV"/>
          </p:nvPr>
        </p:nvPicPr>
        <p:blipFill>
          <a:blip r:embed="rId3"/>
          <a:stretch>
            <a:fillRect/>
          </a:stretch>
        </p:blipFill>
        <p:spPr>
          <a:xfrm>
            <a:off x="8702675" y="6416675"/>
            <a:ext cx="304800" cy="304800"/>
          </a:xfrm>
          <a:prstGeom prst="rect">
            <a:avLst/>
          </a:prstGeom>
        </p:spPr>
      </p:pic>
    </p:spTree>
  </p:cSld>
  <p:clrMapOvr>
    <a:masterClrMapping/>
  </p:clrMapOvr>
  <p:transition advTm="7489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876800"/>
          </a:xfrm>
        </p:spPr>
        <p:txBody>
          <a:bodyPr/>
          <a:lstStyle/>
          <a:p>
            <a:pPr>
              <a:buNone/>
            </a:pPr>
            <a:r>
              <a:rPr lang="en-US" b="1" dirty="0" smtClean="0">
                <a:latin typeface="Arial" pitchFamily="34" charset="0"/>
                <a:cs typeface="Arial" pitchFamily="34" charset="0"/>
              </a:rPr>
              <a:t>INTRODUCTION</a:t>
            </a:r>
            <a:endParaRPr lang="en-US" dirty="0" smtClean="0">
              <a:latin typeface="Arial" pitchFamily="34" charset="0"/>
              <a:cs typeface="Arial" pitchFamily="34" charset="0"/>
            </a:endParaRPr>
          </a:p>
          <a:p>
            <a:r>
              <a:rPr lang="en-US" sz="2400" dirty="0" smtClean="0">
                <a:latin typeface="Arial" pitchFamily="34" charset="0"/>
                <a:cs typeface="Arial" pitchFamily="34" charset="0"/>
              </a:rPr>
              <a:t>Dengue fever is an acute infectious viral disease, also known as break bone fever.</a:t>
            </a:r>
          </a:p>
          <a:p>
            <a:r>
              <a:rPr lang="en-US" sz="2400" dirty="0" smtClean="0">
                <a:latin typeface="Arial" pitchFamily="34" charset="0"/>
                <a:cs typeface="Arial" pitchFamily="34" charset="0"/>
              </a:rPr>
              <a:t> It is a arthropod-borne (arboviral ) illness in human .</a:t>
            </a:r>
          </a:p>
          <a:p>
            <a:r>
              <a:rPr lang="en-US" sz="2400" dirty="0" smtClean="0">
                <a:latin typeface="Arial" pitchFamily="34" charset="0"/>
                <a:cs typeface="Arial" pitchFamily="34" charset="0"/>
              </a:rPr>
              <a:t> It is caused by infection with 1 of the 4 serotypes of dengue virus (DENV1,2,3,4), which is a Flavivirus (a genus of single-stranded non-segmented RNA viruses).</a:t>
            </a:r>
          </a:p>
          <a:p>
            <a:r>
              <a:rPr lang="en-US" sz="2400" dirty="0" smtClean="0">
                <a:latin typeface="Arial" pitchFamily="34" charset="0"/>
                <a:cs typeface="Arial" pitchFamily="34" charset="0"/>
              </a:rPr>
              <a:t> Once affected persons acquire long-life serotype specific immunity. </a:t>
            </a:r>
          </a:p>
          <a:p>
            <a:pPr>
              <a:buNone/>
            </a:pPr>
            <a:endParaRPr lang="en-US" sz="2400" dirty="0">
              <a:latin typeface="Arial" pitchFamily="34" charset="0"/>
              <a:cs typeface="Arial" pitchFamily="34" charset="0"/>
            </a:endParaRPr>
          </a:p>
        </p:txBody>
      </p:sp>
      <p:pic>
        <p:nvPicPr>
          <p:cNvPr id="5" name="~PP3148.WAV">
            <a:hlinkClick r:id="" action="ppaction://media"/>
          </p:cNvPr>
          <p:cNvPicPr>
            <a:picLocks noRot="1" noChangeAspect="1"/>
          </p:cNvPicPr>
          <p:nvPr>
            <a:wavAudioFile r:embed="rId1" name="~PP3148.WAV"/>
          </p:nvPr>
        </p:nvPicPr>
        <p:blipFill>
          <a:blip r:embed="rId3"/>
          <a:stretch>
            <a:fillRect/>
          </a:stretch>
        </p:blipFill>
        <p:spPr>
          <a:xfrm>
            <a:off x="8702675" y="6416675"/>
            <a:ext cx="304800" cy="304800"/>
          </a:xfrm>
          <a:prstGeom prst="rect">
            <a:avLst/>
          </a:prstGeom>
        </p:spPr>
      </p:pic>
    </p:spTree>
  </p:cSld>
  <p:clrMapOvr>
    <a:masterClrMapping/>
  </p:clrMapOvr>
  <p:transition advTm="5903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7&#10; "/>
          <p:cNvPicPr>
            <a:picLocks noGrp="1"/>
          </p:cNvPicPr>
          <p:nvPr>
            <p:ph idx="1"/>
          </p:nvPr>
        </p:nvPicPr>
        <p:blipFill>
          <a:blip r:embed="rId3"/>
          <a:srcRect/>
          <a:stretch>
            <a:fillRect/>
          </a:stretch>
        </p:blipFill>
        <p:spPr bwMode="auto">
          <a:xfrm>
            <a:off x="533400" y="838200"/>
            <a:ext cx="8229600" cy="5791200"/>
          </a:xfrm>
          <a:prstGeom prst="rect">
            <a:avLst/>
          </a:prstGeom>
          <a:noFill/>
          <a:ln w="9525">
            <a:noFill/>
            <a:miter lim="800000"/>
            <a:headEnd/>
            <a:tailEnd/>
          </a:ln>
        </p:spPr>
      </p:pic>
      <p:pic>
        <p:nvPicPr>
          <p:cNvPr id="5" name="~PP979.WAV">
            <a:hlinkClick r:id="" action="ppaction://media"/>
          </p:cNvPr>
          <p:cNvPicPr>
            <a:picLocks noRot="1" noChangeAspect="1"/>
          </p:cNvPicPr>
          <p:nvPr>
            <a:wavAudioFile r:embed="rId1" name="~PP979.WAV"/>
          </p:nvPr>
        </p:nvPicPr>
        <p:blipFill>
          <a:blip r:embed="rId4"/>
          <a:stretch>
            <a:fillRect/>
          </a:stretch>
        </p:blipFill>
        <p:spPr>
          <a:xfrm>
            <a:off x="8702675" y="6416675"/>
            <a:ext cx="304800" cy="304800"/>
          </a:xfrm>
          <a:prstGeom prst="rect">
            <a:avLst/>
          </a:prstGeom>
        </p:spPr>
      </p:pic>
    </p:spTree>
  </p:cSld>
  <p:clrMapOvr>
    <a:masterClrMapping/>
  </p:clrMapOvr>
  <p:transition advTm="4258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fontScale="92500" lnSpcReduction="20000"/>
          </a:bodyPr>
          <a:lstStyle/>
          <a:p>
            <a:pPr>
              <a:buNone/>
            </a:pPr>
            <a:r>
              <a:rPr lang="en-US" b="1" dirty="0" smtClean="0">
                <a:latin typeface="Arial" pitchFamily="34" charset="0"/>
                <a:cs typeface="Arial" pitchFamily="34" charset="0"/>
              </a:rPr>
              <a:t>Clinical Case Definition: </a:t>
            </a:r>
          </a:p>
          <a:p>
            <a:pPr marL="514350" indent="-514350">
              <a:buNone/>
            </a:pPr>
            <a:r>
              <a:rPr lang="en-US" b="1" dirty="0" smtClean="0">
                <a:latin typeface="Arial" pitchFamily="34" charset="0"/>
                <a:cs typeface="Arial" pitchFamily="34" charset="0"/>
              </a:rPr>
              <a:t>1. Dengue Hemorrhagic Fever</a:t>
            </a:r>
          </a:p>
          <a:p>
            <a:pPr>
              <a:buNone/>
            </a:pPr>
            <a:r>
              <a:rPr lang="en-US" dirty="0" smtClean="0">
                <a:latin typeface="Arial" pitchFamily="34" charset="0"/>
                <a:cs typeface="Arial" pitchFamily="34" charset="0"/>
              </a:rPr>
              <a:t> </a:t>
            </a:r>
            <a:r>
              <a:rPr lang="en-US" b="1" dirty="0" smtClean="0">
                <a:latin typeface="Arial" pitchFamily="34" charset="0"/>
                <a:cs typeface="Arial" pitchFamily="34" charset="0"/>
              </a:rPr>
              <a:t> Necessary Criteria:</a:t>
            </a:r>
          </a:p>
          <a:p>
            <a:r>
              <a:rPr lang="en-US" dirty="0" smtClean="0">
                <a:latin typeface="Arial" pitchFamily="34" charset="0"/>
                <a:cs typeface="Arial" pitchFamily="34" charset="0"/>
              </a:rPr>
              <a:t>Acute onset of Fever of two to seven days duration</a:t>
            </a:r>
          </a:p>
          <a:p>
            <a:r>
              <a:rPr lang="en-US" dirty="0" smtClean="0">
                <a:latin typeface="Arial" pitchFamily="34" charset="0"/>
                <a:cs typeface="Arial" pitchFamily="34" charset="0"/>
              </a:rPr>
              <a:t>Hemorrhagic manifestations: positive tourniquet test, petechiae, ecchymoses or purpura, bleeding from mucosa ,gastrointestinal tract or injection sites</a:t>
            </a:r>
          </a:p>
          <a:p>
            <a:r>
              <a:rPr lang="en-US" dirty="0" smtClean="0">
                <a:latin typeface="Arial" pitchFamily="34" charset="0"/>
                <a:cs typeface="Arial" pitchFamily="34" charset="0"/>
              </a:rPr>
              <a:t>Low platelet count (100,000/cu.mm or less)</a:t>
            </a:r>
          </a:p>
          <a:p>
            <a:r>
              <a:rPr lang="en-US" dirty="0" smtClean="0">
                <a:latin typeface="Arial" pitchFamily="34" charset="0"/>
                <a:cs typeface="Arial" pitchFamily="34" charset="0"/>
              </a:rPr>
              <a:t>Objective evidence of  plasma leakage due to increased vascular permeability shown by:– </a:t>
            </a:r>
          </a:p>
          <a:p>
            <a:pPr>
              <a:buFont typeface="Wingdings" pitchFamily="2" charset="2"/>
              <a:buChar char="Ø"/>
            </a:pPr>
            <a:r>
              <a:rPr lang="en-US" dirty="0" smtClean="0">
                <a:latin typeface="Arial" pitchFamily="34" charset="0"/>
                <a:cs typeface="Arial" pitchFamily="34" charset="0"/>
              </a:rPr>
              <a:t>elevated hematocrit (20% or more over baseline)</a:t>
            </a:r>
          </a:p>
          <a:p>
            <a:pPr>
              <a:buFont typeface="Wingdings" pitchFamily="2" charset="2"/>
              <a:buChar char="Ø"/>
            </a:pPr>
            <a:r>
              <a:rPr lang="en-US" dirty="0" smtClean="0">
                <a:latin typeface="Arial" pitchFamily="34" charset="0"/>
                <a:cs typeface="Arial" pitchFamily="34" charset="0"/>
              </a:rPr>
              <a:t> albuminaemia</a:t>
            </a:r>
          </a:p>
          <a:p>
            <a:pPr>
              <a:buFont typeface="Wingdings" pitchFamily="2" charset="2"/>
              <a:buChar char="Ø"/>
            </a:pPr>
            <a:r>
              <a:rPr lang="en-US" dirty="0" smtClean="0">
                <a:latin typeface="Arial" pitchFamily="34" charset="0"/>
                <a:cs typeface="Arial" pitchFamily="34" charset="0"/>
              </a:rPr>
              <a:t> pleural effusion</a:t>
            </a:r>
          </a:p>
          <a:p>
            <a:pPr>
              <a:buFont typeface="Wingdings" pitchFamily="2" charset="2"/>
              <a:buChar char="Ø"/>
            </a:pPr>
            <a:r>
              <a:rPr lang="en-US" dirty="0" smtClean="0">
                <a:latin typeface="Arial" pitchFamily="34" charset="0"/>
                <a:cs typeface="Arial" pitchFamily="34" charset="0"/>
              </a:rPr>
              <a:t>Ascites </a:t>
            </a:r>
          </a:p>
          <a:p>
            <a:endParaRPr lang="en-US" dirty="0"/>
          </a:p>
        </p:txBody>
      </p:sp>
      <p:pic>
        <p:nvPicPr>
          <p:cNvPr id="5" name="~PP1509.WAV">
            <a:hlinkClick r:id="" action="ppaction://media"/>
          </p:cNvPr>
          <p:cNvPicPr>
            <a:picLocks noRot="1" noChangeAspect="1"/>
          </p:cNvPicPr>
          <p:nvPr>
            <a:wavAudioFile r:embed="rId1" name="~PP1509.WAV"/>
          </p:nvPr>
        </p:nvPicPr>
        <p:blipFill>
          <a:blip r:embed="rId3"/>
          <a:stretch>
            <a:fillRect/>
          </a:stretch>
        </p:blipFill>
        <p:spPr>
          <a:xfrm>
            <a:off x="8702675" y="6416675"/>
            <a:ext cx="304800" cy="304800"/>
          </a:xfrm>
          <a:prstGeom prst="rect">
            <a:avLst/>
          </a:prstGeom>
        </p:spPr>
      </p:pic>
    </p:spTree>
  </p:cSld>
  <p:clrMapOvr>
    <a:masterClrMapping/>
  </p:clrMapOvr>
  <p:transition advTm="6595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lstStyle/>
          <a:p>
            <a:pPr>
              <a:buNone/>
            </a:pPr>
            <a:r>
              <a:rPr lang="en-US" b="1" dirty="0" smtClean="0">
                <a:latin typeface="Arial" pitchFamily="34" charset="0"/>
                <a:cs typeface="Arial" pitchFamily="34" charset="0"/>
              </a:rPr>
              <a:t>2</a:t>
            </a:r>
            <a:r>
              <a:rPr lang="en-US" sz="2400" b="1" dirty="0" smtClean="0">
                <a:latin typeface="Arial" pitchFamily="34" charset="0"/>
                <a:cs typeface="Arial" pitchFamily="34" charset="0"/>
              </a:rPr>
              <a:t>. Dengue Shock Syndrome</a:t>
            </a:r>
          </a:p>
          <a:p>
            <a:pPr>
              <a:buNone/>
            </a:pPr>
            <a:r>
              <a:rPr lang="en-US" sz="2400" b="1" dirty="0" smtClean="0">
                <a:latin typeface="Arial" pitchFamily="34" charset="0"/>
                <a:cs typeface="Arial" pitchFamily="34" charset="0"/>
              </a:rPr>
              <a:t> Criteria for dengue haemorrhagic fever with sign of shock including:</a:t>
            </a:r>
          </a:p>
          <a:p>
            <a:r>
              <a:rPr lang="en-US" sz="2400" dirty="0" smtClean="0">
                <a:latin typeface="Arial" pitchFamily="34" charset="0"/>
                <a:cs typeface="Arial" pitchFamily="34" charset="0"/>
              </a:rPr>
              <a:t>Tachycardia , cool extremities, delayed capillary refill, weak pulse, lethargy or restlessness which may be a sign of reduced brain perfusion</a:t>
            </a:r>
          </a:p>
          <a:p>
            <a:r>
              <a:rPr lang="en-US" sz="2400" dirty="0" smtClean="0">
                <a:latin typeface="Arial" pitchFamily="34" charset="0"/>
                <a:cs typeface="Arial" pitchFamily="34" charset="0"/>
              </a:rPr>
              <a:t>Pulse pressure 20 mmHg or less with increased diastolic pressure, e.g. 100/80 mmHg</a:t>
            </a:r>
          </a:p>
          <a:p>
            <a:r>
              <a:rPr lang="en-US" sz="2400" dirty="0" smtClean="0">
                <a:latin typeface="Arial" pitchFamily="34" charset="0"/>
                <a:cs typeface="Arial" pitchFamily="34" charset="0"/>
              </a:rPr>
              <a:t>Hypotension by age, defined as systolic pressure&lt;80 mmHg for those aged &lt;5 years, or 80 to 90 mmHg for older children and adults</a:t>
            </a:r>
          </a:p>
          <a:p>
            <a:endParaRPr lang="en-US" dirty="0" smtClean="0">
              <a:latin typeface="Arial" pitchFamily="34" charset="0"/>
              <a:cs typeface="Arial" pitchFamily="34" charset="0"/>
            </a:endParaRPr>
          </a:p>
          <a:p>
            <a:pPr>
              <a:buNone/>
            </a:pPr>
            <a:endParaRPr lang="en-US" dirty="0">
              <a:latin typeface="Arial" pitchFamily="34" charset="0"/>
              <a:cs typeface="Arial" pitchFamily="34" charset="0"/>
            </a:endParaRPr>
          </a:p>
        </p:txBody>
      </p:sp>
      <p:pic>
        <p:nvPicPr>
          <p:cNvPr id="5" name="~PP1222.WAV">
            <a:hlinkClick r:id="" action="ppaction://media"/>
          </p:cNvPr>
          <p:cNvPicPr>
            <a:picLocks noRot="1" noChangeAspect="1"/>
          </p:cNvPicPr>
          <p:nvPr>
            <a:wavAudioFile r:embed="rId1" name="~PP1222.WAV"/>
          </p:nvPr>
        </p:nvPicPr>
        <p:blipFill>
          <a:blip r:embed="rId3"/>
          <a:stretch>
            <a:fillRect/>
          </a:stretch>
        </p:blipFill>
        <p:spPr>
          <a:xfrm>
            <a:off x="8702675" y="6416675"/>
            <a:ext cx="304800" cy="304800"/>
          </a:xfrm>
          <a:prstGeom prst="rect">
            <a:avLst/>
          </a:prstGeom>
        </p:spPr>
      </p:pic>
    </p:spTree>
  </p:cSld>
  <p:clrMapOvr>
    <a:masterClrMapping/>
  </p:clrMapOvr>
  <p:transition advTm="6103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Who Classification and grading of the severity of dengue infection</a:t>
            </a:r>
            <a:endParaRPr lang="en-US" sz="2800" b="1" dirty="0"/>
          </a:p>
        </p:txBody>
      </p:sp>
      <p:sp>
        <p:nvSpPr>
          <p:cNvPr id="3" name="Content Placeholder 2"/>
          <p:cNvSpPr>
            <a:spLocks noGrp="1"/>
          </p:cNvSpPr>
          <p:nvPr>
            <p:ph idx="1"/>
          </p:nvPr>
        </p:nvSpPr>
        <p:spPr/>
        <p:txBody>
          <a:bodyPr>
            <a:normAutofit fontScale="92500"/>
          </a:bodyPr>
          <a:lstStyle/>
          <a:p>
            <a:pPr>
              <a:buNone/>
            </a:pPr>
            <a:r>
              <a:rPr lang="en-US" b="1" dirty="0" smtClean="0">
                <a:latin typeface="Arial" pitchFamily="34" charset="0"/>
                <a:cs typeface="Arial" pitchFamily="34" charset="0"/>
              </a:rPr>
              <a:t>Four Grades of DHF:</a:t>
            </a:r>
          </a:p>
          <a:p>
            <a:r>
              <a:rPr lang="en-US" b="1" dirty="0" smtClean="0">
                <a:latin typeface="Arial" pitchFamily="34" charset="0"/>
                <a:cs typeface="Arial" pitchFamily="34" charset="0"/>
              </a:rPr>
              <a:t>Grade 1</a:t>
            </a:r>
            <a:r>
              <a:rPr lang="en-US" dirty="0" smtClean="0">
                <a:latin typeface="Arial" pitchFamily="34" charset="0"/>
                <a:cs typeface="Arial" pitchFamily="34" charset="0"/>
              </a:rPr>
              <a:t>– Fever and nonspecific constitutional symptoms– Positive tourniquet test is only hemorrhagic manifestation</a:t>
            </a:r>
          </a:p>
          <a:p>
            <a:r>
              <a:rPr lang="en-US" b="1" dirty="0" smtClean="0">
                <a:latin typeface="Arial" pitchFamily="34" charset="0"/>
                <a:cs typeface="Arial" pitchFamily="34" charset="0"/>
              </a:rPr>
              <a:t>Grade 2</a:t>
            </a:r>
            <a:r>
              <a:rPr lang="en-US" dirty="0" smtClean="0">
                <a:latin typeface="Arial" pitchFamily="34" charset="0"/>
                <a:cs typeface="Arial" pitchFamily="34" charset="0"/>
              </a:rPr>
              <a:t>– Grade 1 manifestations + spontaneous bleeding</a:t>
            </a:r>
          </a:p>
          <a:p>
            <a:r>
              <a:rPr lang="en-US" b="1" dirty="0" smtClean="0">
                <a:latin typeface="Arial" pitchFamily="34" charset="0"/>
                <a:cs typeface="Arial" pitchFamily="34" charset="0"/>
              </a:rPr>
              <a:t>Grade 3</a:t>
            </a:r>
            <a:r>
              <a:rPr lang="en-US" dirty="0" smtClean="0">
                <a:latin typeface="Arial" pitchFamily="34" charset="0"/>
                <a:cs typeface="Arial" pitchFamily="34" charset="0"/>
              </a:rPr>
              <a:t>– Signs of circulatory failure (rapid/weak pulse, narrow pulse pressure, hypotension, cold/clammy skin)</a:t>
            </a:r>
          </a:p>
          <a:p>
            <a:r>
              <a:rPr lang="en-US" b="1" dirty="0" smtClean="0">
                <a:latin typeface="Arial" pitchFamily="34" charset="0"/>
                <a:cs typeface="Arial" pitchFamily="34" charset="0"/>
              </a:rPr>
              <a:t>Grade 4</a:t>
            </a:r>
            <a:r>
              <a:rPr lang="en-US" dirty="0" smtClean="0">
                <a:latin typeface="Arial" pitchFamily="34" charset="0"/>
                <a:cs typeface="Arial" pitchFamily="34" charset="0"/>
              </a:rPr>
              <a:t>– Profound shock (undetectable pulse and BP)</a:t>
            </a:r>
          </a:p>
          <a:p>
            <a:pPr>
              <a:buNone/>
            </a:pPr>
            <a:r>
              <a:rPr lang="en-US" b="1" dirty="0" smtClean="0">
                <a:latin typeface="Arial" pitchFamily="34" charset="0"/>
                <a:cs typeface="Arial" pitchFamily="34" charset="0"/>
              </a:rPr>
              <a:t>DHF III and IV are Dengue shock syndrome</a:t>
            </a:r>
            <a:endParaRPr lang="en-US" b="1" dirty="0">
              <a:latin typeface="Arial" pitchFamily="34" charset="0"/>
              <a:cs typeface="Arial" pitchFamily="34" charset="0"/>
            </a:endParaRPr>
          </a:p>
        </p:txBody>
      </p:sp>
      <p:pic>
        <p:nvPicPr>
          <p:cNvPr id="5" name="~PP2377.WAV">
            <a:hlinkClick r:id="" action="ppaction://media"/>
          </p:cNvPr>
          <p:cNvPicPr>
            <a:picLocks noRot="1" noChangeAspect="1"/>
          </p:cNvPicPr>
          <p:nvPr>
            <a:wavAudioFile r:embed="rId1" name="~PP2377.WAV"/>
          </p:nvPr>
        </p:nvPicPr>
        <p:blipFill>
          <a:blip r:embed="rId3"/>
          <a:stretch>
            <a:fillRect/>
          </a:stretch>
        </p:blipFill>
        <p:spPr>
          <a:xfrm>
            <a:off x="8702675" y="6416675"/>
            <a:ext cx="304800" cy="304800"/>
          </a:xfrm>
          <a:prstGeom prst="rect">
            <a:avLst/>
          </a:prstGeom>
        </p:spPr>
      </p:pic>
    </p:spTree>
  </p:cSld>
  <p:clrMapOvr>
    <a:masterClrMapping/>
  </p:clrMapOvr>
  <p:transition advTm="9528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r>
              <a:rPr lang="en-US" sz="4000" b="1" dirty="0" smtClean="0"/>
              <a:t>Laboratory diagnosis</a:t>
            </a:r>
            <a:r>
              <a:rPr lang="en-US" dirty="0" smtClean="0"/>
              <a:t>:</a:t>
            </a:r>
            <a:endParaRPr lang="en-US" dirty="0"/>
          </a:p>
        </p:txBody>
      </p:sp>
      <p:sp>
        <p:nvSpPr>
          <p:cNvPr id="3" name="Content Placeholder 2"/>
          <p:cNvSpPr>
            <a:spLocks noGrp="1"/>
          </p:cNvSpPr>
          <p:nvPr>
            <p:ph idx="1"/>
          </p:nvPr>
        </p:nvSpPr>
        <p:spPr>
          <a:xfrm>
            <a:off x="457200" y="1600200"/>
            <a:ext cx="8229600" cy="4724400"/>
          </a:xfrm>
        </p:spPr>
        <p:txBody>
          <a:bodyPr/>
          <a:lstStyle/>
          <a:p>
            <a:pPr marL="514350" indent="-514350"/>
            <a:r>
              <a:rPr lang="en-US" sz="2800" b="1" dirty="0" smtClean="0">
                <a:latin typeface="Arial" pitchFamily="34" charset="0"/>
                <a:cs typeface="Arial" pitchFamily="34" charset="0"/>
              </a:rPr>
              <a:t>Virus isolation</a:t>
            </a:r>
          </a:p>
          <a:p>
            <a:pPr marL="514350" indent="-514350"/>
            <a:r>
              <a:rPr lang="en-US" sz="2800" b="1" dirty="0" smtClean="0">
                <a:latin typeface="Arial" pitchFamily="34" charset="0"/>
                <a:cs typeface="Arial" pitchFamily="34" charset="0"/>
              </a:rPr>
              <a:t>Viral nucleic acid detection</a:t>
            </a:r>
          </a:p>
          <a:p>
            <a:pPr marL="514350" indent="-514350"/>
            <a:r>
              <a:rPr lang="en-US" sz="2800" b="1" dirty="0" smtClean="0">
                <a:latin typeface="Arial" pitchFamily="34" charset="0"/>
                <a:cs typeface="Arial" pitchFamily="34" charset="0"/>
              </a:rPr>
              <a:t>Immunological response and serological test:</a:t>
            </a:r>
          </a:p>
          <a:p>
            <a:pPr marL="514350" indent="-514350">
              <a:buFont typeface="Wingdings" pitchFamily="2" charset="2"/>
              <a:buChar char="Ø"/>
            </a:pPr>
            <a:r>
              <a:rPr lang="en-US" dirty="0" smtClean="0">
                <a:latin typeface="Arial" pitchFamily="34" charset="0"/>
                <a:cs typeface="Arial" pitchFamily="34" charset="0"/>
              </a:rPr>
              <a:t>Haemagglutination-inhibition assay(HIA) </a:t>
            </a:r>
          </a:p>
          <a:p>
            <a:pPr marL="514350" indent="-514350">
              <a:buFont typeface="Wingdings" pitchFamily="2" charset="2"/>
              <a:buChar char="Ø"/>
            </a:pPr>
            <a:r>
              <a:rPr lang="en-US" dirty="0" smtClean="0">
                <a:latin typeface="Arial" pitchFamily="34" charset="0"/>
                <a:cs typeface="Arial" pitchFamily="34" charset="0"/>
              </a:rPr>
              <a:t>Compliment Fixation(CF)</a:t>
            </a:r>
          </a:p>
          <a:p>
            <a:pPr marL="514350" indent="-514350">
              <a:buFont typeface="Wingdings" pitchFamily="2" charset="2"/>
              <a:buChar char="Ø"/>
            </a:pPr>
            <a:r>
              <a:rPr lang="en-US" dirty="0" smtClean="0">
                <a:latin typeface="Arial" pitchFamily="34" charset="0"/>
                <a:cs typeface="Arial" pitchFamily="34" charset="0"/>
              </a:rPr>
              <a:t>IgM captured enzyme-linked immunosorbant assay(MAC-ELISA)</a:t>
            </a:r>
          </a:p>
          <a:p>
            <a:pPr marL="514350" indent="-514350">
              <a:buFont typeface="Wingdings" pitchFamily="2" charset="2"/>
              <a:buChar char="Ø"/>
            </a:pPr>
            <a:r>
              <a:rPr lang="en-US" dirty="0" smtClean="0">
                <a:latin typeface="Arial" pitchFamily="34" charset="0"/>
                <a:cs typeface="Arial" pitchFamily="34" charset="0"/>
              </a:rPr>
              <a:t>IgG-ELISA</a:t>
            </a:r>
          </a:p>
          <a:p>
            <a:pPr marL="514350" indent="-514350">
              <a:buFont typeface="+mj-lt"/>
              <a:buAutoNum type="arabicPeriod"/>
            </a:pPr>
            <a:endParaRPr lang="en-US" dirty="0">
              <a:latin typeface="Arial" pitchFamily="34" charset="0"/>
              <a:cs typeface="Arial" pitchFamily="34" charset="0"/>
            </a:endParaRPr>
          </a:p>
        </p:txBody>
      </p:sp>
      <p:pic>
        <p:nvPicPr>
          <p:cNvPr id="5" name="~PP2422.WAV">
            <a:hlinkClick r:id="" action="ppaction://media"/>
          </p:cNvPr>
          <p:cNvPicPr>
            <a:picLocks noRot="1" noChangeAspect="1"/>
          </p:cNvPicPr>
          <p:nvPr>
            <a:wavAudioFile r:embed="rId1" name="~PP2422.WAV"/>
          </p:nvPr>
        </p:nvPicPr>
        <p:blipFill>
          <a:blip r:embed="rId3"/>
          <a:stretch>
            <a:fillRect/>
          </a:stretch>
        </p:blipFill>
        <p:spPr>
          <a:xfrm>
            <a:off x="8702675" y="6416675"/>
            <a:ext cx="304800" cy="304800"/>
          </a:xfrm>
          <a:prstGeom prst="rect">
            <a:avLst/>
          </a:prstGeom>
        </p:spPr>
      </p:pic>
    </p:spTree>
  </p:cSld>
  <p:clrMapOvr>
    <a:masterClrMapping/>
  </p:clrMapOvr>
  <p:transition advTm="7369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693920"/>
          </a:xfrm>
        </p:spPr>
        <p:txBody>
          <a:bodyPr>
            <a:normAutofit fontScale="92500" lnSpcReduction="10000"/>
          </a:bodyPr>
          <a:lstStyle/>
          <a:p>
            <a:r>
              <a:rPr lang="en-US" sz="3000" b="1" dirty="0" smtClean="0">
                <a:latin typeface="Arial" pitchFamily="34" charset="0"/>
                <a:cs typeface="Arial" pitchFamily="34" charset="0"/>
              </a:rPr>
              <a:t>Viral antigen detection</a:t>
            </a:r>
            <a:r>
              <a:rPr lang="en-US" dirty="0" smtClean="0">
                <a:latin typeface="Arial" pitchFamily="34" charset="0"/>
                <a:cs typeface="Arial" pitchFamily="34" charset="0"/>
              </a:rPr>
              <a:t>: </a:t>
            </a:r>
          </a:p>
          <a:p>
            <a:pPr>
              <a:buNone/>
            </a:pPr>
            <a:r>
              <a:rPr lang="en-US" dirty="0" smtClean="0">
                <a:latin typeface="Arial" pitchFamily="34" charset="0"/>
                <a:cs typeface="Arial" pitchFamily="34" charset="0"/>
              </a:rPr>
              <a:t>    ELISA and DOT BLOT assays directed against the envelope/membrane(EM) antigen and nonstructural protein 1(NS1) can be detected in both patients with primary and secodary dengue infection upto 6 days after the onset of the illness.</a:t>
            </a:r>
          </a:p>
          <a:p>
            <a:r>
              <a:rPr lang="en-US" sz="3000" b="1" dirty="0" smtClean="0">
                <a:latin typeface="Arial" pitchFamily="34" charset="0"/>
                <a:cs typeface="Arial" pitchFamily="34" charset="0"/>
              </a:rPr>
              <a:t>Rapid diagnostic test(RDT</a:t>
            </a:r>
            <a:r>
              <a:rPr lang="en-US" b="1" dirty="0" smtClean="0">
                <a:latin typeface="Arial" pitchFamily="34" charset="0"/>
                <a:cs typeface="Arial" pitchFamily="34" charset="0"/>
              </a:rPr>
              <a:t>):</a:t>
            </a:r>
          </a:p>
          <a:p>
            <a:pPr>
              <a:buNone/>
            </a:pPr>
            <a:r>
              <a:rPr lang="en-US" dirty="0" smtClean="0">
                <a:latin typeface="Arial" pitchFamily="34" charset="0"/>
                <a:cs typeface="Arial" pitchFamily="34" charset="0"/>
              </a:rPr>
              <a:t>    Serological test-kits for anti-dengue IgM and IgG Antibodies</a:t>
            </a:r>
          </a:p>
          <a:p>
            <a:r>
              <a:rPr lang="en-US" sz="3000" b="1" dirty="0" smtClean="0">
                <a:latin typeface="Arial" pitchFamily="34" charset="0"/>
                <a:cs typeface="Arial" pitchFamily="34" charset="0"/>
              </a:rPr>
              <a:t>Analysis of haematological Parameters</a:t>
            </a:r>
            <a:r>
              <a:rPr lang="en-US" sz="3000" dirty="0" smtClean="0">
                <a:latin typeface="Arial" pitchFamily="34" charset="0"/>
                <a:cs typeface="Arial" pitchFamily="34" charset="0"/>
              </a:rPr>
              <a:t>:</a:t>
            </a:r>
          </a:p>
          <a:p>
            <a:pPr>
              <a:buFont typeface="Wingdings" pitchFamily="2" charset="2"/>
              <a:buChar char="Ø"/>
            </a:pPr>
            <a:r>
              <a:rPr lang="en-US" dirty="0" smtClean="0">
                <a:latin typeface="Arial" pitchFamily="34" charset="0"/>
                <a:cs typeface="Arial" pitchFamily="34" charset="0"/>
              </a:rPr>
              <a:t> Platelet count</a:t>
            </a:r>
          </a:p>
          <a:p>
            <a:pPr>
              <a:buFont typeface="Wingdings" pitchFamily="2" charset="2"/>
              <a:buChar char="Ø"/>
            </a:pPr>
            <a:r>
              <a:rPr lang="en-US" dirty="0" smtClean="0">
                <a:latin typeface="Arial" pitchFamily="34" charset="0"/>
                <a:cs typeface="Arial" pitchFamily="34" charset="0"/>
              </a:rPr>
              <a:t>Haematocrit value</a:t>
            </a:r>
            <a:endParaRPr lang="en-US" dirty="0">
              <a:latin typeface="Arial" pitchFamily="34" charset="0"/>
              <a:cs typeface="Arial" pitchFamily="34" charset="0"/>
            </a:endParaRPr>
          </a:p>
        </p:txBody>
      </p:sp>
      <p:pic>
        <p:nvPicPr>
          <p:cNvPr id="5" name="~PP2709.WAV">
            <a:hlinkClick r:id="" action="ppaction://media"/>
          </p:cNvPr>
          <p:cNvPicPr>
            <a:picLocks noRot="1" noChangeAspect="1"/>
          </p:cNvPicPr>
          <p:nvPr>
            <a:wavAudioFile r:embed="rId1" name="~PP2709.WAV"/>
          </p:nvPr>
        </p:nvPicPr>
        <p:blipFill>
          <a:blip r:embed="rId3"/>
          <a:stretch>
            <a:fillRect/>
          </a:stretch>
        </p:blipFill>
        <p:spPr>
          <a:xfrm>
            <a:off x="8702675" y="6416675"/>
            <a:ext cx="304800" cy="304800"/>
          </a:xfrm>
          <a:prstGeom prst="rect">
            <a:avLst/>
          </a:prstGeom>
        </p:spPr>
      </p:pic>
    </p:spTree>
  </p:cSld>
  <p:clrMapOvr>
    <a:masterClrMapping/>
  </p:clrMapOvr>
  <p:transition advTm="4117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4000" b="1" dirty="0" smtClean="0"/>
              <a:t>Management</a:t>
            </a:r>
            <a:endParaRPr lang="en-US" sz="4000" b="1" dirty="0"/>
          </a:p>
        </p:txBody>
      </p:sp>
      <p:sp>
        <p:nvSpPr>
          <p:cNvPr id="3" name="Content Placeholder 2"/>
          <p:cNvSpPr>
            <a:spLocks noGrp="1"/>
          </p:cNvSpPr>
          <p:nvPr>
            <p:ph idx="1"/>
          </p:nvPr>
        </p:nvSpPr>
        <p:spPr>
          <a:xfrm>
            <a:off x="457200" y="1600200"/>
            <a:ext cx="8229600" cy="4724400"/>
          </a:xfrm>
        </p:spPr>
        <p:txBody>
          <a:bodyPr>
            <a:normAutofit fontScale="92500" lnSpcReduction="20000"/>
          </a:bodyPr>
          <a:lstStyle/>
          <a:p>
            <a:pPr>
              <a:buNone/>
            </a:pPr>
            <a:r>
              <a:rPr lang="en-US" dirty="0" smtClean="0">
                <a:latin typeface="Arial" pitchFamily="34" charset="0"/>
                <a:cs typeface="Arial" pitchFamily="34" charset="0"/>
              </a:rPr>
              <a:t> </a:t>
            </a:r>
            <a:r>
              <a:rPr lang="en-US" b="1" dirty="0" smtClean="0">
                <a:latin typeface="Arial" pitchFamily="34" charset="0"/>
                <a:cs typeface="Arial" pitchFamily="34" charset="0"/>
              </a:rPr>
              <a:t>No specific therapy</a:t>
            </a:r>
            <a:r>
              <a:rPr lang="en-US" dirty="0" smtClean="0">
                <a:latin typeface="Arial" pitchFamily="34" charset="0"/>
                <a:cs typeface="Arial" pitchFamily="34" charset="0"/>
              </a:rPr>
              <a:t>, management of Dengue fever is symptomatic and supportive</a:t>
            </a:r>
          </a:p>
          <a:p>
            <a:pPr>
              <a:buNone/>
            </a:pPr>
            <a:r>
              <a:rPr lang="en-US" b="1" dirty="0" smtClean="0">
                <a:latin typeface="Arial" pitchFamily="34" charset="0"/>
                <a:cs typeface="Arial" pitchFamily="34" charset="0"/>
              </a:rPr>
              <a:t>i. </a:t>
            </a:r>
            <a:r>
              <a:rPr lang="en-US" dirty="0" smtClean="0">
                <a:latin typeface="Arial" pitchFamily="34" charset="0"/>
                <a:cs typeface="Arial" pitchFamily="34" charset="0"/>
              </a:rPr>
              <a:t>Bed rest is advisable during the acute phase</a:t>
            </a:r>
          </a:p>
          <a:p>
            <a:pPr>
              <a:buNone/>
            </a:pPr>
            <a:r>
              <a:rPr lang="en-US" b="1" dirty="0" smtClean="0">
                <a:latin typeface="Arial" pitchFamily="34" charset="0"/>
                <a:cs typeface="Arial" pitchFamily="34" charset="0"/>
              </a:rPr>
              <a:t>ii</a:t>
            </a:r>
            <a:r>
              <a:rPr lang="en-US" dirty="0" smtClean="0">
                <a:latin typeface="Arial" pitchFamily="34" charset="0"/>
                <a:cs typeface="Arial" pitchFamily="34" charset="0"/>
              </a:rPr>
              <a:t>. Use cold sponging to keep temperature below 39ºC</a:t>
            </a:r>
          </a:p>
          <a:p>
            <a:pPr>
              <a:buNone/>
            </a:pPr>
            <a:r>
              <a:rPr lang="en-US" b="1" dirty="0" smtClean="0">
                <a:latin typeface="Arial" pitchFamily="34" charset="0"/>
                <a:cs typeface="Arial" pitchFamily="34" charset="0"/>
              </a:rPr>
              <a:t>iii</a:t>
            </a:r>
            <a:r>
              <a:rPr lang="en-US" dirty="0" smtClean="0">
                <a:latin typeface="Arial" pitchFamily="34" charset="0"/>
                <a:cs typeface="Arial" pitchFamily="34" charset="0"/>
              </a:rPr>
              <a:t>. </a:t>
            </a:r>
            <a:r>
              <a:rPr lang="en-US" b="1" dirty="0" smtClean="0">
                <a:latin typeface="Arial" pitchFamily="34" charset="0"/>
                <a:cs typeface="Arial" pitchFamily="34" charset="0"/>
              </a:rPr>
              <a:t>Antipyretics</a:t>
            </a:r>
            <a:r>
              <a:rPr lang="en-US" dirty="0" smtClean="0">
                <a:latin typeface="Arial" pitchFamily="34" charset="0"/>
                <a:cs typeface="Arial" pitchFamily="34" charset="0"/>
              </a:rPr>
              <a:t> may be used to lower the body temperature. Aspirin/NSAIDS like Ibuprofen etc should be avoided since it may cause gastritis, vomiting, acidosis and platelet dysfunction</a:t>
            </a:r>
          </a:p>
          <a:p>
            <a:pPr>
              <a:buNone/>
            </a:pPr>
            <a:r>
              <a:rPr lang="en-US" b="1" dirty="0" smtClean="0">
                <a:latin typeface="Arial" pitchFamily="34" charset="0"/>
                <a:cs typeface="Arial" pitchFamily="34" charset="0"/>
              </a:rPr>
              <a:t>iv</a:t>
            </a:r>
            <a:r>
              <a:rPr lang="en-US" dirty="0" smtClean="0">
                <a:latin typeface="Arial" pitchFamily="34" charset="0"/>
                <a:cs typeface="Arial" pitchFamily="34" charset="0"/>
              </a:rPr>
              <a:t>.</a:t>
            </a:r>
            <a:r>
              <a:rPr lang="en-US" b="1" dirty="0" smtClean="0">
                <a:latin typeface="Arial" pitchFamily="34" charset="0"/>
                <a:cs typeface="Arial" pitchFamily="34" charset="0"/>
              </a:rPr>
              <a:t>Paracetamol</a:t>
            </a:r>
            <a:r>
              <a:rPr lang="en-US" dirty="0" smtClean="0">
                <a:latin typeface="Arial" pitchFamily="34" charset="0"/>
                <a:cs typeface="Arial" pitchFamily="34" charset="0"/>
              </a:rPr>
              <a:t> is preferable in the doses as follows:1-2 years: 60 -120 mg/doses 3-6 years: 120 mg/dose 7-12 years: 240 mg/dose Adult : 500mg/dose</a:t>
            </a:r>
          </a:p>
          <a:p>
            <a:pPr>
              <a:buNone/>
            </a:pPr>
            <a:r>
              <a:rPr lang="en-US" dirty="0" smtClean="0">
                <a:latin typeface="Arial" pitchFamily="34" charset="0"/>
                <a:cs typeface="Arial" pitchFamily="34" charset="0"/>
              </a:rPr>
              <a:t>   In children the dose is calculated as per 15mg/Kg Body Weight per dose which can be repeated at the interval of 6hrs</a:t>
            </a:r>
            <a:endParaRPr lang="en-US" dirty="0">
              <a:latin typeface="Arial" pitchFamily="34" charset="0"/>
              <a:cs typeface="Arial" pitchFamily="34" charset="0"/>
            </a:endParaRPr>
          </a:p>
        </p:txBody>
      </p:sp>
      <p:pic>
        <p:nvPicPr>
          <p:cNvPr id="5" name="~PP2027.WAV">
            <a:hlinkClick r:id="" action="ppaction://media"/>
          </p:cNvPr>
          <p:cNvPicPr>
            <a:picLocks noRot="1" noChangeAspect="1"/>
          </p:cNvPicPr>
          <p:nvPr>
            <a:wavAudioFile r:embed="rId1" name="~PP2027.WAV"/>
          </p:nvPr>
        </p:nvPicPr>
        <p:blipFill>
          <a:blip r:embed="rId3"/>
          <a:stretch>
            <a:fillRect/>
          </a:stretch>
        </p:blipFill>
        <p:spPr>
          <a:xfrm>
            <a:off x="8702675" y="6416675"/>
            <a:ext cx="304800" cy="304800"/>
          </a:xfrm>
          <a:prstGeom prst="rect">
            <a:avLst/>
          </a:prstGeom>
        </p:spPr>
      </p:pic>
    </p:spTree>
  </p:cSld>
  <p:clrMapOvr>
    <a:masterClrMapping/>
  </p:clrMapOvr>
  <p:transition advTm="7705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b="1" dirty="0" smtClean="0">
                <a:latin typeface="Arial" pitchFamily="34" charset="0"/>
                <a:cs typeface="Arial" pitchFamily="34" charset="0"/>
              </a:rPr>
              <a:t>iv.</a:t>
            </a:r>
            <a:r>
              <a:rPr lang="en-US" dirty="0" smtClean="0">
                <a:latin typeface="Arial" pitchFamily="34" charset="0"/>
                <a:cs typeface="Arial" pitchFamily="34" charset="0"/>
              </a:rPr>
              <a:t>Oral fluid and electrolyte therapy are recommended for patients with excessive sweating or vomiting.</a:t>
            </a:r>
          </a:p>
          <a:p>
            <a:pPr>
              <a:buNone/>
            </a:pPr>
            <a:endParaRPr lang="en-US" dirty="0" smtClean="0">
              <a:latin typeface="Arial" pitchFamily="34" charset="0"/>
              <a:cs typeface="Arial" pitchFamily="34" charset="0"/>
            </a:endParaRPr>
          </a:p>
          <a:p>
            <a:pPr>
              <a:buNone/>
            </a:pPr>
            <a:r>
              <a:rPr lang="en-US" b="1" dirty="0" smtClean="0">
                <a:latin typeface="Arial" pitchFamily="34" charset="0"/>
                <a:cs typeface="Arial" pitchFamily="34" charset="0"/>
              </a:rPr>
              <a:t>v</a:t>
            </a:r>
            <a:r>
              <a:rPr lang="en-US" dirty="0" smtClean="0">
                <a:latin typeface="Arial" pitchFamily="34" charset="0"/>
                <a:cs typeface="Arial" pitchFamily="34" charset="0"/>
              </a:rPr>
              <a:t>. Patients should be monitored in DHF endemic area until they become afebrile for one day without the use of antipyretics and after platelet and haematocrit determinations are stable, platelet count is &gt;50,000/ cu.mm.</a:t>
            </a:r>
            <a:endParaRPr lang="en-US" dirty="0">
              <a:latin typeface="Arial" pitchFamily="34" charset="0"/>
              <a:cs typeface="Arial" pitchFamily="34" charset="0"/>
            </a:endParaRPr>
          </a:p>
        </p:txBody>
      </p:sp>
      <p:pic>
        <p:nvPicPr>
          <p:cNvPr id="5" name="~PP676.WAV">
            <a:hlinkClick r:id="" action="ppaction://media"/>
          </p:cNvPr>
          <p:cNvPicPr>
            <a:picLocks noRot="1" noChangeAspect="1"/>
          </p:cNvPicPr>
          <p:nvPr>
            <a:wavAudioFile r:embed="rId1" name="~PP676.WAV"/>
          </p:nvPr>
        </p:nvPicPr>
        <p:blipFill>
          <a:blip r:embed="rId3"/>
          <a:stretch>
            <a:fillRect/>
          </a:stretch>
        </p:blipFill>
        <p:spPr>
          <a:xfrm>
            <a:off x="8702675" y="6416675"/>
            <a:ext cx="304800" cy="304800"/>
          </a:xfrm>
          <a:prstGeom prst="rect">
            <a:avLst/>
          </a:prstGeom>
        </p:spPr>
      </p:pic>
    </p:spTree>
  </p:cSld>
  <p:clrMapOvr>
    <a:masterClrMapping/>
  </p:clrMapOvr>
  <p:transition advTm="3953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Vaccination</a:t>
            </a:r>
            <a:endParaRPr lang="en-US" sz="4000" b="1" dirty="0"/>
          </a:p>
        </p:txBody>
      </p:sp>
      <p:sp>
        <p:nvSpPr>
          <p:cNvPr id="3" name="Content Placeholder 2"/>
          <p:cNvSpPr>
            <a:spLocks noGrp="1"/>
          </p:cNvSpPr>
          <p:nvPr>
            <p:ph idx="1"/>
          </p:nvPr>
        </p:nvSpPr>
        <p:spPr/>
        <p:txBody>
          <a:bodyPr/>
          <a:lstStyle/>
          <a:p>
            <a:r>
              <a:rPr lang="en-US" dirty="0" smtClean="0">
                <a:latin typeface="Arial" pitchFamily="34" charset="0"/>
                <a:cs typeface="Arial" pitchFamily="34" charset="0"/>
              </a:rPr>
              <a:t>No current dengue vaccine</a:t>
            </a:r>
          </a:p>
          <a:p>
            <a:r>
              <a:rPr lang="en-US" dirty="0" smtClean="0">
                <a:latin typeface="Arial" pitchFamily="34" charset="0"/>
                <a:cs typeface="Arial" pitchFamily="34" charset="0"/>
              </a:rPr>
              <a:t> Estimated availability in 5-10 years</a:t>
            </a:r>
          </a:p>
          <a:p>
            <a:r>
              <a:rPr lang="en-US" dirty="0" smtClean="0">
                <a:latin typeface="Arial" pitchFamily="34" charset="0"/>
                <a:cs typeface="Arial" pitchFamily="34" charset="0"/>
              </a:rPr>
              <a:t>Vaccine development is problematic as the vaccine must provide immunity to all 4 serotypes</a:t>
            </a:r>
          </a:p>
          <a:p>
            <a:r>
              <a:rPr lang="en-US" dirty="0" smtClean="0">
                <a:latin typeface="Arial" pitchFamily="34" charset="0"/>
                <a:cs typeface="Arial" pitchFamily="34" charset="0"/>
              </a:rPr>
              <a:t>Lack of dengue animal model</a:t>
            </a:r>
          </a:p>
          <a:p>
            <a:r>
              <a:rPr lang="en-US" dirty="0" smtClean="0">
                <a:latin typeface="Arial" pitchFamily="34" charset="0"/>
                <a:cs typeface="Arial" pitchFamily="34" charset="0"/>
              </a:rPr>
              <a:t>Live attenuated tetravalent vaccines under phase 2 trials</a:t>
            </a:r>
          </a:p>
          <a:p>
            <a:r>
              <a:rPr lang="en-US" dirty="0" smtClean="0">
                <a:latin typeface="Arial" pitchFamily="34" charset="0"/>
                <a:cs typeface="Arial" pitchFamily="34" charset="0"/>
              </a:rPr>
              <a:t>New approaches include infectious clone DNA and naked DNA vaccines</a:t>
            </a:r>
            <a:endParaRPr lang="en-US" dirty="0">
              <a:latin typeface="Arial" pitchFamily="34" charset="0"/>
              <a:cs typeface="Arial" pitchFamily="34" charset="0"/>
            </a:endParaRPr>
          </a:p>
        </p:txBody>
      </p:sp>
      <p:pic>
        <p:nvPicPr>
          <p:cNvPr id="5" name="~PP2471.WAV">
            <a:hlinkClick r:id="" action="ppaction://media"/>
          </p:cNvPr>
          <p:cNvPicPr>
            <a:picLocks noRot="1" noChangeAspect="1"/>
          </p:cNvPicPr>
          <p:nvPr>
            <a:wavAudioFile r:embed="rId1" name="~PP2471.WAV"/>
          </p:nvPr>
        </p:nvPicPr>
        <p:blipFill>
          <a:blip r:embed="rId3"/>
          <a:stretch>
            <a:fillRect/>
          </a:stretch>
        </p:blipFill>
        <p:spPr>
          <a:xfrm>
            <a:off x="8702675" y="6416675"/>
            <a:ext cx="304800" cy="304800"/>
          </a:xfrm>
          <a:prstGeom prst="rect">
            <a:avLst/>
          </a:prstGeom>
        </p:spPr>
      </p:pic>
    </p:spTree>
  </p:cSld>
  <p:clrMapOvr>
    <a:masterClrMapping/>
  </p:clrMapOvr>
  <p:transition advTm="3039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Prevention</a:t>
            </a:r>
            <a:endParaRPr lang="en-US" sz="4000" b="1" dirty="0"/>
          </a:p>
        </p:txBody>
      </p:sp>
      <p:sp>
        <p:nvSpPr>
          <p:cNvPr id="3" name="Content Placeholder 2"/>
          <p:cNvSpPr>
            <a:spLocks noGrp="1"/>
          </p:cNvSpPr>
          <p:nvPr>
            <p:ph idx="1"/>
          </p:nvPr>
        </p:nvSpPr>
        <p:spPr/>
        <p:txBody>
          <a:bodyPr>
            <a:normAutofit fontScale="92500" lnSpcReduction="10000"/>
          </a:bodyPr>
          <a:lstStyle/>
          <a:p>
            <a:pPr>
              <a:buNone/>
            </a:pPr>
            <a:r>
              <a:rPr lang="en-US" b="1" dirty="0" smtClean="0">
                <a:latin typeface="Arial" pitchFamily="34" charset="0"/>
                <a:cs typeface="Arial" pitchFamily="34" charset="0"/>
              </a:rPr>
              <a:t>Personal:</a:t>
            </a:r>
          </a:p>
          <a:p>
            <a:r>
              <a:rPr lang="en-US" dirty="0" smtClean="0">
                <a:latin typeface="Arial" pitchFamily="34" charset="0"/>
                <a:cs typeface="Arial" pitchFamily="34" charset="0"/>
              </a:rPr>
              <a:t>clothing to reduce exposed skin</a:t>
            </a:r>
          </a:p>
          <a:p>
            <a:r>
              <a:rPr lang="en-US" dirty="0" smtClean="0">
                <a:latin typeface="Arial" pitchFamily="34" charset="0"/>
                <a:cs typeface="Arial" pitchFamily="34" charset="0"/>
              </a:rPr>
              <a:t> insect repellent especially in early morning, late afternoon. Bed netting important</a:t>
            </a:r>
          </a:p>
          <a:p>
            <a:r>
              <a:rPr lang="en-US" dirty="0" smtClean="0">
                <a:latin typeface="Arial" pitchFamily="34" charset="0"/>
                <a:cs typeface="Arial" pitchFamily="34" charset="0"/>
              </a:rPr>
              <a:t>mosquito repellants </a:t>
            </a:r>
          </a:p>
          <a:p>
            <a:r>
              <a:rPr lang="en-US" dirty="0" smtClean="0">
                <a:latin typeface="Arial" pitchFamily="34" charset="0"/>
                <a:cs typeface="Arial" pitchFamily="34" charset="0"/>
              </a:rPr>
              <a:t>coils, sanitation measures</a:t>
            </a:r>
          </a:p>
          <a:p>
            <a:pPr>
              <a:buNone/>
            </a:pPr>
            <a:r>
              <a:rPr lang="en-US" b="1" dirty="0" smtClean="0">
                <a:latin typeface="Arial" pitchFamily="34" charset="0"/>
                <a:cs typeface="Arial" pitchFamily="34" charset="0"/>
              </a:rPr>
              <a:t>Environmental:</a:t>
            </a:r>
          </a:p>
          <a:p>
            <a:r>
              <a:rPr lang="en-US" dirty="0" smtClean="0">
                <a:latin typeface="Arial" pitchFamily="34" charset="0"/>
                <a:cs typeface="Arial" pitchFamily="34" charset="0"/>
              </a:rPr>
              <a:t> reduced vector breeding sites</a:t>
            </a:r>
          </a:p>
          <a:p>
            <a:r>
              <a:rPr lang="en-US" dirty="0" smtClean="0">
                <a:latin typeface="Arial" pitchFamily="34" charset="0"/>
                <a:cs typeface="Arial" pitchFamily="34" charset="0"/>
              </a:rPr>
              <a:t>solid waste management</a:t>
            </a:r>
          </a:p>
          <a:p>
            <a:r>
              <a:rPr lang="en-US" dirty="0" smtClean="0">
                <a:latin typeface="Arial" pitchFamily="34" charset="0"/>
                <a:cs typeface="Arial" pitchFamily="34" charset="0"/>
              </a:rPr>
              <a:t>public education</a:t>
            </a:r>
          </a:p>
          <a:p>
            <a:r>
              <a:rPr lang="en-US" dirty="0" smtClean="0">
                <a:latin typeface="Arial" pitchFamily="34" charset="0"/>
                <a:cs typeface="Arial" pitchFamily="34" charset="0"/>
              </a:rPr>
              <a:t>empty water containers and cut weed/tall grass</a:t>
            </a:r>
            <a:endParaRPr lang="en-US" dirty="0">
              <a:latin typeface="Arial" pitchFamily="34" charset="0"/>
              <a:cs typeface="Arial" pitchFamily="34" charset="0"/>
            </a:endParaRPr>
          </a:p>
        </p:txBody>
      </p:sp>
      <p:pic>
        <p:nvPicPr>
          <p:cNvPr id="5" name="~PP2990.WAV">
            <a:hlinkClick r:id="" action="ppaction://media"/>
          </p:cNvPr>
          <p:cNvPicPr>
            <a:picLocks noRot="1" noChangeAspect="1"/>
          </p:cNvPicPr>
          <p:nvPr>
            <a:wavAudioFile r:embed="rId1" name="~PP2990.WAV"/>
          </p:nvPr>
        </p:nvPicPr>
        <p:blipFill>
          <a:blip r:embed="rId3"/>
          <a:stretch>
            <a:fillRect/>
          </a:stretch>
        </p:blipFill>
        <p:spPr>
          <a:xfrm>
            <a:off x="8702675" y="6416675"/>
            <a:ext cx="304800" cy="304800"/>
          </a:xfrm>
          <a:prstGeom prst="rect">
            <a:avLst/>
          </a:prstGeom>
        </p:spPr>
      </p:pic>
    </p:spTree>
  </p:cSld>
  <p:clrMapOvr>
    <a:masterClrMapping/>
  </p:clrMapOvr>
  <p:transition advTm="4958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fontScale="25000" lnSpcReduction="20000"/>
          </a:bodyPr>
          <a:lstStyle/>
          <a:p>
            <a:pPr>
              <a:buNone/>
            </a:pPr>
            <a:r>
              <a:rPr lang="en-US" sz="9600" dirty="0" smtClean="0">
                <a:latin typeface="Arial" pitchFamily="34" charset="0"/>
                <a:cs typeface="Arial" pitchFamily="34" charset="0"/>
              </a:rPr>
              <a:t> </a:t>
            </a:r>
            <a:r>
              <a:rPr lang="en-US" sz="9600" b="1" dirty="0" smtClean="0">
                <a:latin typeface="Arial" pitchFamily="34" charset="0"/>
                <a:cs typeface="Arial" pitchFamily="34" charset="0"/>
              </a:rPr>
              <a:t>Problem Statement</a:t>
            </a:r>
            <a:r>
              <a:rPr lang="en-US" sz="7400" dirty="0" smtClean="0">
                <a:latin typeface="Arial" pitchFamily="34" charset="0"/>
                <a:cs typeface="Arial" pitchFamily="34" charset="0"/>
              </a:rPr>
              <a:t>:</a:t>
            </a:r>
          </a:p>
          <a:p>
            <a:pPr>
              <a:buNone/>
            </a:pPr>
            <a:r>
              <a:rPr lang="en-US" sz="9600" b="1" dirty="0" smtClean="0">
                <a:latin typeface="Arial" pitchFamily="34" charset="0"/>
                <a:cs typeface="Arial" pitchFamily="34" charset="0"/>
              </a:rPr>
              <a:t>World</a:t>
            </a:r>
            <a:endParaRPr lang="en-US" sz="9600" b="1" dirty="0">
              <a:latin typeface="Arial" pitchFamily="34" charset="0"/>
              <a:cs typeface="Arial" pitchFamily="34" charset="0"/>
            </a:endParaRPr>
          </a:p>
          <a:p>
            <a:r>
              <a:rPr lang="en-US" sz="9600" dirty="0" smtClean="0">
                <a:latin typeface="Arial" pitchFamily="34" charset="0"/>
                <a:cs typeface="Arial" pitchFamily="34" charset="0"/>
              </a:rPr>
              <a:t>It is found in tropical and subtropical regions around the world, predominantly in urban and semi-urban areas, and are now spreading to rural areas.</a:t>
            </a:r>
          </a:p>
          <a:p>
            <a:r>
              <a:rPr lang="en-US" sz="9600" dirty="0" smtClean="0">
                <a:latin typeface="Arial" pitchFamily="34" charset="0"/>
                <a:cs typeface="Arial" pitchFamily="34" charset="0"/>
              </a:rPr>
              <a:t>Some 2.5 billion people i.e. two fifth of the world’s population in tropical and subtropical countries are at the risk of the disease</a:t>
            </a:r>
          </a:p>
          <a:p>
            <a:r>
              <a:rPr lang="en-US" sz="9600" dirty="0" smtClean="0">
                <a:latin typeface="Arial" pitchFamily="34" charset="0"/>
                <a:cs typeface="Arial" pitchFamily="34" charset="0"/>
              </a:rPr>
              <a:t>An estimated 50 million dengue infection occurs worldwise annually and about 500,000 people with DHF require hospitalization each year</a:t>
            </a:r>
          </a:p>
          <a:p>
            <a:r>
              <a:rPr lang="en-US" sz="9600" dirty="0" smtClean="0">
                <a:latin typeface="Arial" pitchFamily="34" charset="0"/>
                <a:cs typeface="Arial" pitchFamily="34" charset="0"/>
              </a:rPr>
              <a:t>Approximately 90 % of them are children aged less than 5 years, and about 2.5 % of those affected die</a:t>
            </a:r>
          </a:p>
          <a:p>
            <a:r>
              <a:rPr lang="en-US" sz="9600" dirty="0" smtClean="0">
                <a:latin typeface="Arial" pitchFamily="34" charset="0"/>
                <a:cs typeface="Arial" pitchFamily="34" charset="0"/>
              </a:rPr>
              <a:t>Dengue is endemic in more than 100 countries in the WHO  regions of Africa, the America, Eastern Mediterranean, South-East  Asia and Western  Pacific</a:t>
            </a:r>
          </a:p>
        </p:txBody>
      </p:sp>
      <p:pic>
        <p:nvPicPr>
          <p:cNvPr id="5" name="~PP2299.WAV">
            <a:hlinkClick r:id="" action="ppaction://media"/>
          </p:cNvPr>
          <p:cNvPicPr>
            <a:picLocks noRot="1" noChangeAspect="1"/>
          </p:cNvPicPr>
          <p:nvPr>
            <a:wavAudioFile r:embed="rId1" name="~PP2299.WAV"/>
          </p:nvPr>
        </p:nvPicPr>
        <p:blipFill>
          <a:blip r:embed="rId3"/>
          <a:stretch>
            <a:fillRect/>
          </a:stretch>
        </p:blipFill>
        <p:spPr>
          <a:xfrm>
            <a:off x="8702675" y="6416675"/>
            <a:ext cx="304800" cy="304800"/>
          </a:xfrm>
          <a:prstGeom prst="rect">
            <a:avLst/>
          </a:prstGeom>
        </p:spPr>
      </p:pic>
    </p:spTree>
  </p:cSld>
  <p:clrMapOvr>
    <a:masterClrMapping/>
  </p:clrMapOvr>
  <p:transition advTm="6047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334000"/>
          </a:xfrm>
        </p:spPr>
        <p:txBody>
          <a:bodyPr>
            <a:normAutofit lnSpcReduction="10000"/>
          </a:bodyPr>
          <a:lstStyle/>
          <a:p>
            <a:pPr>
              <a:buNone/>
            </a:pPr>
            <a:r>
              <a:rPr lang="en-US" b="1" dirty="0" smtClean="0">
                <a:latin typeface="Arial" pitchFamily="34" charset="0"/>
                <a:cs typeface="Arial" pitchFamily="34" charset="0"/>
              </a:rPr>
              <a:t>Biological:</a:t>
            </a:r>
          </a:p>
          <a:p>
            <a:r>
              <a:rPr lang="en-US" dirty="0" smtClean="0">
                <a:latin typeface="Arial" pitchFamily="34" charset="0"/>
                <a:cs typeface="Arial" pitchFamily="34" charset="0"/>
              </a:rPr>
              <a:t>Target larval stage of Aedes in large water storage containers</a:t>
            </a:r>
          </a:p>
          <a:p>
            <a:r>
              <a:rPr lang="en-US" dirty="0" smtClean="0">
                <a:latin typeface="Arial" pitchFamily="34" charset="0"/>
                <a:cs typeface="Arial" pitchFamily="34" charset="0"/>
              </a:rPr>
              <a:t> Larvivorous fish (Gambusia), endotoxin producing bacteria (Bacillus), copepod crustaceans (mesocyclops)</a:t>
            </a:r>
          </a:p>
          <a:p>
            <a:pPr>
              <a:buNone/>
            </a:pPr>
            <a:r>
              <a:rPr lang="en-US" b="1" dirty="0" smtClean="0">
                <a:latin typeface="Arial" pitchFamily="34" charset="0"/>
                <a:cs typeface="Arial" pitchFamily="34" charset="0"/>
              </a:rPr>
              <a:t>Chemical:</a:t>
            </a:r>
          </a:p>
          <a:p>
            <a:r>
              <a:rPr lang="en-US" dirty="0" smtClean="0">
                <a:latin typeface="Arial" pitchFamily="34" charset="0"/>
                <a:cs typeface="Arial" pitchFamily="34" charset="0"/>
              </a:rPr>
              <a:t>Thermal fogging- malathion,pyrethrum</a:t>
            </a:r>
          </a:p>
          <a:p>
            <a:r>
              <a:rPr lang="en-US" dirty="0" smtClean="0">
                <a:latin typeface="Arial" pitchFamily="34" charset="0"/>
                <a:cs typeface="Arial" pitchFamily="34" charset="0"/>
              </a:rPr>
              <a:t> Insecticide treatment of water containers</a:t>
            </a:r>
          </a:p>
          <a:p>
            <a:r>
              <a:rPr lang="en-US" dirty="0" smtClean="0">
                <a:latin typeface="Arial" pitchFamily="34" charset="0"/>
                <a:cs typeface="Arial" pitchFamily="34" charset="0"/>
              </a:rPr>
              <a:t>Space spraying (thermal fogs)</a:t>
            </a:r>
          </a:p>
          <a:p>
            <a:r>
              <a:rPr lang="en-US" dirty="0" smtClean="0">
                <a:latin typeface="Arial" pitchFamily="34" charset="0"/>
                <a:cs typeface="Arial" pitchFamily="34" charset="0"/>
              </a:rPr>
              <a:t>Indoor space spraying(2% pyrethrum), organophosphorus compounds</a:t>
            </a:r>
            <a:endParaRPr lang="en-US" dirty="0">
              <a:latin typeface="Arial" pitchFamily="34" charset="0"/>
              <a:cs typeface="Arial" pitchFamily="34" charset="0"/>
            </a:endParaRPr>
          </a:p>
        </p:txBody>
      </p:sp>
      <p:pic>
        <p:nvPicPr>
          <p:cNvPr id="5" name="~PP2146.WAV">
            <a:hlinkClick r:id="" action="ppaction://media"/>
          </p:cNvPr>
          <p:cNvPicPr>
            <a:picLocks noRot="1" noChangeAspect="1"/>
          </p:cNvPicPr>
          <p:nvPr>
            <a:wavAudioFile r:embed="rId1" name="~PP2146.WAV"/>
          </p:nvPr>
        </p:nvPicPr>
        <p:blipFill>
          <a:blip r:embed="rId3"/>
          <a:stretch>
            <a:fillRect/>
          </a:stretch>
        </p:blipFill>
        <p:spPr>
          <a:xfrm>
            <a:off x="8702675" y="6416675"/>
            <a:ext cx="304800" cy="304800"/>
          </a:xfrm>
          <a:prstGeom prst="rect">
            <a:avLst/>
          </a:prstGeom>
        </p:spPr>
      </p:pic>
    </p:spTree>
  </p:cSld>
  <p:clrMapOvr>
    <a:masterClrMapping/>
  </p:clrMapOvr>
  <p:transition advTm="3594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r>
              <a:rPr lang="en-US" sz="4000" b="1" dirty="0" smtClean="0"/>
              <a:t>Social issue</a:t>
            </a:r>
            <a:endParaRPr lang="en-US" sz="4000" b="1" dirty="0"/>
          </a:p>
        </p:txBody>
      </p:sp>
      <p:sp>
        <p:nvSpPr>
          <p:cNvPr id="3" name="Content Placeholder 2"/>
          <p:cNvSpPr>
            <a:spLocks noGrp="1"/>
          </p:cNvSpPr>
          <p:nvPr>
            <p:ph idx="1"/>
          </p:nvPr>
        </p:nvSpPr>
        <p:spPr>
          <a:xfrm>
            <a:off x="457200" y="1371600"/>
            <a:ext cx="8229600" cy="4953000"/>
          </a:xfrm>
        </p:spPr>
        <p:txBody>
          <a:bodyPr>
            <a:normAutofit fontScale="85000" lnSpcReduction="20000"/>
          </a:bodyPr>
          <a:lstStyle/>
          <a:p>
            <a:pPr>
              <a:buNone/>
            </a:pPr>
            <a:r>
              <a:rPr lang="en-US" dirty="0" smtClean="0">
                <a:latin typeface="Arial" pitchFamily="34" charset="0"/>
                <a:cs typeface="Arial" pitchFamily="34" charset="0"/>
              </a:rPr>
              <a:t>    Although the goal of disease control is to prevent epidemic  transmission, if an epidemic does occur, ways to minimize its impact include:</a:t>
            </a:r>
          </a:p>
          <a:p>
            <a:r>
              <a:rPr lang="en-US" dirty="0" smtClean="0">
                <a:latin typeface="Arial" pitchFamily="34" charset="0"/>
                <a:cs typeface="Arial" pitchFamily="34" charset="0"/>
              </a:rPr>
              <a:t>Teaching the medical community how to diagnose and manage dengue and dengue hemorrhagic fever (DHF), so they are better prepared to effectively manage and treat large numbers of cases. Mortality from DHF will thus be minimized.</a:t>
            </a:r>
          </a:p>
          <a:p>
            <a:r>
              <a:rPr lang="en-US" dirty="0" smtClean="0">
                <a:latin typeface="Arial" pitchFamily="34" charset="0"/>
                <a:cs typeface="Arial" pitchFamily="34" charset="0"/>
              </a:rPr>
              <a:t>Implementing an emergency contingency plan to anticipate the logistical issues of hospitalizing large numbers of patients and to outline measures for community-wide vector control activities</a:t>
            </a:r>
          </a:p>
          <a:p>
            <a:r>
              <a:rPr lang="en-US" dirty="0" smtClean="0">
                <a:latin typeface="Arial" pitchFamily="34" charset="0"/>
                <a:cs typeface="Arial" pitchFamily="34" charset="0"/>
              </a:rPr>
              <a:t>Such plans should be prepared with the participation of all parties and agencies involved, and should be ready for implementation prior to the emergence of an epidemic</a:t>
            </a:r>
          </a:p>
          <a:p>
            <a:r>
              <a:rPr lang="en-US" dirty="0" smtClean="0">
                <a:latin typeface="Arial" pitchFamily="34" charset="0"/>
                <a:cs typeface="Arial" pitchFamily="34" charset="0"/>
              </a:rPr>
              <a:t>Educating the general public to encourage and enable them to carry out vector control in their homes and neighborhoods</a:t>
            </a:r>
            <a:endParaRPr lang="en-US" dirty="0">
              <a:latin typeface="Arial" pitchFamily="34" charset="0"/>
              <a:cs typeface="Arial" pitchFamily="34" charset="0"/>
            </a:endParaRPr>
          </a:p>
        </p:txBody>
      </p:sp>
      <p:pic>
        <p:nvPicPr>
          <p:cNvPr id="5" name="~PP451.WAV">
            <a:hlinkClick r:id="" action="ppaction://media"/>
          </p:cNvPr>
          <p:cNvPicPr>
            <a:picLocks noRot="1" noChangeAspect="1"/>
          </p:cNvPicPr>
          <p:nvPr>
            <a:wavAudioFile r:embed="rId1" name="~PP451.WAV"/>
          </p:nvPr>
        </p:nvPicPr>
        <p:blipFill>
          <a:blip r:embed="rId3"/>
          <a:stretch>
            <a:fillRect/>
          </a:stretch>
        </p:blipFill>
        <p:spPr>
          <a:xfrm>
            <a:off x="8702675" y="6416675"/>
            <a:ext cx="304800" cy="304800"/>
          </a:xfrm>
          <a:prstGeom prst="rect">
            <a:avLst/>
          </a:prstGeom>
        </p:spPr>
      </p:pic>
    </p:spTree>
  </p:cSld>
  <p:clrMapOvr>
    <a:masterClrMapping/>
  </p:clrMapOvr>
  <p:transition advTm="7603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4000" b="1" dirty="0" smtClean="0"/>
              <a:t>Indication of red cell transfusion</a:t>
            </a:r>
            <a:endParaRPr lang="en-US" sz="4000" b="1" dirty="0"/>
          </a:p>
        </p:txBody>
      </p:sp>
      <p:sp>
        <p:nvSpPr>
          <p:cNvPr id="3" name="Content Placeholder 2"/>
          <p:cNvSpPr>
            <a:spLocks noGrp="1"/>
          </p:cNvSpPr>
          <p:nvPr>
            <p:ph idx="1"/>
          </p:nvPr>
        </p:nvSpPr>
        <p:spPr>
          <a:xfrm>
            <a:off x="457200" y="1600200"/>
            <a:ext cx="8229600" cy="4724400"/>
          </a:xfrm>
        </p:spPr>
        <p:txBody>
          <a:bodyPr/>
          <a:lstStyle/>
          <a:p>
            <a:r>
              <a:rPr lang="en-US" b="1" dirty="0" smtClean="0">
                <a:latin typeface="Arial" pitchFamily="34" charset="0"/>
                <a:cs typeface="Arial" pitchFamily="34" charset="0"/>
              </a:rPr>
              <a:t>Loss of blood</a:t>
            </a:r>
            <a:r>
              <a:rPr lang="en-US" dirty="0" smtClean="0">
                <a:latin typeface="Arial" pitchFamily="34" charset="0"/>
                <a:cs typeface="Arial" pitchFamily="34" charset="0"/>
              </a:rPr>
              <a:t>:10 percent or more of total blood volume</a:t>
            </a:r>
          </a:p>
          <a:p>
            <a:r>
              <a:rPr lang="en-US" b="1" dirty="0" smtClean="0">
                <a:latin typeface="Arial" pitchFamily="34" charset="0"/>
                <a:cs typeface="Arial" pitchFamily="34" charset="0"/>
              </a:rPr>
              <a:t>Refractory shock </a:t>
            </a:r>
            <a:r>
              <a:rPr lang="en-US" dirty="0" smtClean="0">
                <a:latin typeface="Arial" pitchFamily="34" charset="0"/>
                <a:cs typeface="Arial" pitchFamily="34" charset="0"/>
              </a:rPr>
              <a:t>despite adequate fluid administration and declining haematocrit</a:t>
            </a:r>
          </a:p>
          <a:p>
            <a:r>
              <a:rPr lang="en-US" b="1" dirty="0" smtClean="0">
                <a:latin typeface="Arial" pitchFamily="34" charset="0"/>
                <a:cs typeface="Arial" pitchFamily="34" charset="0"/>
              </a:rPr>
              <a:t>Replacement volume </a:t>
            </a:r>
            <a:r>
              <a:rPr lang="en-US" dirty="0" smtClean="0">
                <a:latin typeface="Arial" pitchFamily="34" charset="0"/>
                <a:cs typeface="Arial" pitchFamily="34" charset="0"/>
              </a:rPr>
              <a:t>should be 10 mg/kg body weight at a time and coagulation should be done</a:t>
            </a:r>
          </a:p>
          <a:p>
            <a:r>
              <a:rPr lang="en-US" b="1" dirty="0" smtClean="0">
                <a:latin typeface="Arial" pitchFamily="34" charset="0"/>
                <a:cs typeface="Arial" pitchFamily="34" charset="0"/>
              </a:rPr>
              <a:t>If fluid overload</a:t>
            </a:r>
            <a:r>
              <a:rPr lang="en-US" dirty="0" smtClean="0">
                <a:latin typeface="Arial" pitchFamily="34" charset="0"/>
                <a:cs typeface="Arial" pitchFamily="34" charset="0"/>
              </a:rPr>
              <a:t>  is present packed cells are to be given</a:t>
            </a:r>
          </a:p>
          <a:p>
            <a:pPr>
              <a:buNone/>
            </a:pPr>
            <a:endParaRPr lang="en-US" dirty="0"/>
          </a:p>
        </p:txBody>
      </p:sp>
      <p:pic>
        <p:nvPicPr>
          <p:cNvPr id="5" name="~PP2072.WAV">
            <a:hlinkClick r:id="" action="ppaction://media"/>
          </p:cNvPr>
          <p:cNvPicPr>
            <a:picLocks noRot="1" noChangeAspect="1"/>
          </p:cNvPicPr>
          <p:nvPr>
            <a:wavAudioFile r:embed="rId1" name="~PP2072.WAV"/>
          </p:nvPr>
        </p:nvPicPr>
        <p:blipFill>
          <a:blip r:embed="rId3"/>
          <a:stretch>
            <a:fillRect/>
          </a:stretch>
        </p:blipFill>
        <p:spPr>
          <a:xfrm>
            <a:off x="8702675" y="6416675"/>
            <a:ext cx="304800" cy="304800"/>
          </a:xfrm>
          <a:prstGeom prst="rect">
            <a:avLst/>
          </a:prstGeom>
        </p:spPr>
      </p:pic>
    </p:spTree>
  </p:cSld>
  <p:clrMapOvr>
    <a:masterClrMapping/>
  </p:clrMapOvr>
  <p:transition advTm="384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685800"/>
          </a:xfrm>
        </p:spPr>
        <p:txBody>
          <a:bodyPr>
            <a:normAutofit/>
          </a:bodyPr>
          <a:lstStyle/>
          <a:p>
            <a:r>
              <a:rPr lang="en-US" sz="4000" b="1" dirty="0" smtClean="0"/>
              <a:t>Indication of platelet transfusion</a:t>
            </a:r>
            <a:endParaRPr lang="en-US" sz="4000" b="1" dirty="0"/>
          </a:p>
        </p:txBody>
      </p:sp>
      <p:sp>
        <p:nvSpPr>
          <p:cNvPr id="3" name="Content Placeholder 2"/>
          <p:cNvSpPr>
            <a:spLocks noGrp="1"/>
          </p:cNvSpPr>
          <p:nvPr>
            <p:ph idx="1"/>
          </p:nvPr>
        </p:nvSpPr>
        <p:spPr>
          <a:xfrm>
            <a:off x="457200" y="1600200"/>
            <a:ext cx="8229600" cy="4724400"/>
          </a:xfrm>
        </p:spPr>
        <p:txBody>
          <a:bodyPr/>
          <a:lstStyle/>
          <a:p>
            <a:r>
              <a:rPr lang="en-US" dirty="0" smtClean="0">
                <a:latin typeface="Arial" pitchFamily="34" charset="0"/>
                <a:cs typeface="Arial" pitchFamily="34" charset="0"/>
              </a:rPr>
              <a:t>Prophylactic platelet transfusion may be given at a level of &lt; 10,000/cu.mm.</a:t>
            </a:r>
          </a:p>
          <a:p>
            <a:r>
              <a:rPr lang="en-US" dirty="0" smtClean="0">
                <a:latin typeface="Arial" pitchFamily="34" charset="0"/>
                <a:cs typeface="Arial" pitchFamily="34" charset="0"/>
              </a:rPr>
              <a:t>Prolonged shock; with coagulopathy and abnormal coagulation</a:t>
            </a:r>
          </a:p>
          <a:p>
            <a:r>
              <a:rPr lang="en-US" dirty="0" smtClean="0">
                <a:latin typeface="Arial" pitchFamily="34" charset="0"/>
                <a:cs typeface="Arial" pitchFamily="34" charset="0"/>
              </a:rPr>
              <a:t>In case of systemic massive bleeding, platelet transfusion may be needed in addition to red cell transfusion</a:t>
            </a:r>
          </a:p>
        </p:txBody>
      </p:sp>
      <p:pic>
        <p:nvPicPr>
          <p:cNvPr id="5" name="~PP108.WAV">
            <a:hlinkClick r:id="" action="ppaction://media"/>
          </p:cNvPr>
          <p:cNvPicPr>
            <a:picLocks noRot="1" noChangeAspect="1"/>
          </p:cNvPicPr>
          <p:nvPr>
            <a:wavAudioFile r:embed="rId1" name="~PP108.WAV"/>
          </p:nvPr>
        </p:nvPicPr>
        <p:blipFill>
          <a:blip r:embed="rId3"/>
          <a:stretch>
            <a:fillRect/>
          </a:stretch>
        </p:blipFill>
        <p:spPr>
          <a:xfrm>
            <a:off x="8702675" y="6416675"/>
            <a:ext cx="304800" cy="304800"/>
          </a:xfrm>
          <a:prstGeom prst="rect">
            <a:avLst/>
          </a:prstGeom>
        </p:spPr>
      </p:pic>
    </p:spTree>
  </p:cSld>
  <p:clrMapOvr>
    <a:masterClrMapping/>
  </p:clrMapOvr>
  <p:transition advTm="2662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4000" b="1" dirty="0" smtClean="0"/>
              <a:t>Criteria for discharge of patients</a:t>
            </a:r>
            <a:endParaRPr lang="en-US" sz="4000" b="1" dirty="0"/>
          </a:p>
        </p:txBody>
      </p:sp>
      <p:sp>
        <p:nvSpPr>
          <p:cNvPr id="3" name="Content Placeholder 2"/>
          <p:cNvSpPr>
            <a:spLocks noGrp="1"/>
          </p:cNvSpPr>
          <p:nvPr>
            <p:ph idx="1"/>
          </p:nvPr>
        </p:nvSpPr>
        <p:spPr>
          <a:xfrm>
            <a:off x="457200" y="1600200"/>
            <a:ext cx="8229600" cy="4724400"/>
          </a:xfrm>
        </p:spPr>
        <p:txBody>
          <a:bodyPr/>
          <a:lstStyle/>
          <a:p>
            <a:r>
              <a:rPr lang="en-US" dirty="0" smtClean="0">
                <a:latin typeface="Arial" pitchFamily="34" charset="0"/>
                <a:cs typeface="Arial" pitchFamily="34" charset="0"/>
              </a:rPr>
              <a:t>Absence of fever for at least 24 hours without the use of anti-pyretic drugs</a:t>
            </a:r>
          </a:p>
          <a:p>
            <a:r>
              <a:rPr lang="en-US" dirty="0" smtClean="0">
                <a:latin typeface="Arial" pitchFamily="34" charset="0"/>
                <a:cs typeface="Arial" pitchFamily="34" charset="0"/>
              </a:rPr>
              <a:t>Return of appetite</a:t>
            </a:r>
          </a:p>
          <a:p>
            <a:r>
              <a:rPr lang="en-US" dirty="0" smtClean="0">
                <a:latin typeface="Arial" pitchFamily="34" charset="0"/>
                <a:cs typeface="Arial" pitchFamily="34" charset="0"/>
              </a:rPr>
              <a:t>Visible clinical improvement</a:t>
            </a:r>
          </a:p>
          <a:p>
            <a:r>
              <a:rPr lang="en-US" dirty="0" smtClean="0">
                <a:latin typeface="Arial" pitchFamily="34" charset="0"/>
                <a:cs typeface="Arial" pitchFamily="34" charset="0"/>
              </a:rPr>
              <a:t>Good urine output</a:t>
            </a:r>
          </a:p>
          <a:p>
            <a:r>
              <a:rPr lang="en-US" dirty="0" smtClean="0">
                <a:latin typeface="Arial" pitchFamily="34" charset="0"/>
                <a:cs typeface="Arial" pitchFamily="34" charset="0"/>
              </a:rPr>
              <a:t>Minimum of 2-3 days after recovery from shock</a:t>
            </a:r>
          </a:p>
          <a:p>
            <a:r>
              <a:rPr lang="en-US" dirty="0" smtClean="0">
                <a:latin typeface="Arial" pitchFamily="34" charset="0"/>
                <a:cs typeface="Arial" pitchFamily="34" charset="0"/>
              </a:rPr>
              <a:t>No respiratory distress from pleural effusion or ascities</a:t>
            </a:r>
          </a:p>
          <a:p>
            <a:r>
              <a:rPr lang="en-US" dirty="0" smtClean="0">
                <a:latin typeface="Arial" pitchFamily="34" charset="0"/>
                <a:cs typeface="Arial" pitchFamily="34" charset="0"/>
              </a:rPr>
              <a:t>Platelet count &gt; 50,000/cu.mm. </a:t>
            </a:r>
            <a:endParaRPr lang="en-US" dirty="0">
              <a:latin typeface="Arial" pitchFamily="34" charset="0"/>
              <a:cs typeface="Arial" pitchFamily="34" charset="0"/>
            </a:endParaRPr>
          </a:p>
        </p:txBody>
      </p:sp>
      <p:pic>
        <p:nvPicPr>
          <p:cNvPr id="5" name="~PP2523.WAV">
            <a:hlinkClick r:id="" action="ppaction://media"/>
          </p:cNvPr>
          <p:cNvPicPr>
            <a:picLocks noRot="1" noChangeAspect="1"/>
          </p:cNvPicPr>
          <p:nvPr>
            <a:wavAudioFile r:embed="rId1" name="~PP2523.WAV"/>
          </p:nvPr>
        </p:nvPicPr>
        <p:blipFill>
          <a:blip r:embed="rId3"/>
          <a:stretch>
            <a:fillRect/>
          </a:stretch>
        </p:blipFill>
        <p:spPr>
          <a:xfrm>
            <a:off x="8702675" y="6416675"/>
            <a:ext cx="304800" cy="304800"/>
          </a:xfrm>
          <a:prstGeom prst="rect">
            <a:avLst/>
          </a:prstGeom>
        </p:spPr>
      </p:pic>
    </p:spTree>
  </p:cSld>
  <p:clrMapOvr>
    <a:masterClrMapping/>
  </p:clrMapOvr>
  <p:transition advTm="11290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engue ppt"/>
          <p:cNvPicPr>
            <a:picLocks noGrp="1"/>
          </p:cNvPicPr>
          <p:nvPr>
            <p:ph idx="1"/>
          </p:nvPr>
        </p:nvPicPr>
        <p:blipFill>
          <a:blip r:embed="rId3"/>
          <a:srcRect/>
          <a:stretch>
            <a:fillRect/>
          </a:stretch>
        </p:blipFill>
        <p:spPr bwMode="auto">
          <a:xfrm>
            <a:off x="0" y="0"/>
            <a:ext cx="9144000" cy="6858000"/>
          </a:xfrm>
          <a:prstGeom prst="rect">
            <a:avLst/>
          </a:prstGeom>
          <a:noFill/>
          <a:ln w="9525">
            <a:noFill/>
            <a:miter lim="800000"/>
            <a:headEnd/>
            <a:tailEnd/>
          </a:ln>
        </p:spPr>
      </p:pic>
      <p:pic>
        <p:nvPicPr>
          <p:cNvPr id="5" name="~PP3809.WAV">
            <a:hlinkClick r:id="" action="ppaction://media"/>
          </p:cNvPr>
          <p:cNvPicPr>
            <a:picLocks noRot="1" noChangeAspect="1"/>
          </p:cNvPicPr>
          <p:nvPr>
            <a:wavAudioFile r:embed="rId1" name="~PP3809.WAV"/>
          </p:nvPr>
        </p:nvPicPr>
        <p:blipFill>
          <a:blip r:embed="rId4"/>
          <a:stretch>
            <a:fillRect/>
          </a:stretch>
        </p:blipFill>
        <p:spPr>
          <a:xfrm>
            <a:off x="8702675" y="6416675"/>
            <a:ext cx="304800" cy="304800"/>
          </a:xfrm>
          <a:prstGeom prst="rect">
            <a:avLst/>
          </a:prstGeom>
        </p:spPr>
      </p:pic>
    </p:spTree>
  </p:cSld>
  <p:clrMapOvr>
    <a:masterClrMapping/>
  </p:clrMapOvr>
  <p:transition advTm="535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410200"/>
          </a:xfrm>
        </p:spPr>
        <p:txBody>
          <a:bodyPr>
            <a:normAutofit fontScale="85000" lnSpcReduction="10000"/>
          </a:bodyPr>
          <a:lstStyle/>
          <a:p>
            <a:pPr marL="514350" indent="-514350">
              <a:buNone/>
            </a:pPr>
            <a:r>
              <a:rPr lang="en-US" dirty="0" smtClean="0">
                <a:latin typeface="Arial" pitchFamily="34" charset="0"/>
                <a:cs typeface="Arial" pitchFamily="34" charset="0"/>
              </a:rPr>
              <a:t>The countries of </a:t>
            </a:r>
            <a:r>
              <a:rPr lang="en-US" b="1" dirty="0" smtClean="0">
                <a:latin typeface="Arial" pitchFamily="34" charset="0"/>
                <a:cs typeface="Arial" pitchFamily="34" charset="0"/>
              </a:rPr>
              <a:t>South-East Asia region </a:t>
            </a:r>
            <a:r>
              <a:rPr lang="en-US" dirty="0" smtClean="0">
                <a:latin typeface="Arial" pitchFamily="34" charset="0"/>
                <a:cs typeface="Arial" pitchFamily="34" charset="0"/>
              </a:rPr>
              <a:t>are divided into 3 categories:</a:t>
            </a:r>
          </a:p>
          <a:p>
            <a:pPr marL="514350" indent="-514350">
              <a:buFont typeface="Wingdings" pitchFamily="2" charset="2"/>
              <a:buChar char="Ø"/>
            </a:pPr>
            <a:r>
              <a:rPr lang="en-US" b="1" dirty="0" smtClean="0">
                <a:latin typeface="Arial" pitchFamily="34" charset="0"/>
                <a:cs typeface="Arial" pitchFamily="34" charset="0"/>
              </a:rPr>
              <a:t>Category A</a:t>
            </a:r>
            <a:r>
              <a:rPr lang="en-US" dirty="0" smtClean="0">
                <a:latin typeface="Arial" pitchFamily="34" charset="0"/>
                <a:cs typeface="Arial" pitchFamily="34" charset="0"/>
              </a:rPr>
              <a:t>( Bangladesh, India,Indonesia,Maldives, Myanmar, Sri Lanka,Thailand &amp; Timor-Leste)</a:t>
            </a:r>
          </a:p>
          <a:p>
            <a:pPr marL="514350" indent="-514350">
              <a:buFont typeface="+mj-lt"/>
              <a:buAutoNum type="alphaLcPeriod"/>
            </a:pPr>
            <a:r>
              <a:rPr lang="en-US" dirty="0" smtClean="0">
                <a:latin typeface="Arial" pitchFamily="34" charset="0"/>
                <a:cs typeface="Arial" pitchFamily="34" charset="0"/>
              </a:rPr>
              <a:t>Major public health problem</a:t>
            </a:r>
          </a:p>
          <a:p>
            <a:pPr marL="514350" indent="-514350">
              <a:buFont typeface="+mj-lt"/>
              <a:buAutoNum type="alphaLcPeriod"/>
            </a:pPr>
            <a:r>
              <a:rPr lang="en-US" dirty="0" smtClean="0">
                <a:latin typeface="Arial" pitchFamily="34" charset="0"/>
                <a:cs typeface="Arial" pitchFamily="34" charset="0"/>
              </a:rPr>
              <a:t>Leading cause of hospitalization and death among children</a:t>
            </a:r>
          </a:p>
          <a:p>
            <a:pPr marL="514350" indent="-514350">
              <a:buFont typeface="+mj-lt"/>
              <a:buAutoNum type="alphaLcPeriod"/>
            </a:pPr>
            <a:r>
              <a:rPr lang="en-US" dirty="0" smtClean="0">
                <a:latin typeface="Arial" pitchFamily="34" charset="0"/>
                <a:cs typeface="Arial" pitchFamily="34" charset="0"/>
              </a:rPr>
              <a:t>Hyperendemicity with all 4 serotypes circulation in urban areas </a:t>
            </a:r>
          </a:p>
          <a:p>
            <a:pPr marL="514350" indent="-514350">
              <a:buFont typeface="+mj-lt"/>
              <a:buAutoNum type="alphaLcPeriod"/>
            </a:pPr>
            <a:r>
              <a:rPr lang="en-US" dirty="0" smtClean="0">
                <a:latin typeface="Arial" pitchFamily="34" charset="0"/>
                <a:cs typeface="Arial" pitchFamily="34" charset="0"/>
              </a:rPr>
              <a:t>Spreading to rural areas</a:t>
            </a:r>
          </a:p>
          <a:p>
            <a:pPr marL="514350" indent="-514350">
              <a:buFont typeface="Wingdings" pitchFamily="2" charset="2"/>
              <a:buChar char="Ø"/>
            </a:pPr>
            <a:r>
              <a:rPr lang="en-US" b="1" dirty="0" smtClean="0">
                <a:latin typeface="Arial" pitchFamily="34" charset="0"/>
                <a:cs typeface="Arial" pitchFamily="34" charset="0"/>
              </a:rPr>
              <a:t>Category B </a:t>
            </a:r>
            <a:r>
              <a:rPr lang="en-US" dirty="0" smtClean="0">
                <a:latin typeface="Arial" pitchFamily="34" charset="0"/>
                <a:cs typeface="Arial" pitchFamily="34" charset="0"/>
              </a:rPr>
              <a:t>(Bhutan, Nepal)</a:t>
            </a:r>
          </a:p>
          <a:p>
            <a:pPr marL="514350" indent="-514350">
              <a:buFont typeface="+mj-lt"/>
              <a:buAutoNum type="alphaLcPeriod"/>
            </a:pPr>
            <a:r>
              <a:rPr lang="en-US" dirty="0" smtClean="0">
                <a:latin typeface="Arial" pitchFamily="34" charset="0"/>
                <a:cs typeface="Arial" pitchFamily="34" charset="0"/>
              </a:rPr>
              <a:t>Endemicity uncertain</a:t>
            </a:r>
          </a:p>
          <a:p>
            <a:pPr marL="514350" indent="-514350">
              <a:buFont typeface="+mj-lt"/>
              <a:buAutoNum type="alphaLcPeriod"/>
            </a:pPr>
            <a:r>
              <a:rPr lang="en-US" dirty="0" smtClean="0">
                <a:latin typeface="Arial" pitchFamily="34" charset="0"/>
                <a:cs typeface="Arial" pitchFamily="34" charset="0"/>
              </a:rPr>
              <a:t>Bhutan reported first outbreak in 2004</a:t>
            </a:r>
          </a:p>
          <a:p>
            <a:pPr marL="514350" indent="-514350">
              <a:buFont typeface="+mj-lt"/>
              <a:buAutoNum type="alphaLcPeriod"/>
            </a:pPr>
            <a:r>
              <a:rPr lang="en-US" dirty="0" smtClean="0">
                <a:latin typeface="Arial" pitchFamily="34" charset="0"/>
                <a:cs typeface="Arial" pitchFamily="34" charset="0"/>
              </a:rPr>
              <a:t>Nepal reported first Indigenous case in 2004</a:t>
            </a:r>
          </a:p>
          <a:p>
            <a:pPr marL="514350" indent="-514350">
              <a:buFont typeface="Wingdings" pitchFamily="2" charset="2"/>
              <a:buChar char="Ø"/>
            </a:pPr>
            <a:r>
              <a:rPr lang="en-US" b="1" dirty="0" smtClean="0">
                <a:latin typeface="Arial" pitchFamily="34" charset="0"/>
                <a:cs typeface="Arial" pitchFamily="34" charset="0"/>
              </a:rPr>
              <a:t>Category C</a:t>
            </a:r>
            <a:r>
              <a:rPr lang="en-US" dirty="0" smtClean="0">
                <a:latin typeface="Arial" pitchFamily="34" charset="0"/>
                <a:cs typeface="Arial" pitchFamily="34" charset="0"/>
              </a:rPr>
              <a:t> (DPR Korea)</a:t>
            </a:r>
          </a:p>
          <a:p>
            <a:pPr marL="514350" indent="-514350">
              <a:buNone/>
            </a:pPr>
            <a:r>
              <a:rPr lang="en-US" dirty="0" smtClean="0">
                <a:latin typeface="Arial" pitchFamily="34" charset="0"/>
                <a:cs typeface="Arial" pitchFamily="34" charset="0"/>
              </a:rPr>
              <a:t>        No evidence of endemicity</a:t>
            </a:r>
          </a:p>
          <a:p>
            <a:pPr marL="514350" indent="-514350"/>
            <a:endParaRPr lang="en-US" dirty="0" smtClean="0"/>
          </a:p>
        </p:txBody>
      </p:sp>
      <p:pic>
        <p:nvPicPr>
          <p:cNvPr id="5" name="~PP955.WAV">
            <a:hlinkClick r:id="" action="ppaction://media"/>
          </p:cNvPr>
          <p:cNvPicPr>
            <a:picLocks noRot="1" noChangeAspect="1"/>
          </p:cNvPicPr>
          <p:nvPr>
            <a:wavAudioFile r:embed="rId1" name="~PP955.WAV"/>
          </p:nvPr>
        </p:nvPicPr>
        <p:blipFill>
          <a:blip r:embed="rId3"/>
          <a:stretch>
            <a:fillRect/>
          </a:stretch>
        </p:blipFill>
        <p:spPr>
          <a:xfrm>
            <a:off x="8702675" y="6416675"/>
            <a:ext cx="304800" cy="304800"/>
          </a:xfrm>
          <a:prstGeom prst="rect">
            <a:avLst/>
          </a:prstGeom>
        </p:spPr>
      </p:pic>
    </p:spTree>
  </p:cSld>
  <p:clrMapOvr>
    <a:masterClrMapping/>
  </p:clrMapOvr>
  <p:transition advTm="722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fontScale="92500" lnSpcReduction="10000"/>
          </a:bodyPr>
          <a:lstStyle/>
          <a:p>
            <a:pPr>
              <a:buNone/>
            </a:pPr>
            <a:r>
              <a:rPr lang="en-US" sz="3000" b="1" dirty="0" smtClean="0"/>
              <a:t>India</a:t>
            </a:r>
            <a:r>
              <a:rPr lang="en-US" b="1" dirty="0" smtClean="0"/>
              <a:t> </a:t>
            </a:r>
            <a:endParaRPr lang="en-US" dirty="0" smtClean="0"/>
          </a:p>
          <a:p>
            <a:r>
              <a:rPr lang="en-US" dirty="0" smtClean="0">
                <a:latin typeface="Arial" pitchFamily="34" charset="0"/>
                <a:cs typeface="Arial" pitchFamily="34" charset="0"/>
              </a:rPr>
              <a:t>In India, the risk of dengue has shown an increase in recent years due to rapid urbanization, lifestyle changes and deficient water management including improper water storage practices in urban, peri-urban and rural areas, leading to proliferation of mosquito breeding sites </a:t>
            </a:r>
          </a:p>
          <a:p>
            <a:r>
              <a:rPr lang="en-US" dirty="0" smtClean="0">
                <a:latin typeface="Arial" pitchFamily="34" charset="0"/>
                <a:cs typeface="Arial" pitchFamily="34" charset="0"/>
              </a:rPr>
              <a:t>The disease has a seasonal pattern i.e. the cases peak after monsoon, and it is not uniformly distributed throughout the year</a:t>
            </a:r>
          </a:p>
          <a:p>
            <a:r>
              <a:rPr lang="en-US" dirty="0" smtClean="0">
                <a:latin typeface="Arial" pitchFamily="34" charset="0"/>
                <a:cs typeface="Arial" pitchFamily="34" charset="0"/>
              </a:rPr>
              <a:t>Dengue is endemic in 35 states /Uts. During 2014, about 40,425 cases were reported with 137 deaths </a:t>
            </a:r>
          </a:p>
          <a:p>
            <a:r>
              <a:rPr lang="en-US" dirty="0" smtClean="0">
                <a:latin typeface="Arial" pitchFamily="34" charset="0"/>
                <a:cs typeface="Arial" pitchFamily="34" charset="0"/>
              </a:rPr>
              <a:t>All the four serotypes i.e. dengue 1,2,3 and 4 have been isolated in India but at present DENV-1 and DENV-2 serotypes are widespread </a:t>
            </a:r>
          </a:p>
          <a:p>
            <a:pPr>
              <a:buNone/>
            </a:pPr>
            <a:endParaRPr lang="en-US" dirty="0"/>
          </a:p>
        </p:txBody>
      </p:sp>
      <p:pic>
        <p:nvPicPr>
          <p:cNvPr id="5" name="~PP2070.WAV">
            <a:hlinkClick r:id="" action="ppaction://media"/>
          </p:cNvPr>
          <p:cNvPicPr>
            <a:picLocks noRot="1" noChangeAspect="1"/>
          </p:cNvPicPr>
          <p:nvPr>
            <a:wavAudioFile r:embed="rId1" name="~PP2070.WAV"/>
          </p:nvPr>
        </p:nvPicPr>
        <p:blipFill>
          <a:blip r:embed="rId3"/>
          <a:stretch>
            <a:fillRect/>
          </a:stretch>
        </p:blipFill>
        <p:spPr>
          <a:xfrm>
            <a:off x="8702675" y="6416675"/>
            <a:ext cx="304800" cy="304800"/>
          </a:xfrm>
          <a:prstGeom prst="rect">
            <a:avLst/>
          </a:prstGeom>
        </p:spPr>
      </p:pic>
    </p:spTree>
  </p:cSld>
  <p:clrMapOvr>
    <a:masterClrMapping/>
  </p:clrMapOvr>
  <p:transition advTm="7067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4953000"/>
          </a:xfrm>
        </p:spPr>
        <p:txBody>
          <a:bodyPr>
            <a:noAutofit/>
          </a:bodyPr>
          <a:lstStyle/>
          <a:p>
            <a:pPr>
              <a:buNone/>
            </a:pPr>
            <a:r>
              <a:rPr lang="en-US" sz="2800" b="1" dirty="0" smtClean="0">
                <a:latin typeface="Arial" pitchFamily="34" charset="0"/>
                <a:cs typeface="Arial" pitchFamily="34" charset="0"/>
              </a:rPr>
              <a:t>Agent Factors:</a:t>
            </a:r>
          </a:p>
          <a:p>
            <a:r>
              <a:rPr lang="en-US" sz="2400" dirty="0" smtClean="0">
                <a:latin typeface="Arial" pitchFamily="34" charset="0"/>
                <a:cs typeface="Arial" pitchFamily="34" charset="0"/>
              </a:rPr>
              <a:t>The dengue viruses are the members of the genus flavivirus</a:t>
            </a:r>
          </a:p>
          <a:p>
            <a:r>
              <a:rPr lang="en-US" sz="2400" dirty="0" smtClean="0">
                <a:latin typeface="Arial" pitchFamily="34" charset="0"/>
                <a:cs typeface="Arial" pitchFamily="34" charset="0"/>
              </a:rPr>
              <a:t>These small (50nm)viruses contain single stranded RNA</a:t>
            </a:r>
          </a:p>
          <a:p>
            <a:r>
              <a:rPr lang="en-US" sz="2400" dirty="0" smtClean="0">
                <a:latin typeface="Arial" pitchFamily="34" charset="0"/>
                <a:cs typeface="Arial" pitchFamily="34" charset="0"/>
              </a:rPr>
              <a:t>There are four virus serotypes, which are designated as DEN-1, DEN-2, DEN-3 and DEN-4</a:t>
            </a:r>
          </a:p>
          <a:p>
            <a:r>
              <a:rPr lang="en-US" sz="2400" dirty="0" smtClean="0">
                <a:latin typeface="Arial" pitchFamily="34" charset="0"/>
                <a:cs typeface="Arial" pitchFamily="34" charset="0"/>
              </a:rPr>
              <a:t>Although all four serotypes are antigenicaly similar, they are different enough to elicit cross-protection only for a few months after infection by any one of them</a:t>
            </a:r>
          </a:p>
          <a:p>
            <a:r>
              <a:rPr lang="en-US" sz="2400" dirty="0" smtClean="0">
                <a:latin typeface="Arial" pitchFamily="34" charset="0"/>
                <a:cs typeface="Arial" pitchFamily="34" charset="0"/>
              </a:rPr>
              <a:t>Infection with any one serotype confers lifelong immunity to the virus serotype.</a:t>
            </a:r>
          </a:p>
          <a:p>
            <a:r>
              <a:rPr lang="en-US" sz="2400" dirty="0" smtClean="0">
                <a:latin typeface="Arial" pitchFamily="34" charset="0"/>
                <a:cs typeface="Arial" pitchFamily="34" charset="0"/>
              </a:rPr>
              <a:t>Man and mosquito are reservoirs of infection </a:t>
            </a:r>
          </a:p>
          <a:p>
            <a:pPr>
              <a:buNone/>
            </a:pPr>
            <a:endParaRPr lang="en-US" sz="2400" dirty="0" smtClean="0">
              <a:latin typeface="Arial" pitchFamily="34" charset="0"/>
              <a:cs typeface="Arial" pitchFamily="34" charset="0"/>
            </a:endParaRPr>
          </a:p>
          <a:p>
            <a:pPr>
              <a:buNone/>
            </a:pPr>
            <a:endParaRPr lang="en-US" sz="2000" dirty="0">
              <a:latin typeface="Arial" pitchFamily="34" charset="0"/>
              <a:cs typeface="Arial" pitchFamily="34" charset="0"/>
            </a:endParaRPr>
          </a:p>
        </p:txBody>
      </p:sp>
      <p:sp>
        <p:nvSpPr>
          <p:cNvPr id="4" name="Title 3"/>
          <p:cNvSpPr>
            <a:spLocks noGrp="1"/>
          </p:cNvSpPr>
          <p:nvPr>
            <p:ph type="title"/>
          </p:nvPr>
        </p:nvSpPr>
        <p:spPr>
          <a:xfrm>
            <a:off x="457200" y="704088"/>
            <a:ext cx="8229600" cy="743712"/>
          </a:xfrm>
        </p:spPr>
        <p:txBody>
          <a:bodyPr>
            <a:normAutofit/>
          </a:bodyPr>
          <a:lstStyle/>
          <a:p>
            <a:r>
              <a:rPr lang="en-US" sz="4000" b="1" dirty="0" smtClean="0"/>
              <a:t>Epidemiological Determinants</a:t>
            </a:r>
            <a:endParaRPr lang="en-US" sz="4000" b="1" dirty="0"/>
          </a:p>
        </p:txBody>
      </p:sp>
      <p:pic>
        <p:nvPicPr>
          <p:cNvPr id="6" name="~PP1438.WAV">
            <a:hlinkClick r:id="" action="ppaction://media"/>
          </p:cNvPr>
          <p:cNvPicPr>
            <a:picLocks noRot="1" noChangeAspect="1"/>
          </p:cNvPicPr>
          <p:nvPr>
            <a:wavAudioFile r:embed="rId1" name="~PP1438.WAV"/>
          </p:nvPr>
        </p:nvPicPr>
        <p:blipFill>
          <a:blip r:embed="rId3"/>
          <a:stretch>
            <a:fillRect/>
          </a:stretch>
        </p:blipFill>
        <p:spPr>
          <a:xfrm>
            <a:off x="8702675" y="6416675"/>
            <a:ext cx="304800" cy="304800"/>
          </a:xfrm>
          <a:prstGeom prst="rect">
            <a:avLst/>
          </a:prstGeom>
        </p:spPr>
      </p:pic>
    </p:spTree>
  </p:cSld>
  <p:clrMapOvr>
    <a:masterClrMapping/>
  </p:clrMapOvr>
  <p:transition advTm="9758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62600"/>
          </a:xfrm>
        </p:spPr>
        <p:txBody>
          <a:bodyPr>
            <a:noAutofit/>
          </a:bodyPr>
          <a:lstStyle/>
          <a:p>
            <a:pPr>
              <a:buNone/>
            </a:pPr>
            <a:r>
              <a:rPr lang="en-US" sz="2400" b="1" dirty="0" smtClean="0">
                <a:latin typeface="Arial" pitchFamily="34" charset="0"/>
                <a:cs typeface="Arial" pitchFamily="34" charset="0"/>
              </a:rPr>
              <a:t>VECTOR:</a:t>
            </a:r>
            <a:endParaRPr lang="en-US" sz="2400" dirty="0" smtClean="0">
              <a:latin typeface="Arial" pitchFamily="34" charset="0"/>
              <a:cs typeface="Arial" pitchFamily="34" charset="0"/>
            </a:endParaRPr>
          </a:p>
          <a:p>
            <a:r>
              <a:rPr lang="en-US" sz="2000" b="1" dirty="0" smtClean="0">
                <a:latin typeface="Arial" pitchFamily="34" charset="0"/>
                <a:cs typeface="Arial" pitchFamily="34" charset="0"/>
              </a:rPr>
              <a:t>Aedes aegypti </a:t>
            </a:r>
            <a:r>
              <a:rPr lang="en-US" sz="2000" dirty="0" smtClean="0">
                <a:latin typeface="Arial" pitchFamily="34" charset="0"/>
                <a:cs typeface="Arial" pitchFamily="34" charset="0"/>
              </a:rPr>
              <a:t>and </a:t>
            </a:r>
            <a:r>
              <a:rPr lang="en-US" sz="2000" b="1" dirty="0" smtClean="0">
                <a:latin typeface="Arial" pitchFamily="34" charset="0"/>
                <a:cs typeface="Arial" pitchFamily="34" charset="0"/>
              </a:rPr>
              <a:t>Aedes Albopictus </a:t>
            </a:r>
            <a:r>
              <a:rPr lang="en-US" sz="2000" dirty="0" smtClean="0">
                <a:latin typeface="Arial" pitchFamily="34" charset="0"/>
                <a:cs typeface="Arial" pitchFamily="34" charset="0"/>
              </a:rPr>
              <a:t>are the two most important vectors of dengue .They both carry high vectorial competency for dengue virus i.e., high susceptibility to infecting virus, ability to replicate the virus and ability to transmit the virus to another host.</a:t>
            </a:r>
          </a:p>
          <a:p>
            <a:r>
              <a:rPr lang="en-US" sz="2000" dirty="0" smtClean="0">
                <a:latin typeface="Arial" pitchFamily="34" charset="0"/>
                <a:cs typeface="Arial" pitchFamily="34" charset="0"/>
              </a:rPr>
              <a:t> Aedes aegypti is a highly domesticated, strongly anthropophilic, </a:t>
            </a:r>
            <a:r>
              <a:rPr lang="en-US" sz="2000" b="1" dirty="0" smtClean="0">
                <a:latin typeface="Arial" pitchFamily="34" charset="0"/>
                <a:cs typeface="Arial" pitchFamily="34" charset="0"/>
              </a:rPr>
              <a:t>nervous feeder </a:t>
            </a:r>
            <a:r>
              <a:rPr lang="en-US" sz="2000" dirty="0" smtClean="0">
                <a:latin typeface="Arial" pitchFamily="34" charset="0"/>
                <a:cs typeface="Arial" pitchFamily="34" charset="0"/>
              </a:rPr>
              <a:t>(I.e., it bites more than one host to complete one blood meal) and is a </a:t>
            </a:r>
            <a:r>
              <a:rPr lang="en-US" sz="2000" b="1" dirty="0" smtClean="0">
                <a:latin typeface="Arial" pitchFamily="34" charset="0"/>
                <a:cs typeface="Arial" pitchFamily="34" charset="0"/>
              </a:rPr>
              <a:t>discordant species </a:t>
            </a:r>
            <a:r>
              <a:rPr lang="en-US" sz="2000" dirty="0" smtClean="0">
                <a:latin typeface="Arial" pitchFamily="34" charset="0"/>
                <a:cs typeface="Arial" pitchFamily="34" charset="0"/>
              </a:rPr>
              <a:t>(i.e., it needs more than one feed for the completion of the gonotropic cycle) . This habit results in the generation of multiple cases and the clustering of dengue cases in the cities. </a:t>
            </a:r>
          </a:p>
          <a:p>
            <a:r>
              <a:rPr lang="en-US" sz="2000" b="1" dirty="0" smtClean="0">
                <a:latin typeface="Arial" pitchFamily="34" charset="0"/>
                <a:cs typeface="Arial" pitchFamily="34" charset="0"/>
              </a:rPr>
              <a:t>On the contrary</a:t>
            </a:r>
            <a:r>
              <a:rPr lang="en-US" sz="2000" dirty="0" smtClean="0">
                <a:latin typeface="Arial" pitchFamily="34" charset="0"/>
                <a:cs typeface="Arial" pitchFamily="34" charset="0"/>
              </a:rPr>
              <a:t>, Aedes albopictus partiy invades peripheral areas of urban cities. It is an aggressive feeder and </a:t>
            </a:r>
            <a:r>
              <a:rPr lang="en-US" sz="2000" b="1" dirty="0" smtClean="0">
                <a:latin typeface="Arial" pitchFamily="34" charset="0"/>
                <a:cs typeface="Arial" pitchFamily="34" charset="0"/>
              </a:rPr>
              <a:t>concordant species,</a:t>
            </a:r>
            <a:r>
              <a:rPr lang="en-US" sz="2000" dirty="0" smtClean="0">
                <a:latin typeface="Arial" pitchFamily="34" charset="0"/>
                <a:cs typeface="Arial" pitchFamily="34" charset="0"/>
              </a:rPr>
              <a:t>i.e., the species can complete its blood meal in one go on one person and also does not require a second blood meal for the completion of the </a:t>
            </a:r>
            <a:r>
              <a:rPr lang="en-US" sz="2000" b="1" dirty="0" smtClean="0">
                <a:latin typeface="Arial" pitchFamily="34" charset="0"/>
                <a:cs typeface="Arial" pitchFamily="34" charset="0"/>
              </a:rPr>
              <a:t>gonotropic cycle</a:t>
            </a:r>
            <a:r>
              <a:rPr lang="en-US" sz="2000" dirty="0" smtClean="0">
                <a:latin typeface="Arial" pitchFamily="34" charset="0"/>
                <a:cs typeface="Arial" pitchFamily="34" charset="0"/>
              </a:rPr>
              <a:t>. </a:t>
            </a:r>
          </a:p>
        </p:txBody>
      </p:sp>
      <p:pic>
        <p:nvPicPr>
          <p:cNvPr id="5" name="~PP2321.WAV">
            <a:hlinkClick r:id="" action="ppaction://media"/>
          </p:cNvPr>
          <p:cNvPicPr>
            <a:picLocks noRot="1" noChangeAspect="1"/>
          </p:cNvPicPr>
          <p:nvPr>
            <a:wavAudioFile r:embed="rId1" name="~PP2321.WAV"/>
          </p:nvPr>
        </p:nvPicPr>
        <p:blipFill>
          <a:blip r:embed="rId3"/>
          <a:stretch>
            <a:fillRect/>
          </a:stretch>
        </p:blipFill>
        <p:spPr>
          <a:xfrm>
            <a:off x="8702675" y="6416675"/>
            <a:ext cx="304800" cy="304800"/>
          </a:xfrm>
          <a:prstGeom prst="rect">
            <a:avLst/>
          </a:prstGeom>
        </p:spPr>
      </p:pic>
    </p:spTree>
  </p:cSld>
  <p:clrMapOvr>
    <a:masterClrMapping/>
  </p:clrMapOvr>
  <p:transition advTm="15643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a:bodyPr>
          <a:lstStyle/>
          <a:p>
            <a:r>
              <a:rPr lang="en-US" sz="4000" b="1" dirty="0" smtClean="0"/>
              <a:t>Transmission</a:t>
            </a:r>
            <a:endParaRPr lang="en-US" sz="4000" b="1" dirty="0"/>
          </a:p>
        </p:txBody>
      </p:sp>
      <p:sp>
        <p:nvSpPr>
          <p:cNvPr id="3" name="Content Placeholder 2"/>
          <p:cNvSpPr>
            <a:spLocks noGrp="1"/>
          </p:cNvSpPr>
          <p:nvPr>
            <p:ph idx="1"/>
          </p:nvPr>
        </p:nvSpPr>
        <p:spPr/>
        <p:txBody>
          <a:bodyPr>
            <a:normAutofit/>
          </a:bodyPr>
          <a:lstStyle/>
          <a:p>
            <a:r>
              <a:rPr lang="en-US" sz="2400" dirty="0" smtClean="0">
                <a:latin typeface="Arial" pitchFamily="34" charset="0"/>
                <a:cs typeface="Arial" pitchFamily="34" charset="0"/>
              </a:rPr>
              <a:t>Dengue is transmitted by several species of mosquito within the genus Aedes, principally  Aedes aegypti. An infection can be acquired via a single bite</a:t>
            </a:r>
          </a:p>
          <a:p>
            <a:r>
              <a:rPr lang="en-US" sz="2400" dirty="0" smtClean="0">
                <a:latin typeface="Arial" pitchFamily="34" charset="0"/>
                <a:cs typeface="Arial" pitchFamily="34" charset="0"/>
              </a:rPr>
              <a:t>A female mosquito that takes a blood meal from a person infected with dengue fever becomes itself infected with the virus in the cells lining its gut</a:t>
            </a:r>
          </a:p>
          <a:p>
            <a:r>
              <a:rPr lang="en-US" sz="2400" dirty="0" smtClean="0">
                <a:latin typeface="Arial" pitchFamily="34" charset="0"/>
                <a:cs typeface="Arial" pitchFamily="34" charset="0"/>
              </a:rPr>
              <a:t>About 8–10 days later, the virus spreads to other tissues including the mosquitoes salivary glands and is subsequently released into its saliva.</a:t>
            </a:r>
          </a:p>
          <a:p>
            <a:endParaRPr lang="en-US" sz="2400" dirty="0"/>
          </a:p>
        </p:txBody>
      </p:sp>
      <p:pic>
        <p:nvPicPr>
          <p:cNvPr id="5" name="~PP1081.WAV">
            <a:hlinkClick r:id="" action="ppaction://media"/>
          </p:cNvPr>
          <p:cNvPicPr>
            <a:picLocks noRot="1" noChangeAspect="1"/>
          </p:cNvPicPr>
          <p:nvPr>
            <a:wavAudioFile r:embed="rId1" name="~PP1081.WAV"/>
          </p:nvPr>
        </p:nvPicPr>
        <p:blipFill>
          <a:blip r:embed="rId3"/>
          <a:stretch>
            <a:fillRect/>
          </a:stretch>
        </p:blipFill>
        <p:spPr>
          <a:xfrm>
            <a:off x="8702675" y="6416675"/>
            <a:ext cx="304800" cy="304800"/>
          </a:xfrm>
          <a:prstGeom prst="rect">
            <a:avLst/>
          </a:prstGeom>
        </p:spPr>
      </p:pic>
    </p:spTree>
  </p:cSld>
  <p:clrMapOvr>
    <a:masterClrMapping/>
  </p:clrMapOvr>
  <p:transition advTm="3141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sz="4000" b="1" dirty="0" smtClean="0"/>
              <a:t>Transmission cycle of dengue</a:t>
            </a:r>
            <a:endParaRPr lang="en-US" sz="4000" b="1" dirty="0"/>
          </a:p>
        </p:txBody>
      </p:sp>
      <p:sp>
        <p:nvSpPr>
          <p:cNvPr id="3" name="Content Placeholder 2"/>
          <p:cNvSpPr>
            <a:spLocks noGrp="1"/>
          </p:cNvSpPr>
          <p:nvPr>
            <p:ph idx="1"/>
          </p:nvPr>
        </p:nvSpPr>
        <p:spPr>
          <a:xfrm>
            <a:off x="457200" y="1295400"/>
            <a:ext cx="8229600" cy="5029200"/>
          </a:xfrm>
        </p:spPr>
        <p:txBody>
          <a:bodyPr>
            <a:normAutofit fontScale="92500" lnSpcReduction="20000"/>
          </a:bodyPr>
          <a:lstStyle/>
          <a:p>
            <a:pPr marL="514350" indent="-514350">
              <a:buFont typeface="Wingdings" pitchFamily="2" charset="2"/>
              <a:buChar char="Ø"/>
            </a:pPr>
            <a:r>
              <a:rPr lang="en-US" dirty="0" smtClean="0">
                <a:latin typeface="Arial" pitchFamily="34" charset="0"/>
                <a:cs typeface="Arial" pitchFamily="34" charset="0"/>
              </a:rPr>
              <a:t>The virus is inoculated into humans with the mosquito saliva</a:t>
            </a:r>
          </a:p>
          <a:p>
            <a:pPr marL="514350" indent="-514350">
              <a:buFont typeface="Wingdings" pitchFamily="2" charset="2"/>
              <a:buChar char="Ø"/>
            </a:pPr>
            <a:r>
              <a:rPr lang="en-US" dirty="0" smtClean="0">
                <a:latin typeface="Arial" pitchFamily="34" charset="0"/>
                <a:cs typeface="Arial" pitchFamily="34" charset="0"/>
              </a:rPr>
              <a:t>The virus localizes and replicates in various target organs, for example, local lymph nodes and the liver.</a:t>
            </a:r>
          </a:p>
          <a:p>
            <a:pPr marL="514350" indent="-514350">
              <a:buFont typeface="Wingdings" pitchFamily="2" charset="2"/>
              <a:buChar char="Ø"/>
            </a:pPr>
            <a:r>
              <a:rPr lang="en-US" dirty="0" smtClean="0">
                <a:latin typeface="Arial" pitchFamily="34" charset="0"/>
                <a:cs typeface="Arial" pitchFamily="34" charset="0"/>
              </a:rPr>
              <a:t>The virus is then released from these tissues and spreads through the blood to infect white blood cells and other lymphatic tissues.</a:t>
            </a:r>
          </a:p>
          <a:p>
            <a:pPr marL="514350" indent="-514350">
              <a:buFont typeface="Wingdings" pitchFamily="2" charset="2"/>
              <a:buChar char="Ø"/>
            </a:pPr>
            <a:r>
              <a:rPr lang="en-US" dirty="0" smtClean="0">
                <a:latin typeface="Arial" pitchFamily="34" charset="0"/>
                <a:cs typeface="Arial" pitchFamily="34" charset="0"/>
              </a:rPr>
              <a:t>The virus is then released from these tissues and circulates in the blood.</a:t>
            </a:r>
          </a:p>
          <a:p>
            <a:pPr marL="514350" indent="-514350">
              <a:buFont typeface="Wingdings" pitchFamily="2" charset="2"/>
              <a:buChar char="Ø"/>
            </a:pPr>
            <a:r>
              <a:rPr lang="en-US" dirty="0" smtClean="0">
                <a:latin typeface="Arial" pitchFamily="34" charset="0"/>
                <a:cs typeface="Arial" pitchFamily="34" charset="0"/>
              </a:rPr>
              <a:t>The mosquito ingests blood containing the virus.</a:t>
            </a:r>
          </a:p>
          <a:p>
            <a:pPr marL="514350" indent="-514350">
              <a:buFont typeface="Wingdings" pitchFamily="2" charset="2"/>
              <a:buChar char="Ø"/>
            </a:pPr>
            <a:r>
              <a:rPr lang="en-US" dirty="0" smtClean="0">
                <a:latin typeface="Arial" pitchFamily="34" charset="0"/>
                <a:cs typeface="Arial" pitchFamily="34" charset="0"/>
              </a:rPr>
              <a:t>The virus replicates in the mosquito midgut, the ovaries, nerve tissue and fat body. It then escapes into the body cavity, and later infects the salivary glands.</a:t>
            </a:r>
          </a:p>
          <a:p>
            <a:pPr marL="514350" indent="-514350">
              <a:buFont typeface="Wingdings" pitchFamily="2" charset="2"/>
              <a:buChar char="Ø"/>
            </a:pPr>
            <a:r>
              <a:rPr lang="en-US" dirty="0" smtClean="0">
                <a:latin typeface="Arial" pitchFamily="34" charset="0"/>
                <a:cs typeface="Arial" pitchFamily="34" charset="0"/>
              </a:rPr>
              <a:t>The virus replicates in the salivary glands and when the mosquito bites another human, the </a:t>
            </a:r>
            <a:r>
              <a:rPr lang="en-US" dirty="0" smtClean="0">
                <a:latin typeface="Arial" pitchFamily="34" charset="0"/>
                <a:cs typeface="Arial" pitchFamily="34" charset="0"/>
              </a:rPr>
              <a:t>cycle continues</a:t>
            </a:r>
            <a:r>
              <a:rPr lang="en-US" dirty="0" smtClean="0"/>
              <a:t>.</a:t>
            </a:r>
            <a:endParaRPr lang="en-US" dirty="0"/>
          </a:p>
        </p:txBody>
      </p:sp>
      <p:pic>
        <p:nvPicPr>
          <p:cNvPr id="5" name="~PP1143.WAV">
            <a:hlinkClick r:id="" action="ppaction://media"/>
          </p:cNvPr>
          <p:cNvPicPr>
            <a:picLocks noRot="1" noChangeAspect="1"/>
          </p:cNvPicPr>
          <p:nvPr>
            <a:wavAudioFile r:embed="rId1" name="~PP1143.WAV"/>
          </p:nvPr>
        </p:nvPicPr>
        <p:blipFill>
          <a:blip r:embed="rId3"/>
          <a:stretch>
            <a:fillRect/>
          </a:stretch>
        </p:blipFill>
        <p:spPr>
          <a:xfrm>
            <a:off x="8702675" y="6416675"/>
            <a:ext cx="304800" cy="304800"/>
          </a:xfrm>
          <a:prstGeom prst="rect">
            <a:avLst/>
          </a:prstGeom>
        </p:spPr>
      </p:pic>
    </p:spTree>
  </p:cSld>
  <p:clrMapOvr>
    <a:masterClrMapping/>
  </p:clrMapOvr>
  <p:transition advTm="10238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708</TotalTime>
  <Words>2396</Words>
  <Application>Microsoft Office PowerPoint</Application>
  <PresentationFormat>On-screen Show (4:3)</PresentationFormat>
  <Paragraphs>216</Paragraphs>
  <Slides>35</Slides>
  <Notes>0</Notes>
  <HiddenSlides>0</HiddenSlides>
  <MMClips>35</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Flow</vt:lpstr>
      <vt:lpstr>Dengue Fever</vt:lpstr>
      <vt:lpstr>Slide 2</vt:lpstr>
      <vt:lpstr>Slide 3</vt:lpstr>
      <vt:lpstr>Slide 4</vt:lpstr>
      <vt:lpstr>Slide 5</vt:lpstr>
      <vt:lpstr>Epidemiological Determinants</vt:lpstr>
      <vt:lpstr>Slide 7</vt:lpstr>
      <vt:lpstr>Transmission</vt:lpstr>
      <vt:lpstr>Transmission cycle of dengue</vt:lpstr>
      <vt:lpstr>Environmental Factors</vt:lpstr>
      <vt:lpstr>Clinical mainfestations:</vt:lpstr>
      <vt:lpstr>Undifferentiated Fever</vt:lpstr>
      <vt:lpstr>Classical dengue Fever</vt:lpstr>
      <vt:lpstr>Dengue haemorrhagic Fever</vt:lpstr>
      <vt:lpstr>Febrile Phase</vt:lpstr>
      <vt:lpstr>Tourniquet Test</vt:lpstr>
      <vt:lpstr>Critical Phase</vt:lpstr>
      <vt:lpstr>Warning signs:</vt:lpstr>
      <vt:lpstr>Recovery Phase</vt:lpstr>
      <vt:lpstr>Slide 20</vt:lpstr>
      <vt:lpstr>Slide 21</vt:lpstr>
      <vt:lpstr>Slide 22</vt:lpstr>
      <vt:lpstr>Who Classification and grading of the severity of dengue infection</vt:lpstr>
      <vt:lpstr>Laboratory diagnosis:</vt:lpstr>
      <vt:lpstr>Slide 25</vt:lpstr>
      <vt:lpstr>Management</vt:lpstr>
      <vt:lpstr>Slide 27</vt:lpstr>
      <vt:lpstr>Vaccination</vt:lpstr>
      <vt:lpstr>Prevention</vt:lpstr>
      <vt:lpstr>Slide 30</vt:lpstr>
      <vt:lpstr>Social issue</vt:lpstr>
      <vt:lpstr>Indication of red cell transfusion</vt:lpstr>
      <vt:lpstr>Indication of platelet transfusion</vt:lpstr>
      <vt:lpstr>Criteria for discharge of patients</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Dengue Fever</dc:title>
  <dc:creator>C Tiwari</dc:creator>
  <cp:lastModifiedBy>VIJAY</cp:lastModifiedBy>
  <cp:revision>101</cp:revision>
  <dcterms:created xsi:type="dcterms:W3CDTF">2006-08-16T00:00:00Z</dcterms:created>
  <dcterms:modified xsi:type="dcterms:W3CDTF">2020-08-30T14:23:10Z</dcterms:modified>
</cp:coreProperties>
</file>